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1"/>
  </p:sldMasterIdLst>
  <p:notesMasterIdLst>
    <p:notesMasterId r:id="rId26"/>
  </p:notesMasterIdLst>
  <p:handoutMasterIdLst>
    <p:handoutMasterId r:id="rId27"/>
  </p:handoutMasterIdLst>
  <p:sldIdLst>
    <p:sldId id="259" r:id="rId2"/>
    <p:sldId id="314" r:id="rId3"/>
    <p:sldId id="330" r:id="rId4"/>
    <p:sldId id="315" r:id="rId5"/>
    <p:sldId id="331" r:id="rId6"/>
    <p:sldId id="319" r:id="rId7"/>
    <p:sldId id="332" r:id="rId8"/>
    <p:sldId id="321" r:id="rId9"/>
    <p:sldId id="322" r:id="rId10"/>
    <p:sldId id="323" r:id="rId11"/>
    <p:sldId id="324" r:id="rId12"/>
    <p:sldId id="336" r:id="rId13"/>
    <p:sldId id="337" r:id="rId14"/>
    <p:sldId id="327" r:id="rId15"/>
    <p:sldId id="317" r:id="rId16"/>
    <p:sldId id="333" r:id="rId17"/>
    <p:sldId id="334" r:id="rId18"/>
    <p:sldId id="335" r:id="rId19"/>
    <p:sldId id="304" r:id="rId20"/>
    <p:sldId id="284" r:id="rId21"/>
    <p:sldId id="292" r:id="rId22"/>
    <p:sldId id="278" r:id="rId23"/>
    <p:sldId id="329" r:id="rId24"/>
    <p:sldId id="280"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39D"/>
    <a:srgbClr val="41A2C0"/>
    <a:srgbClr val="70CAE0"/>
    <a:srgbClr val="F17739"/>
    <a:srgbClr val="D9322D"/>
    <a:srgbClr val="55D0FA"/>
    <a:srgbClr val="253F65"/>
    <a:srgbClr val="8F1D1A"/>
    <a:srgbClr val="4BD0FF"/>
    <a:srgbClr val="266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8603FDC-E32A-4AB5-989C-0864C3EAD2B8}" styleName="佈景主題樣式 2 - 輔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佈景主題樣式 2 - 輔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0"/>
    <p:restoredTop sz="94607"/>
  </p:normalViewPr>
  <p:slideViewPr>
    <p:cSldViewPr snapToGrid="0" snapToObjects="1">
      <p:cViewPr>
        <p:scale>
          <a:sx n="88" d="100"/>
          <a:sy n="88" d="100"/>
        </p:scale>
        <p:origin x="488" y="472"/>
      </p:cViewPr>
      <p:guideLst/>
    </p:cSldViewPr>
  </p:slideViewPr>
  <p:notesTextViewPr>
    <p:cViewPr>
      <p:scale>
        <a:sx n="1" d="1"/>
        <a:sy n="1" d="1"/>
      </p:scale>
      <p:origin x="0" y="0"/>
    </p:cViewPr>
  </p:notesText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B99114-792C-4AD1-8CD8-35B618CAA1AB}" type="datetimeFigureOut">
              <a:rPr lang="zh-TW" altLang="en-US" smtClean="0"/>
              <a:t>2021/8/23</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CDE193-E286-4DCB-9FB5-2F24106BA844}" type="slidenum">
              <a:rPr lang="zh-TW" altLang="en-US" smtClean="0"/>
              <a:t>‹#›</a:t>
            </a:fld>
            <a:endParaRPr lang="zh-TW" altLang="en-US"/>
          </a:p>
        </p:txBody>
      </p:sp>
    </p:spTree>
    <p:extLst>
      <p:ext uri="{BB962C8B-B14F-4D97-AF65-F5344CB8AC3E}">
        <p14:creationId xmlns:p14="http://schemas.microsoft.com/office/powerpoint/2010/main" val="3252173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22884-7E4F-47CF-8B50-929A8365DD28}" type="datetimeFigureOut">
              <a:rPr lang="zh-TW" altLang="en-US" smtClean="0"/>
              <a:t>2021/8/23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1698F8-8CE7-4CBA-832D-84807A2F0CDC}" type="slidenum">
              <a:rPr lang="zh-TW" altLang="en-US" smtClean="0"/>
              <a:t>‹#›</a:t>
            </a:fld>
            <a:endParaRPr lang="zh-TW" altLang="en-US"/>
          </a:p>
        </p:txBody>
      </p:sp>
    </p:spTree>
    <p:extLst>
      <p:ext uri="{BB962C8B-B14F-4D97-AF65-F5344CB8AC3E}">
        <p14:creationId xmlns:p14="http://schemas.microsoft.com/office/powerpoint/2010/main" val="3200538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61698F8-8CE7-4CBA-832D-84807A2F0CDC}" type="slidenum">
              <a:rPr lang="zh-TW" altLang="en-US" smtClean="0"/>
              <a:t>21</a:t>
            </a:fld>
            <a:endParaRPr lang="zh-TW" altLang="en-US"/>
          </a:p>
        </p:txBody>
      </p:sp>
    </p:spTree>
    <p:extLst>
      <p:ext uri="{BB962C8B-B14F-4D97-AF65-F5344CB8AC3E}">
        <p14:creationId xmlns:p14="http://schemas.microsoft.com/office/powerpoint/2010/main" val="82354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office.msn.com.cn/"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70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Freeform 363"/>
          <p:cNvSpPr>
            <a:spLocks noEditPoints="1"/>
          </p:cNvSpPr>
          <p:nvPr userDrawn="1"/>
        </p:nvSpPr>
        <p:spPr bwMode="auto">
          <a:xfrm rot="1658487">
            <a:off x="6583748" y="312642"/>
            <a:ext cx="773335" cy="770514"/>
          </a:xfrm>
          <a:custGeom>
            <a:avLst/>
            <a:gdLst>
              <a:gd name="T0" fmla="*/ 145 w 274"/>
              <a:gd name="T1" fmla="*/ 262 h 273"/>
              <a:gd name="T2" fmla="*/ 189 w 274"/>
              <a:gd name="T3" fmla="*/ 204 h 273"/>
              <a:gd name="T4" fmla="*/ 263 w 274"/>
              <a:gd name="T5" fmla="*/ 204 h 273"/>
              <a:gd name="T6" fmla="*/ 216 w 274"/>
              <a:gd name="T7" fmla="*/ 217 h 273"/>
              <a:gd name="T8" fmla="*/ 104 w 274"/>
              <a:gd name="T9" fmla="*/ 199 h 273"/>
              <a:gd name="T10" fmla="*/ 55 w 274"/>
              <a:gd name="T11" fmla="*/ 186 h 273"/>
              <a:gd name="T12" fmla="*/ 14 w 274"/>
              <a:gd name="T13" fmla="*/ 168 h 273"/>
              <a:gd name="T14" fmla="*/ 44 w 274"/>
              <a:gd name="T15" fmla="*/ 207 h 273"/>
              <a:gd name="T16" fmla="*/ 45 w 274"/>
              <a:gd name="T17" fmla="*/ 217 h 273"/>
              <a:gd name="T18" fmla="*/ 95 w 274"/>
              <a:gd name="T19" fmla="*/ 254 h 273"/>
              <a:gd name="T20" fmla="*/ 86 w 274"/>
              <a:gd name="T21" fmla="*/ 232 h 273"/>
              <a:gd name="T22" fmla="*/ 114 w 274"/>
              <a:gd name="T23" fmla="*/ 255 h 273"/>
              <a:gd name="T24" fmla="*/ 131 w 274"/>
              <a:gd name="T25" fmla="*/ 196 h 273"/>
              <a:gd name="T26" fmla="*/ 110 w 274"/>
              <a:gd name="T27" fmla="*/ 189 h 273"/>
              <a:gd name="T28" fmla="*/ 132 w 274"/>
              <a:gd name="T29" fmla="*/ 145 h 273"/>
              <a:gd name="T30" fmla="*/ 74 w 274"/>
              <a:gd name="T31" fmla="*/ 145 h 273"/>
              <a:gd name="T32" fmla="*/ 67 w 274"/>
              <a:gd name="T33" fmla="*/ 166 h 273"/>
              <a:gd name="T34" fmla="*/ 205 w 274"/>
              <a:gd name="T35" fmla="*/ 111 h 273"/>
              <a:gd name="T36" fmla="*/ 192 w 274"/>
              <a:gd name="T37" fmla="*/ 159 h 273"/>
              <a:gd name="T38" fmla="*/ 150 w 274"/>
              <a:gd name="T39" fmla="*/ 59 h 273"/>
              <a:gd name="T40" fmla="*/ 114 w 274"/>
              <a:gd name="T41" fmla="*/ 94 h 273"/>
              <a:gd name="T42" fmla="*/ 57 w 274"/>
              <a:gd name="T43" fmla="*/ 42 h 273"/>
              <a:gd name="T44" fmla="*/ 9 w 274"/>
              <a:gd name="T45" fmla="*/ 55 h 273"/>
              <a:gd name="T46" fmla="*/ 178 w 274"/>
              <a:gd name="T47" fmla="*/ 23 h 273"/>
              <a:gd name="T48" fmla="*/ 230 w 274"/>
              <a:gd name="T49" fmla="*/ 57 h 273"/>
              <a:gd name="T50" fmla="*/ 137 w 274"/>
              <a:gd name="T51" fmla="*/ 0 h 273"/>
              <a:gd name="T52" fmla="*/ 271 w 274"/>
              <a:gd name="T53" fmla="*/ 108 h 273"/>
              <a:gd name="T54" fmla="*/ 257 w 274"/>
              <a:gd name="T55" fmla="*/ 189 h 273"/>
              <a:gd name="T56" fmla="*/ 260 w 274"/>
              <a:gd name="T57" fmla="*/ 142 h 273"/>
              <a:gd name="T58" fmla="*/ 238 w 274"/>
              <a:gd name="T59" fmla="*/ 133 h 273"/>
              <a:gd name="T60" fmla="*/ 261 w 274"/>
              <a:gd name="T61" fmla="*/ 105 h 273"/>
              <a:gd name="T62" fmla="*/ 206 w 274"/>
              <a:gd name="T63" fmla="*/ 76 h 273"/>
              <a:gd name="T64" fmla="*/ 206 w 274"/>
              <a:gd name="T65" fmla="*/ 103 h 273"/>
              <a:gd name="T66" fmla="*/ 193 w 274"/>
              <a:gd name="T67" fmla="*/ 82 h 273"/>
              <a:gd name="T68" fmla="*/ 169 w 274"/>
              <a:gd name="T69" fmla="*/ 79 h 273"/>
              <a:gd name="T70" fmla="*/ 189 w 274"/>
              <a:gd name="T71" fmla="*/ 66 h 273"/>
              <a:gd name="T72" fmla="*/ 142 w 274"/>
              <a:gd name="T73" fmla="*/ 13 h 273"/>
              <a:gd name="T74" fmla="*/ 136 w 274"/>
              <a:gd name="T75" fmla="*/ 50 h 273"/>
              <a:gd name="T76" fmla="*/ 127 w 274"/>
              <a:gd name="T77" fmla="*/ 11 h 273"/>
              <a:gd name="T78" fmla="*/ 86 w 274"/>
              <a:gd name="T79" fmla="*/ 71 h 273"/>
              <a:gd name="T80" fmla="*/ 104 w 274"/>
              <a:gd name="T81" fmla="*/ 83 h 273"/>
              <a:gd name="T82" fmla="*/ 76 w 274"/>
              <a:gd name="T83" fmla="*/ 105 h 273"/>
              <a:gd name="T84" fmla="*/ 132 w 274"/>
              <a:gd name="T85" fmla="*/ 130 h 273"/>
              <a:gd name="T86" fmla="*/ 140 w 274"/>
              <a:gd name="T87" fmla="*/ 113 h 273"/>
              <a:gd name="T88" fmla="*/ 146 w 274"/>
              <a:gd name="T89" fmla="*/ 131 h 273"/>
              <a:gd name="T90" fmla="*/ 171 w 274"/>
              <a:gd name="T91" fmla="*/ 140 h 273"/>
              <a:gd name="T92" fmla="*/ 142 w 274"/>
              <a:gd name="T93" fmla="*/ 182 h 273"/>
              <a:gd name="T94" fmla="*/ 193 w 274"/>
              <a:gd name="T95" fmla="*/ 191 h 273"/>
              <a:gd name="T96" fmla="*/ 206 w 274"/>
              <a:gd name="T97" fmla="*/ 170 h 273"/>
              <a:gd name="T98" fmla="*/ 206 w 274"/>
              <a:gd name="T99" fmla="*/ 196 h 273"/>
              <a:gd name="T100" fmla="*/ 209 w 274"/>
              <a:gd name="T101" fmla="*/ 207 h 273"/>
              <a:gd name="T102" fmla="*/ 179 w 274"/>
              <a:gd name="T103" fmla="*/ 249 h 273"/>
              <a:gd name="T104" fmla="*/ 212 w 274"/>
              <a:gd name="T105" fmla="*/ 239 h 273"/>
              <a:gd name="T106" fmla="*/ 219 w 274"/>
              <a:gd name="T107" fmla="*/ 246 h 273"/>
              <a:gd name="T108" fmla="*/ 31 w 274"/>
              <a:gd name="T109" fmla="*/ 222 h 273"/>
              <a:gd name="T110" fmla="*/ 14 w 274"/>
              <a:gd name="T111" fmla="*/ 82 h 273"/>
              <a:gd name="T112" fmla="*/ 11 w 274"/>
              <a:gd name="T113" fmla="*/ 130 h 273"/>
              <a:gd name="T114" fmla="*/ 67 w 274"/>
              <a:gd name="T115" fmla="*/ 103 h 273"/>
              <a:gd name="T116" fmla="*/ 63 w 274"/>
              <a:gd name="T117" fmla="*/ 74 h 273"/>
              <a:gd name="T118" fmla="*/ 72 w 274"/>
              <a:gd name="T119" fmla="*/ 67 h 273"/>
              <a:gd name="T120" fmla="*/ 95 w 274"/>
              <a:gd name="T121" fmla="*/ 19 h 273"/>
              <a:gd name="T122" fmla="*/ 58 w 274"/>
              <a:gd name="T123" fmla="*/ 33 h 273"/>
              <a:gd name="T124" fmla="*/ 109 w 274"/>
              <a:gd name="T125" fmla="*/ 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4" h="273">
                <a:moveTo>
                  <a:pt x="146" y="196"/>
                </a:moveTo>
                <a:lnTo>
                  <a:pt x="143" y="196"/>
                </a:lnTo>
                <a:lnTo>
                  <a:pt x="142" y="198"/>
                </a:lnTo>
                <a:lnTo>
                  <a:pt x="142" y="200"/>
                </a:lnTo>
                <a:lnTo>
                  <a:pt x="142" y="258"/>
                </a:lnTo>
                <a:lnTo>
                  <a:pt x="142" y="260"/>
                </a:lnTo>
                <a:lnTo>
                  <a:pt x="145" y="262"/>
                </a:lnTo>
                <a:lnTo>
                  <a:pt x="147" y="262"/>
                </a:lnTo>
                <a:lnTo>
                  <a:pt x="159" y="255"/>
                </a:lnTo>
                <a:lnTo>
                  <a:pt x="169" y="245"/>
                </a:lnTo>
                <a:lnTo>
                  <a:pt x="178" y="234"/>
                </a:lnTo>
                <a:lnTo>
                  <a:pt x="184" y="219"/>
                </a:lnTo>
                <a:lnTo>
                  <a:pt x="189" y="207"/>
                </a:lnTo>
                <a:lnTo>
                  <a:pt x="189" y="204"/>
                </a:lnTo>
                <a:lnTo>
                  <a:pt x="189" y="203"/>
                </a:lnTo>
                <a:lnTo>
                  <a:pt x="187" y="202"/>
                </a:lnTo>
                <a:lnTo>
                  <a:pt x="168" y="198"/>
                </a:lnTo>
                <a:lnTo>
                  <a:pt x="146" y="196"/>
                </a:lnTo>
                <a:close/>
                <a:moveTo>
                  <a:pt x="242" y="191"/>
                </a:moveTo>
                <a:lnTo>
                  <a:pt x="254" y="195"/>
                </a:lnTo>
                <a:lnTo>
                  <a:pt x="263" y="204"/>
                </a:lnTo>
                <a:lnTo>
                  <a:pt x="267" y="217"/>
                </a:lnTo>
                <a:lnTo>
                  <a:pt x="263" y="230"/>
                </a:lnTo>
                <a:lnTo>
                  <a:pt x="254" y="239"/>
                </a:lnTo>
                <a:lnTo>
                  <a:pt x="242" y="242"/>
                </a:lnTo>
                <a:lnTo>
                  <a:pt x="229" y="239"/>
                </a:lnTo>
                <a:lnTo>
                  <a:pt x="219" y="230"/>
                </a:lnTo>
                <a:lnTo>
                  <a:pt x="216" y="217"/>
                </a:lnTo>
                <a:lnTo>
                  <a:pt x="219" y="204"/>
                </a:lnTo>
                <a:lnTo>
                  <a:pt x="229" y="195"/>
                </a:lnTo>
                <a:lnTo>
                  <a:pt x="242" y="191"/>
                </a:lnTo>
                <a:close/>
                <a:moveTo>
                  <a:pt x="78" y="173"/>
                </a:moveTo>
                <a:lnTo>
                  <a:pt x="91" y="177"/>
                </a:lnTo>
                <a:lnTo>
                  <a:pt x="100" y="186"/>
                </a:lnTo>
                <a:lnTo>
                  <a:pt x="104" y="199"/>
                </a:lnTo>
                <a:lnTo>
                  <a:pt x="100" y="212"/>
                </a:lnTo>
                <a:lnTo>
                  <a:pt x="91" y="222"/>
                </a:lnTo>
                <a:lnTo>
                  <a:pt x="78" y="225"/>
                </a:lnTo>
                <a:lnTo>
                  <a:pt x="65" y="222"/>
                </a:lnTo>
                <a:lnTo>
                  <a:pt x="55" y="212"/>
                </a:lnTo>
                <a:lnTo>
                  <a:pt x="53" y="199"/>
                </a:lnTo>
                <a:lnTo>
                  <a:pt x="55" y="186"/>
                </a:lnTo>
                <a:lnTo>
                  <a:pt x="65" y="177"/>
                </a:lnTo>
                <a:lnTo>
                  <a:pt x="78" y="173"/>
                </a:lnTo>
                <a:close/>
                <a:moveTo>
                  <a:pt x="14" y="142"/>
                </a:moveTo>
                <a:lnTo>
                  <a:pt x="12" y="142"/>
                </a:lnTo>
                <a:lnTo>
                  <a:pt x="11" y="144"/>
                </a:lnTo>
                <a:lnTo>
                  <a:pt x="11" y="145"/>
                </a:lnTo>
                <a:lnTo>
                  <a:pt x="14" y="168"/>
                </a:lnTo>
                <a:lnTo>
                  <a:pt x="22" y="189"/>
                </a:lnTo>
                <a:lnTo>
                  <a:pt x="32" y="208"/>
                </a:lnTo>
                <a:lnTo>
                  <a:pt x="34" y="209"/>
                </a:lnTo>
                <a:lnTo>
                  <a:pt x="36" y="211"/>
                </a:lnTo>
                <a:lnTo>
                  <a:pt x="37" y="209"/>
                </a:lnTo>
                <a:lnTo>
                  <a:pt x="42" y="207"/>
                </a:lnTo>
                <a:lnTo>
                  <a:pt x="44" y="207"/>
                </a:lnTo>
                <a:lnTo>
                  <a:pt x="45" y="207"/>
                </a:lnTo>
                <a:lnTo>
                  <a:pt x="46" y="208"/>
                </a:lnTo>
                <a:lnTo>
                  <a:pt x="48" y="211"/>
                </a:lnTo>
                <a:lnTo>
                  <a:pt x="48" y="212"/>
                </a:lnTo>
                <a:lnTo>
                  <a:pt x="48" y="214"/>
                </a:lnTo>
                <a:lnTo>
                  <a:pt x="46" y="216"/>
                </a:lnTo>
                <a:lnTo>
                  <a:pt x="45" y="217"/>
                </a:lnTo>
                <a:lnTo>
                  <a:pt x="42" y="218"/>
                </a:lnTo>
                <a:lnTo>
                  <a:pt x="42" y="221"/>
                </a:lnTo>
                <a:lnTo>
                  <a:pt x="44" y="222"/>
                </a:lnTo>
                <a:lnTo>
                  <a:pt x="65" y="241"/>
                </a:lnTo>
                <a:lnTo>
                  <a:pt x="91" y="255"/>
                </a:lnTo>
                <a:lnTo>
                  <a:pt x="94" y="255"/>
                </a:lnTo>
                <a:lnTo>
                  <a:pt x="95" y="254"/>
                </a:lnTo>
                <a:lnTo>
                  <a:pt x="96" y="253"/>
                </a:lnTo>
                <a:lnTo>
                  <a:pt x="96" y="251"/>
                </a:lnTo>
                <a:lnTo>
                  <a:pt x="95" y="249"/>
                </a:lnTo>
                <a:lnTo>
                  <a:pt x="91" y="242"/>
                </a:lnTo>
                <a:lnTo>
                  <a:pt x="86" y="235"/>
                </a:lnTo>
                <a:lnTo>
                  <a:pt x="86" y="234"/>
                </a:lnTo>
                <a:lnTo>
                  <a:pt x="86" y="232"/>
                </a:lnTo>
                <a:lnTo>
                  <a:pt x="87" y="231"/>
                </a:lnTo>
                <a:lnTo>
                  <a:pt x="90" y="230"/>
                </a:lnTo>
                <a:lnTo>
                  <a:pt x="91" y="228"/>
                </a:lnTo>
                <a:lnTo>
                  <a:pt x="94" y="230"/>
                </a:lnTo>
                <a:lnTo>
                  <a:pt x="95" y="231"/>
                </a:lnTo>
                <a:lnTo>
                  <a:pt x="104" y="244"/>
                </a:lnTo>
                <a:lnTo>
                  <a:pt x="114" y="255"/>
                </a:lnTo>
                <a:lnTo>
                  <a:pt x="127" y="262"/>
                </a:lnTo>
                <a:lnTo>
                  <a:pt x="129" y="262"/>
                </a:lnTo>
                <a:lnTo>
                  <a:pt x="132" y="260"/>
                </a:lnTo>
                <a:lnTo>
                  <a:pt x="132" y="258"/>
                </a:lnTo>
                <a:lnTo>
                  <a:pt x="132" y="200"/>
                </a:lnTo>
                <a:lnTo>
                  <a:pt x="132" y="198"/>
                </a:lnTo>
                <a:lnTo>
                  <a:pt x="131" y="196"/>
                </a:lnTo>
                <a:lnTo>
                  <a:pt x="128" y="196"/>
                </a:lnTo>
                <a:lnTo>
                  <a:pt x="114" y="198"/>
                </a:lnTo>
                <a:lnTo>
                  <a:pt x="111" y="196"/>
                </a:lnTo>
                <a:lnTo>
                  <a:pt x="110" y="195"/>
                </a:lnTo>
                <a:lnTo>
                  <a:pt x="109" y="194"/>
                </a:lnTo>
                <a:lnTo>
                  <a:pt x="109" y="191"/>
                </a:lnTo>
                <a:lnTo>
                  <a:pt x="110" y="189"/>
                </a:lnTo>
                <a:lnTo>
                  <a:pt x="111" y="189"/>
                </a:lnTo>
                <a:lnTo>
                  <a:pt x="113" y="188"/>
                </a:lnTo>
                <a:lnTo>
                  <a:pt x="128" y="186"/>
                </a:lnTo>
                <a:lnTo>
                  <a:pt x="131" y="186"/>
                </a:lnTo>
                <a:lnTo>
                  <a:pt x="132" y="185"/>
                </a:lnTo>
                <a:lnTo>
                  <a:pt x="132" y="182"/>
                </a:lnTo>
                <a:lnTo>
                  <a:pt x="132" y="145"/>
                </a:lnTo>
                <a:lnTo>
                  <a:pt x="132" y="143"/>
                </a:lnTo>
                <a:lnTo>
                  <a:pt x="131" y="142"/>
                </a:lnTo>
                <a:lnTo>
                  <a:pt x="128" y="142"/>
                </a:lnTo>
                <a:lnTo>
                  <a:pt x="78" y="142"/>
                </a:lnTo>
                <a:lnTo>
                  <a:pt x="76" y="142"/>
                </a:lnTo>
                <a:lnTo>
                  <a:pt x="74" y="143"/>
                </a:lnTo>
                <a:lnTo>
                  <a:pt x="74" y="145"/>
                </a:lnTo>
                <a:lnTo>
                  <a:pt x="76" y="163"/>
                </a:lnTo>
                <a:lnTo>
                  <a:pt x="74" y="166"/>
                </a:lnTo>
                <a:lnTo>
                  <a:pt x="73" y="167"/>
                </a:lnTo>
                <a:lnTo>
                  <a:pt x="72" y="168"/>
                </a:lnTo>
                <a:lnTo>
                  <a:pt x="69" y="168"/>
                </a:lnTo>
                <a:lnTo>
                  <a:pt x="68" y="167"/>
                </a:lnTo>
                <a:lnTo>
                  <a:pt x="67" y="166"/>
                </a:lnTo>
                <a:lnTo>
                  <a:pt x="65" y="165"/>
                </a:lnTo>
                <a:lnTo>
                  <a:pt x="64" y="145"/>
                </a:lnTo>
                <a:lnTo>
                  <a:pt x="64" y="143"/>
                </a:lnTo>
                <a:lnTo>
                  <a:pt x="63" y="142"/>
                </a:lnTo>
                <a:lnTo>
                  <a:pt x="60" y="142"/>
                </a:lnTo>
                <a:lnTo>
                  <a:pt x="14" y="142"/>
                </a:lnTo>
                <a:close/>
                <a:moveTo>
                  <a:pt x="205" y="111"/>
                </a:moveTo>
                <a:lnTo>
                  <a:pt x="217" y="115"/>
                </a:lnTo>
                <a:lnTo>
                  <a:pt x="226" y="124"/>
                </a:lnTo>
                <a:lnTo>
                  <a:pt x="230" y="136"/>
                </a:lnTo>
                <a:lnTo>
                  <a:pt x="226" y="149"/>
                </a:lnTo>
                <a:lnTo>
                  <a:pt x="217" y="159"/>
                </a:lnTo>
                <a:lnTo>
                  <a:pt x="205" y="162"/>
                </a:lnTo>
                <a:lnTo>
                  <a:pt x="192" y="159"/>
                </a:lnTo>
                <a:lnTo>
                  <a:pt x="183" y="149"/>
                </a:lnTo>
                <a:lnTo>
                  <a:pt x="179" y="136"/>
                </a:lnTo>
                <a:lnTo>
                  <a:pt x="183" y="124"/>
                </a:lnTo>
                <a:lnTo>
                  <a:pt x="192" y="115"/>
                </a:lnTo>
                <a:lnTo>
                  <a:pt x="205" y="111"/>
                </a:lnTo>
                <a:close/>
                <a:moveTo>
                  <a:pt x="137" y="56"/>
                </a:moveTo>
                <a:lnTo>
                  <a:pt x="150" y="59"/>
                </a:lnTo>
                <a:lnTo>
                  <a:pt x="159" y="69"/>
                </a:lnTo>
                <a:lnTo>
                  <a:pt x="163" y="82"/>
                </a:lnTo>
                <a:lnTo>
                  <a:pt x="159" y="94"/>
                </a:lnTo>
                <a:lnTo>
                  <a:pt x="150" y="103"/>
                </a:lnTo>
                <a:lnTo>
                  <a:pt x="137" y="107"/>
                </a:lnTo>
                <a:lnTo>
                  <a:pt x="124" y="103"/>
                </a:lnTo>
                <a:lnTo>
                  <a:pt x="114" y="94"/>
                </a:lnTo>
                <a:lnTo>
                  <a:pt x="111" y="82"/>
                </a:lnTo>
                <a:lnTo>
                  <a:pt x="114" y="69"/>
                </a:lnTo>
                <a:lnTo>
                  <a:pt x="124" y="59"/>
                </a:lnTo>
                <a:lnTo>
                  <a:pt x="137" y="56"/>
                </a:lnTo>
                <a:close/>
                <a:moveTo>
                  <a:pt x="35" y="29"/>
                </a:moveTo>
                <a:lnTo>
                  <a:pt x="48" y="33"/>
                </a:lnTo>
                <a:lnTo>
                  <a:pt x="57" y="42"/>
                </a:lnTo>
                <a:lnTo>
                  <a:pt x="60" y="55"/>
                </a:lnTo>
                <a:lnTo>
                  <a:pt x="57" y="67"/>
                </a:lnTo>
                <a:lnTo>
                  <a:pt x="48" y="76"/>
                </a:lnTo>
                <a:lnTo>
                  <a:pt x="35" y="80"/>
                </a:lnTo>
                <a:lnTo>
                  <a:pt x="22" y="76"/>
                </a:lnTo>
                <a:lnTo>
                  <a:pt x="13" y="67"/>
                </a:lnTo>
                <a:lnTo>
                  <a:pt x="9" y="55"/>
                </a:lnTo>
                <a:lnTo>
                  <a:pt x="13" y="42"/>
                </a:lnTo>
                <a:lnTo>
                  <a:pt x="22" y="33"/>
                </a:lnTo>
                <a:lnTo>
                  <a:pt x="35" y="29"/>
                </a:lnTo>
                <a:close/>
                <a:moveTo>
                  <a:pt x="182" y="18"/>
                </a:moveTo>
                <a:lnTo>
                  <a:pt x="179" y="19"/>
                </a:lnTo>
                <a:lnTo>
                  <a:pt x="178" y="20"/>
                </a:lnTo>
                <a:lnTo>
                  <a:pt x="178" y="23"/>
                </a:lnTo>
                <a:lnTo>
                  <a:pt x="179" y="24"/>
                </a:lnTo>
                <a:lnTo>
                  <a:pt x="191" y="43"/>
                </a:lnTo>
                <a:lnTo>
                  <a:pt x="200" y="65"/>
                </a:lnTo>
                <a:lnTo>
                  <a:pt x="201" y="66"/>
                </a:lnTo>
                <a:lnTo>
                  <a:pt x="202" y="67"/>
                </a:lnTo>
                <a:lnTo>
                  <a:pt x="205" y="67"/>
                </a:lnTo>
                <a:lnTo>
                  <a:pt x="230" y="57"/>
                </a:lnTo>
                <a:lnTo>
                  <a:pt x="232" y="55"/>
                </a:lnTo>
                <a:lnTo>
                  <a:pt x="232" y="53"/>
                </a:lnTo>
                <a:lnTo>
                  <a:pt x="230" y="51"/>
                </a:lnTo>
                <a:lnTo>
                  <a:pt x="209" y="32"/>
                </a:lnTo>
                <a:lnTo>
                  <a:pt x="183" y="18"/>
                </a:lnTo>
                <a:lnTo>
                  <a:pt x="182" y="18"/>
                </a:lnTo>
                <a:close/>
                <a:moveTo>
                  <a:pt x="137" y="0"/>
                </a:moveTo>
                <a:lnTo>
                  <a:pt x="164" y="2"/>
                </a:lnTo>
                <a:lnTo>
                  <a:pt x="189" y="10"/>
                </a:lnTo>
                <a:lnTo>
                  <a:pt x="212" y="23"/>
                </a:lnTo>
                <a:lnTo>
                  <a:pt x="233" y="39"/>
                </a:lnTo>
                <a:lnTo>
                  <a:pt x="249" y="59"/>
                </a:lnTo>
                <a:lnTo>
                  <a:pt x="262" y="83"/>
                </a:lnTo>
                <a:lnTo>
                  <a:pt x="271" y="108"/>
                </a:lnTo>
                <a:lnTo>
                  <a:pt x="274" y="136"/>
                </a:lnTo>
                <a:lnTo>
                  <a:pt x="271" y="163"/>
                </a:lnTo>
                <a:lnTo>
                  <a:pt x="263" y="188"/>
                </a:lnTo>
                <a:lnTo>
                  <a:pt x="263" y="189"/>
                </a:lnTo>
                <a:lnTo>
                  <a:pt x="262" y="190"/>
                </a:lnTo>
                <a:lnTo>
                  <a:pt x="260" y="190"/>
                </a:lnTo>
                <a:lnTo>
                  <a:pt x="257" y="189"/>
                </a:lnTo>
                <a:lnTo>
                  <a:pt x="254" y="186"/>
                </a:lnTo>
                <a:lnTo>
                  <a:pt x="254" y="184"/>
                </a:lnTo>
                <a:lnTo>
                  <a:pt x="261" y="166"/>
                </a:lnTo>
                <a:lnTo>
                  <a:pt x="263" y="145"/>
                </a:lnTo>
                <a:lnTo>
                  <a:pt x="263" y="144"/>
                </a:lnTo>
                <a:lnTo>
                  <a:pt x="262" y="142"/>
                </a:lnTo>
                <a:lnTo>
                  <a:pt x="260" y="142"/>
                </a:lnTo>
                <a:lnTo>
                  <a:pt x="240" y="142"/>
                </a:lnTo>
                <a:lnTo>
                  <a:pt x="239" y="142"/>
                </a:lnTo>
                <a:lnTo>
                  <a:pt x="238" y="140"/>
                </a:lnTo>
                <a:lnTo>
                  <a:pt x="237" y="139"/>
                </a:lnTo>
                <a:lnTo>
                  <a:pt x="237" y="136"/>
                </a:lnTo>
                <a:lnTo>
                  <a:pt x="237" y="135"/>
                </a:lnTo>
                <a:lnTo>
                  <a:pt x="238" y="133"/>
                </a:lnTo>
                <a:lnTo>
                  <a:pt x="239" y="133"/>
                </a:lnTo>
                <a:lnTo>
                  <a:pt x="240" y="131"/>
                </a:lnTo>
                <a:lnTo>
                  <a:pt x="260" y="131"/>
                </a:lnTo>
                <a:lnTo>
                  <a:pt x="262" y="131"/>
                </a:lnTo>
                <a:lnTo>
                  <a:pt x="263" y="130"/>
                </a:lnTo>
                <a:lnTo>
                  <a:pt x="263" y="127"/>
                </a:lnTo>
                <a:lnTo>
                  <a:pt x="261" y="105"/>
                </a:lnTo>
                <a:lnTo>
                  <a:pt x="253" y="84"/>
                </a:lnTo>
                <a:lnTo>
                  <a:pt x="242" y="65"/>
                </a:lnTo>
                <a:lnTo>
                  <a:pt x="240" y="64"/>
                </a:lnTo>
                <a:lnTo>
                  <a:pt x="239" y="64"/>
                </a:lnTo>
                <a:lnTo>
                  <a:pt x="237" y="64"/>
                </a:lnTo>
                <a:lnTo>
                  <a:pt x="223" y="71"/>
                </a:lnTo>
                <a:lnTo>
                  <a:pt x="206" y="76"/>
                </a:lnTo>
                <a:lnTo>
                  <a:pt x="205" y="78"/>
                </a:lnTo>
                <a:lnTo>
                  <a:pt x="203" y="79"/>
                </a:lnTo>
                <a:lnTo>
                  <a:pt x="203" y="82"/>
                </a:lnTo>
                <a:lnTo>
                  <a:pt x="206" y="90"/>
                </a:lnTo>
                <a:lnTo>
                  <a:pt x="207" y="101"/>
                </a:lnTo>
                <a:lnTo>
                  <a:pt x="207" y="102"/>
                </a:lnTo>
                <a:lnTo>
                  <a:pt x="206" y="103"/>
                </a:lnTo>
                <a:lnTo>
                  <a:pt x="205" y="105"/>
                </a:lnTo>
                <a:lnTo>
                  <a:pt x="203" y="105"/>
                </a:lnTo>
                <a:lnTo>
                  <a:pt x="201" y="105"/>
                </a:lnTo>
                <a:lnTo>
                  <a:pt x="198" y="103"/>
                </a:lnTo>
                <a:lnTo>
                  <a:pt x="198" y="102"/>
                </a:lnTo>
                <a:lnTo>
                  <a:pt x="194" y="84"/>
                </a:lnTo>
                <a:lnTo>
                  <a:pt x="193" y="82"/>
                </a:lnTo>
                <a:lnTo>
                  <a:pt x="192" y="82"/>
                </a:lnTo>
                <a:lnTo>
                  <a:pt x="191" y="82"/>
                </a:lnTo>
                <a:lnTo>
                  <a:pt x="173" y="84"/>
                </a:lnTo>
                <a:lnTo>
                  <a:pt x="171" y="84"/>
                </a:lnTo>
                <a:lnTo>
                  <a:pt x="170" y="83"/>
                </a:lnTo>
                <a:lnTo>
                  <a:pt x="169" y="82"/>
                </a:lnTo>
                <a:lnTo>
                  <a:pt x="169" y="79"/>
                </a:lnTo>
                <a:lnTo>
                  <a:pt x="169" y="78"/>
                </a:lnTo>
                <a:lnTo>
                  <a:pt x="170" y="75"/>
                </a:lnTo>
                <a:lnTo>
                  <a:pt x="171" y="74"/>
                </a:lnTo>
                <a:lnTo>
                  <a:pt x="187" y="71"/>
                </a:lnTo>
                <a:lnTo>
                  <a:pt x="189" y="71"/>
                </a:lnTo>
                <a:lnTo>
                  <a:pt x="189" y="69"/>
                </a:lnTo>
                <a:lnTo>
                  <a:pt x="189" y="66"/>
                </a:lnTo>
                <a:lnTo>
                  <a:pt x="184" y="53"/>
                </a:lnTo>
                <a:lnTo>
                  <a:pt x="178" y="41"/>
                </a:lnTo>
                <a:lnTo>
                  <a:pt x="169" y="28"/>
                </a:lnTo>
                <a:lnTo>
                  <a:pt x="159" y="18"/>
                </a:lnTo>
                <a:lnTo>
                  <a:pt x="147" y="11"/>
                </a:lnTo>
                <a:lnTo>
                  <a:pt x="145" y="11"/>
                </a:lnTo>
                <a:lnTo>
                  <a:pt x="142" y="13"/>
                </a:lnTo>
                <a:lnTo>
                  <a:pt x="142" y="15"/>
                </a:lnTo>
                <a:lnTo>
                  <a:pt x="142" y="46"/>
                </a:lnTo>
                <a:lnTo>
                  <a:pt x="142" y="47"/>
                </a:lnTo>
                <a:lnTo>
                  <a:pt x="141" y="48"/>
                </a:lnTo>
                <a:lnTo>
                  <a:pt x="140" y="50"/>
                </a:lnTo>
                <a:lnTo>
                  <a:pt x="137" y="50"/>
                </a:lnTo>
                <a:lnTo>
                  <a:pt x="136" y="50"/>
                </a:lnTo>
                <a:lnTo>
                  <a:pt x="133" y="48"/>
                </a:lnTo>
                <a:lnTo>
                  <a:pt x="133" y="47"/>
                </a:lnTo>
                <a:lnTo>
                  <a:pt x="132" y="46"/>
                </a:lnTo>
                <a:lnTo>
                  <a:pt x="132" y="15"/>
                </a:lnTo>
                <a:lnTo>
                  <a:pt x="132" y="13"/>
                </a:lnTo>
                <a:lnTo>
                  <a:pt x="129" y="11"/>
                </a:lnTo>
                <a:lnTo>
                  <a:pt x="127" y="11"/>
                </a:lnTo>
                <a:lnTo>
                  <a:pt x="115" y="18"/>
                </a:lnTo>
                <a:lnTo>
                  <a:pt x="105" y="28"/>
                </a:lnTo>
                <a:lnTo>
                  <a:pt x="96" y="41"/>
                </a:lnTo>
                <a:lnTo>
                  <a:pt x="90" y="53"/>
                </a:lnTo>
                <a:lnTo>
                  <a:pt x="85" y="66"/>
                </a:lnTo>
                <a:lnTo>
                  <a:pt x="85" y="69"/>
                </a:lnTo>
                <a:lnTo>
                  <a:pt x="86" y="71"/>
                </a:lnTo>
                <a:lnTo>
                  <a:pt x="87" y="71"/>
                </a:lnTo>
                <a:lnTo>
                  <a:pt x="101" y="74"/>
                </a:lnTo>
                <a:lnTo>
                  <a:pt x="104" y="75"/>
                </a:lnTo>
                <a:lnTo>
                  <a:pt x="104" y="78"/>
                </a:lnTo>
                <a:lnTo>
                  <a:pt x="105" y="79"/>
                </a:lnTo>
                <a:lnTo>
                  <a:pt x="104" y="82"/>
                </a:lnTo>
                <a:lnTo>
                  <a:pt x="104" y="83"/>
                </a:lnTo>
                <a:lnTo>
                  <a:pt x="101" y="84"/>
                </a:lnTo>
                <a:lnTo>
                  <a:pt x="100" y="84"/>
                </a:lnTo>
                <a:lnTo>
                  <a:pt x="85" y="82"/>
                </a:lnTo>
                <a:lnTo>
                  <a:pt x="82" y="82"/>
                </a:lnTo>
                <a:lnTo>
                  <a:pt x="81" y="82"/>
                </a:lnTo>
                <a:lnTo>
                  <a:pt x="80" y="84"/>
                </a:lnTo>
                <a:lnTo>
                  <a:pt x="76" y="105"/>
                </a:lnTo>
                <a:lnTo>
                  <a:pt x="74" y="127"/>
                </a:lnTo>
                <a:lnTo>
                  <a:pt x="74" y="130"/>
                </a:lnTo>
                <a:lnTo>
                  <a:pt x="76" y="131"/>
                </a:lnTo>
                <a:lnTo>
                  <a:pt x="78" y="131"/>
                </a:lnTo>
                <a:lnTo>
                  <a:pt x="128" y="131"/>
                </a:lnTo>
                <a:lnTo>
                  <a:pt x="131" y="131"/>
                </a:lnTo>
                <a:lnTo>
                  <a:pt x="132" y="130"/>
                </a:lnTo>
                <a:lnTo>
                  <a:pt x="132" y="127"/>
                </a:lnTo>
                <a:lnTo>
                  <a:pt x="132" y="117"/>
                </a:lnTo>
                <a:lnTo>
                  <a:pt x="133" y="116"/>
                </a:lnTo>
                <a:lnTo>
                  <a:pt x="133" y="115"/>
                </a:lnTo>
                <a:lnTo>
                  <a:pt x="136" y="113"/>
                </a:lnTo>
                <a:lnTo>
                  <a:pt x="137" y="113"/>
                </a:lnTo>
                <a:lnTo>
                  <a:pt x="140" y="113"/>
                </a:lnTo>
                <a:lnTo>
                  <a:pt x="141" y="115"/>
                </a:lnTo>
                <a:lnTo>
                  <a:pt x="142" y="116"/>
                </a:lnTo>
                <a:lnTo>
                  <a:pt x="142" y="117"/>
                </a:lnTo>
                <a:lnTo>
                  <a:pt x="142" y="127"/>
                </a:lnTo>
                <a:lnTo>
                  <a:pt x="142" y="130"/>
                </a:lnTo>
                <a:lnTo>
                  <a:pt x="143" y="131"/>
                </a:lnTo>
                <a:lnTo>
                  <a:pt x="146" y="131"/>
                </a:lnTo>
                <a:lnTo>
                  <a:pt x="169" y="131"/>
                </a:lnTo>
                <a:lnTo>
                  <a:pt x="170" y="133"/>
                </a:lnTo>
                <a:lnTo>
                  <a:pt x="171" y="133"/>
                </a:lnTo>
                <a:lnTo>
                  <a:pt x="173" y="135"/>
                </a:lnTo>
                <a:lnTo>
                  <a:pt x="173" y="136"/>
                </a:lnTo>
                <a:lnTo>
                  <a:pt x="173" y="139"/>
                </a:lnTo>
                <a:lnTo>
                  <a:pt x="171" y="140"/>
                </a:lnTo>
                <a:lnTo>
                  <a:pt x="170" y="142"/>
                </a:lnTo>
                <a:lnTo>
                  <a:pt x="169" y="142"/>
                </a:lnTo>
                <a:lnTo>
                  <a:pt x="146" y="142"/>
                </a:lnTo>
                <a:lnTo>
                  <a:pt x="143" y="142"/>
                </a:lnTo>
                <a:lnTo>
                  <a:pt x="142" y="143"/>
                </a:lnTo>
                <a:lnTo>
                  <a:pt x="142" y="145"/>
                </a:lnTo>
                <a:lnTo>
                  <a:pt x="142" y="182"/>
                </a:lnTo>
                <a:lnTo>
                  <a:pt x="142" y="185"/>
                </a:lnTo>
                <a:lnTo>
                  <a:pt x="143" y="186"/>
                </a:lnTo>
                <a:lnTo>
                  <a:pt x="146" y="186"/>
                </a:lnTo>
                <a:lnTo>
                  <a:pt x="169" y="189"/>
                </a:lnTo>
                <a:lnTo>
                  <a:pt x="191" y="193"/>
                </a:lnTo>
                <a:lnTo>
                  <a:pt x="192" y="193"/>
                </a:lnTo>
                <a:lnTo>
                  <a:pt x="193" y="191"/>
                </a:lnTo>
                <a:lnTo>
                  <a:pt x="194" y="189"/>
                </a:lnTo>
                <a:lnTo>
                  <a:pt x="198" y="172"/>
                </a:lnTo>
                <a:lnTo>
                  <a:pt x="198" y="170"/>
                </a:lnTo>
                <a:lnTo>
                  <a:pt x="201" y="170"/>
                </a:lnTo>
                <a:lnTo>
                  <a:pt x="202" y="168"/>
                </a:lnTo>
                <a:lnTo>
                  <a:pt x="205" y="170"/>
                </a:lnTo>
                <a:lnTo>
                  <a:pt x="206" y="170"/>
                </a:lnTo>
                <a:lnTo>
                  <a:pt x="207" y="172"/>
                </a:lnTo>
                <a:lnTo>
                  <a:pt x="207" y="173"/>
                </a:lnTo>
                <a:lnTo>
                  <a:pt x="206" y="182"/>
                </a:lnTo>
                <a:lnTo>
                  <a:pt x="203" y="191"/>
                </a:lnTo>
                <a:lnTo>
                  <a:pt x="203" y="194"/>
                </a:lnTo>
                <a:lnTo>
                  <a:pt x="205" y="195"/>
                </a:lnTo>
                <a:lnTo>
                  <a:pt x="206" y="196"/>
                </a:lnTo>
                <a:lnTo>
                  <a:pt x="209" y="198"/>
                </a:lnTo>
                <a:lnTo>
                  <a:pt x="211" y="198"/>
                </a:lnTo>
                <a:lnTo>
                  <a:pt x="212" y="200"/>
                </a:lnTo>
                <a:lnTo>
                  <a:pt x="212" y="202"/>
                </a:lnTo>
                <a:lnTo>
                  <a:pt x="212" y="204"/>
                </a:lnTo>
                <a:lnTo>
                  <a:pt x="211" y="205"/>
                </a:lnTo>
                <a:lnTo>
                  <a:pt x="209" y="207"/>
                </a:lnTo>
                <a:lnTo>
                  <a:pt x="207" y="207"/>
                </a:lnTo>
                <a:lnTo>
                  <a:pt x="205" y="205"/>
                </a:lnTo>
                <a:lnTo>
                  <a:pt x="202" y="205"/>
                </a:lnTo>
                <a:lnTo>
                  <a:pt x="201" y="207"/>
                </a:lnTo>
                <a:lnTo>
                  <a:pt x="200" y="208"/>
                </a:lnTo>
                <a:lnTo>
                  <a:pt x="191" y="230"/>
                </a:lnTo>
                <a:lnTo>
                  <a:pt x="179" y="249"/>
                </a:lnTo>
                <a:lnTo>
                  <a:pt x="178" y="251"/>
                </a:lnTo>
                <a:lnTo>
                  <a:pt x="178" y="253"/>
                </a:lnTo>
                <a:lnTo>
                  <a:pt x="179" y="254"/>
                </a:lnTo>
                <a:lnTo>
                  <a:pt x="182" y="255"/>
                </a:lnTo>
                <a:lnTo>
                  <a:pt x="183" y="255"/>
                </a:lnTo>
                <a:lnTo>
                  <a:pt x="198" y="248"/>
                </a:lnTo>
                <a:lnTo>
                  <a:pt x="212" y="239"/>
                </a:lnTo>
                <a:lnTo>
                  <a:pt x="215" y="237"/>
                </a:lnTo>
                <a:lnTo>
                  <a:pt x="217" y="239"/>
                </a:lnTo>
                <a:lnTo>
                  <a:pt x="219" y="240"/>
                </a:lnTo>
                <a:lnTo>
                  <a:pt x="220" y="241"/>
                </a:lnTo>
                <a:lnTo>
                  <a:pt x="220" y="244"/>
                </a:lnTo>
                <a:lnTo>
                  <a:pt x="220" y="245"/>
                </a:lnTo>
                <a:lnTo>
                  <a:pt x="219" y="246"/>
                </a:lnTo>
                <a:lnTo>
                  <a:pt x="194" y="260"/>
                </a:lnTo>
                <a:lnTo>
                  <a:pt x="166" y="271"/>
                </a:lnTo>
                <a:lnTo>
                  <a:pt x="137" y="273"/>
                </a:lnTo>
                <a:lnTo>
                  <a:pt x="106" y="269"/>
                </a:lnTo>
                <a:lnTo>
                  <a:pt x="77" y="259"/>
                </a:lnTo>
                <a:lnTo>
                  <a:pt x="51" y="244"/>
                </a:lnTo>
                <a:lnTo>
                  <a:pt x="31" y="222"/>
                </a:lnTo>
                <a:lnTo>
                  <a:pt x="14" y="196"/>
                </a:lnTo>
                <a:lnTo>
                  <a:pt x="4" y="168"/>
                </a:lnTo>
                <a:lnTo>
                  <a:pt x="0" y="136"/>
                </a:lnTo>
                <a:lnTo>
                  <a:pt x="3" y="108"/>
                </a:lnTo>
                <a:lnTo>
                  <a:pt x="12" y="83"/>
                </a:lnTo>
                <a:lnTo>
                  <a:pt x="12" y="82"/>
                </a:lnTo>
                <a:lnTo>
                  <a:pt x="14" y="82"/>
                </a:lnTo>
                <a:lnTo>
                  <a:pt x="16" y="82"/>
                </a:lnTo>
                <a:lnTo>
                  <a:pt x="18" y="83"/>
                </a:lnTo>
                <a:lnTo>
                  <a:pt x="21" y="84"/>
                </a:lnTo>
                <a:lnTo>
                  <a:pt x="19" y="88"/>
                </a:lnTo>
                <a:lnTo>
                  <a:pt x="13" y="107"/>
                </a:lnTo>
                <a:lnTo>
                  <a:pt x="11" y="127"/>
                </a:lnTo>
                <a:lnTo>
                  <a:pt x="11" y="130"/>
                </a:lnTo>
                <a:lnTo>
                  <a:pt x="12" y="131"/>
                </a:lnTo>
                <a:lnTo>
                  <a:pt x="14" y="131"/>
                </a:lnTo>
                <a:lnTo>
                  <a:pt x="60" y="131"/>
                </a:lnTo>
                <a:lnTo>
                  <a:pt x="63" y="131"/>
                </a:lnTo>
                <a:lnTo>
                  <a:pt x="64" y="130"/>
                </a:lnTo>
                <a:lnTo>
                  <a:pt x="64" y="127"/>
                </a:lnTo>
                <a:lnTo>
                  <a:pt x="67" y="103"/>
                </a:lnTo>
                <a:lnTo>
                  <a:pt x="71" y="82"/>
                </a:lnTo>
                <a:lnTo>
                  <a:pt x="71" y="79"/>
                </a:lnTo>
                <a:lnTo>
                  <a:pt x="69" y="78"/>
                </a:lnTo>
                <a:lnTo>
                  <a:pt x="68" y="76"/>
                </a:lnTo>
                <a:lnTo>
                  <a:pt x="65" y="76"/>
                </a:lnTo>
                <a:lnTo>
                  <a:pt x="64" y="75"/>
                </a:lnTo>
                <a:lnTo>
                  <a:pt x="63" y="74"/>
                </a:lnTo>
                <a:lnTo>
                  <a:pt x="63" y="71"/>
                </a:lnTo>
                <a:lnTo>
                  <a:pt x="63" y="70"/>
                </a:lnTo>
                <a:lnTo>
                  <a:pt x="64" y="67"/>
                </a:lnTo>
                <a:lnTo>
                  <a:pt x="67" y="66"/>
                </a:lnTo>
                <a:lnTo>
                  <a:pt x="68" y="66"/>
                </a:lnTo>
                <a:lnTo>
                  <a:pt x="71" y="67"/>
                </a:lnTo>
                <a:lnTo>
                  <a:pt x="72" y="67"/>
                </a:lnTo>
                <a:lnTo>
                  <a:pt x="74" y="66"/>
                </a:lnTo>
                <a:lnTo>
                  <a:pt x="76" y="65"/>
                </a:lnTo>
                <a:lnTo>
                  <a:pt x="83" y="43"/>
                </a:lnTo>
                <a:lnTo>
                  <a:pt x="95" y="24"/>
                </a:lnTo>
                <a:lnTo>
                  <a:pt x="96" y="23"/>
                </a:lnTo>
                <a:lnTo>
                  <a:pt x="96" y="20"/>
                </a:lnTo>
                <a:lnTo>
                  <a:pt x="95" y="19"/>
                </a:lnTo>
                <a:lnTo>
                  <a:pt x="94" y="18"/>
                </a:lnTo>
                <a:lnTo>
                  <a:pt x="91" y="18"/>
                </a:lnTo>
                <a:lnTo>
                  <a:pt x="77" y="25"/>
                </a:lnTo>
                <a:lnTo>
                  <a:pt x="63" y="33"/>
                </a:lnTo>
                <a:lnTo>
                  <a:pt x="62" y="34"/>
                </a:lnTo>
                <a:lnTo>
                  <a:pt x="60" y="34"/>
                </a:lnTo>
                <a:lnTo>
                  <a:pt x="58" y="33"/>
                </a:lnTo>
                <a:lnTo>
                  <a:pt x="58" y="32"/>
                </a:lnTo>
                <a:lnTo>
                  <a:pt x="57" y="30"/>
                </a:lnTo>
                <a:lnTo>
                  <a:pt x="57" y="28"/>
                </a:lnTo>
                <a:lnTo>
                  <a:pt x="57" y="27"/>
                </a:lnTo>
                <a:lnTo>
                  <a:pt x="58" y="25"/>
                </a:lnTo>
                <a:lnTo>
                  <a:pt x="82" y="11"/>
                </a:lnTo>
                <a:lnTo>
                  <a:pt x="109" y="4"/>
                </a:lnTo>
                <a:lnTo>
                  <a:pt x="137" y="0"/>
                </a:lnTo>
                <a:close/>
              </a:path>
            </a:pathLst>
          </a:custGeom>
          <a:solidFill>
            <a:schemeClr val="bg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 name="Freeform 463"/>
          <p:cNvSpPr>
            <a:spLocks noEditPoints="1"/>
          </p:cNvSpPr>
          <p:nvPr userDrawn="1"/>
        </p:nvSpPr>
        <p:spPr bwMode="auto">
          <a:xfrm rot="19468345">
            <a:off x="4877976" y="513678"/>
            <a:ext cx="1364153" cy="774137"/>
          </a:xfrm>
          <a:custGeom>
            <a:avLst/>
            <a:gdLst>
              <a:gd name="T0" fmla="*/ 250 w 326"/>
              <a:gd name="T1" fmla="*/ 94 h 185"/>
              <a:gd name="T2" fmla="*/ 253 w 326"/>
              <a:gd name="T3" fmla="*/ 98 h 185"/>
              <a:gd name="T4" fmla="*/ 249 w 326"/>
              <a:gd name="T5" fmla="*/ 148 h 185"/>
              <a:gd name="T6" fmla="*/ 225 w 326"/>
              <a:gd name="T7" fmla="*/ 163 h 185"/>
              <a:gd name="T8" fmla="*/ 185 w 326"/>
              <a:gd name="T9" fmla="*/ 171 h 185"/>
              <a:gd name="T10" fmla="*/ 142 w 326"/>
              <a:gd name="T11" fmla="*/ 171 h 185"/>
              <a:gd name="T12" fmla="*/ 102 w 326"/>
              <a:gd name="T13" fmla="*/ 163 h 185"/>
              <a:gd name="T14" fmla="*/ 78 w 326"/>
              <a:gd name="T15" fmla="*/ 148 h 185"/>
              <a:gd name="T16" fmla="*/ 74 w 326"/>
              <a:gd name="T17" fmla="*/ 99 h 185"/>
              <a:gd name="T18" fmla="*/ 76 w 326"/>
              <a:gd name="T19" fmla="*/ 94 h 185"/>
              <a:gd name="T20" fmla="*/ 82 w 326"/>
              <a:gd name="T21" fmla="*/ 94 h 185"/>
              <a:gd name="T22" fmla="*/ 163 w 326"/>
              <a:gd name="T23" fmla="*/ 126 h 185"/>
              <a:gd name="T24" fmla="*/ 245 w 326"/>
              <a:gd name="T25" fmla="*/ 93 h 185"/>
              <a:gd name="T26" fmla="*/ 163 w 326"/>
              <a:gd name="T27" fmla="*/ 0 h 185"/>
              <a:gd name="T28" fmla="*/ 322 w 326"/>
              <a:gd name="T29" fmla="*/ 46 h 185"/>
              <a:gd name="T30" fmla="*/ 326 w 326"/>
              <a:gd name="T31" fmla="*/ 50 h 185"/>
              <a:gd name="T32" fmla="*/ 324 w 326"/>
              <a:gd name="T33" fmla="*/ 53 h 185"/>
              <a:gd name="T34" fmla="*/ 168 w 326"/>
              <a:gd name="T35" fmla="*/ 120 h 185"/>
              <a:gd name="T36" fmla="*/ 157 w 326"/>
              <a:gd name="T37" fmla="*/ 120 h 185"/>
              <a:gd name="T38" fmla="*/ 42 w 326"/>
              <a:gd name="T39" fmla="*/ 72 h 185"/>
              <a:gd name="T40" fmla="*/ 39 w 326"/>
              <a:gd name="T41" fmla="*/ 75 h 185"/>
              <a:gd name="T42" fmla="*/ 39 w 326"/>
              <a:gd name="T43" fmla="*/ 110 h 185"/>
              <a:gd name="T44" fmla="*/ 42 w 326"/>
              <a:gd name="T45" fmla="*/ 110 h 185"/>
              <a:gd name="T46" fmla="*/ 45 w 326"/>
              <a:gd name="T47" fmla="*/ 110 h 185"/>
              <a:gd name="T48" fmla="*/ 46 w 326"/>
              <a:gd name="T49" fmla="*/ 112 h 185"/>
              <a:gd name="T50" fmla="*/ 46 w 326"/>
              <a:gd name="T51" fmla="*/ 116 h 185"/>
              <a:gd name="T52" fmla="*/ 45 w 326"/>
              <a:gd name="T53" fmla="*/ 122 h 185"/>
              <a:gd name="T54" fmla="*/ 46 w 326"/>
              <a:gd name="T55" fmla="*/ 124 h 185"/>
              <a:gd name="T56" fmla="*/ 46 w 326"/>
              <a:gd name="T57" fmla="*/ 126 h 185"/>
              <a:gd name="T58" fmla="*/ 45 w 326"/>
              <a:gd name="T59" fmla="*/ 127 h 185"/>
              <a:gd name="T60" fmla="*/ 52 w 326"/>
              <a:gd name="T61" fmla="*/ 149 h 185"/>
              <a:gd name="T62" fmla="*/ 50 w 326"/>
              <a:gd name="T63" fmla="*/ 171 h 185"/>
              <a:gd name="T64" fmla="*/ 42 w 326"/>
              <a:gd name="T65" fmla="*/ 181 h 185"/>
              <a:gd name="T66" fmla="*/ 42 w 326"/>
              <a:gd name="T67" fmla="*/ 175 h 185"/>
              <a:gd name="T68" fmla="*/ 42 w 326"/>
              <a:gd name="T69" fmla="*/ 171 h 185"/>
              <a:gd name="T70" fmla="*/ 41 w 326"/>
              <a:gd name="T71" fmla="*/ 172 h 185"/>
              <a:gd name="T72" fmla="*/ 39 w 326"/>
              <a:gd name="T73" fmla="*/ 179 h 185"/>
              <a:gd name="T74" fmla="*/ 36 w 326"/>
              <a:gd name="T75" fmla="*/ 185 h 185"/>
              <a:gd name="T76" fmla="*/ 34 w 326"/>
              <a:gd name="T77" fmla="*/ 185 h 185"/>
              <a:gd name="T78" fmla="*/ 33 w 326"/>
              <a:gd name="T79" fmla="*/ 170 h 185"/>
              <a:gd name="T80" fmla="*/ 32 w 326"/>
              <a:gd name="T81" fmla="*/ 167 h 185"/>
              <a:gd name="T82" fmla="*/ 32 w 326"/>
              <a:gd name="T83" fmla="*/ 171 h 185"/>
              <a:gd name="T84" fmla="*/ 30 w 326"/>
              <a:gd name="T85" fmla="*/ 179 h 185"/>
              <a:gd name="T86" fmla="*/ 30 w 326"/>
              <a:gd name="T87" fmla="*/ 179 h 185"/>
              <a:gd name="T88" fmla="*/ 29 w 326"/>
              <a:gd name="T89" fmla="*/ 172 h 185"/>
              <a:gd name="T90" fmla="*/ 28 w 326"/>
              <a:gd name="T91" fmla="*/ 172 h 185"/>
              <a:gd name="T92" fmla="*/ 28 w 326"/>
              <a:gd name="T93" fmla="*/ 180 h 185"/>
              <a:gd name="T94" fmla="*/ 28 w 326"/>
              <a:gd name="T95" fmla="*/ 181 h 185"/>
              <a:gd name="T96" fmla="*/ 16 w 326"/>
              <a:gd name="T97" fmla="*/ 157 h 185"/>
              <a:gd name="T98" fmla="*/ 25 w 326"/>
              <a:gd name="T99" fmla="*/ 127 h 185"/>
              <a:gd name="T100" fmla="*/ 24 w 326"/>
              <a:gd name="T101" fmla="*/ 126 h 185"/>
              <a:gd name="T102" fmla="*/ 24 w 326"/>
              <a:gd name="T103" fmla="*/ 122 h 185"/>
              <a:gd name="T104" fmla="*/ 27 w 326"/>
              <a:gd name="T105" fmla="*/ 121 h 185"/>
              <a:gd name="T106" fmla="*/ 25 w 326"/>
              <a:gd name="T107" fmla="*/ 116 h 185"/>
              <a:gd name="T108" fmla="*/ 25 w 326"/>
              <a:gd name="T109" fmla="*/ 112 h 185"/>
              <a:gd name="T110" fmla="*/ 28 w 326"/>
              <a:gd name="T111" fmla="*/ 108 h 185"/>
              <a:gd name="T112" fmla="*/ 30 w 326"/>
              <a:gd name="T113" fmla="*/ 110 h 185"/>
              <a:gd name="T114" fmla="*/ 33 w 326"/>
              <a:gd name="T115" fmla="*/ 108 h 185"/>
              <a:gd name="T116" fmla="*/ 32 w 326"/>
              <a:gd name="T117" fmla="*/ 67 h 185"/>
              <a:gd name="T118" fmla="*/ 2 w 326"/>
              <a:gd name="T119" fmla="*/ 55 h 185"/>
              <a:gd name="T120" fmla="*/ 0 w 326"/>
              <a:gd name="T121" fmla="*/ 52 h 185"/>
              <a:gd name="T122" fmla="*/ 1 w 326"/>
              <a:gd name="T123" fmla="*/ 47 h 185"/>
              <a:gd name="T124" fmla="*/ 159 w 326"/>
              <a:gd name="T12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6" h="185">
                <a:moveTo>
                  <a:pt x="248" y="93"/>
                </a:moveTo>
                <a:lnTo>
                  <a:pt x="250" y="94"/>
                </a:lnTo>
                <a:lnTo>
                  <a:pt x="251" y="95"/>
                </a:lnTo>
                <a:lnTo>
                  <a:pt x="253" y="98"/>
                </a:lnTo>
                <a:lnTo>
                  <a:pt x="253" y="138"/>
                </a:lnTo>
                <a:lnTo>
                  <a:pt x="249" y="148"/>
                </a:lnTo>
                <a:lnTo>
                  <a:pt x="239" y="157"/>
                </a:lnTo>
                <a:lnTo>
                  <a:pt x="225" y="163"/>
                </a:lnTo>
                <a:lnTo>
                  <a:pt x="207" y="168"/>
                </a:lnTo>
                <a:lnTo>
                  <a:pt x="185" y="171"/>
                </a:lnTo>
                <a:lnTo>
                  <a:pt x="163" y="172"/>
                </a:lnTo>
                <a:lnTo>
                  <a:pt x="142" y="171"/>
                </a:lnTo>
                <a:lnTo>
                  <a:pt x="120" y="168"/>
                </a:lnTo>
                <a:lnTo>
                  <a:pt x="102" y="163"/>
                </a:lnTo>
                <a:lnTo>
                  <a:pt x="87" y="157"/>
                </a:lnTo>
                <a:lnTo>
                  <a:pt x="78" y="148"/>
                </a:lnTo>
                <a:lnTo>
                  <a:pt x="74" y="138"/>
                </a:lnTo>
                <a:lnTo>
                  <a:pt x="74" y="99"/>
                </a:lnTo>
                <a:lnTo>
                  <a:pt x="75" y="97"/>
                </a:lnTo>
                <a:lnTo>
                  <a:pt x="76" y="94"/>
                </a:lnTo>
                <a:lnTo>
                  <a:pt x="79" y="93"/>
                </a:lnTo>
                <a:lnTo>
                  <a:pt x="82" y="94"/>
                </a:lnTo>
                <a:lnTo>
                  <a:pt x="158" y="125"/>
                </a:lnTo>
                <a:lnTo>
                  <a:pt x="163" y="126"/>
                </a:lnTo>
                <a:lnTo>
                  <a:pt x="168" y="125"/>
                </a:lnTo>
                <a:lnTo>
                  <a:pt x="245" y="93"/>
                </a:lnTo>
                <a:lnTo>
                  <a:pt x="248" y="93"/>
                </a:lnTo>
                <a:close/>
                <a:moveTo>
                  <a:pt x="163" y="0"/>
                </a:moveTo>
                <a:lnTo>
                  <a:pt x="167" y="0"/>
                </a:lnTo>
                <a:lnTo>
                  <a:pt x="322" y="46"/>
                </a:lnTo>
                <a:lnTo>
                  <a:pt x="324" y="47"/>
                </a:lnTo>
                <a:lnTo>
                  <a:pt x="326" y="50"/>
                </a:lnTo>
                <a:lnTo>
                  <a:pt x="326" y="52"/>
                </a:lnTo>
                <a:lnTo>
                  <a:pt x="324" y="53"/>
                </a:lnTo>
                <a:lnTo>
                  <a:pt x="323" y="55"/>
                </a:lnTo>
                <a:lnTo>
                  <a:pt x="168" y="120"/>
                </a:lnTo>
                <a:lnTo>
                  <a:pt x="163" y="121"/>
                </a:lnTo>
                <a:lnTo>
                  <a:pt x="157" y="120"/>
                </a:lnTo>
                <a:lnTo>
                  <a:pt x="43" y="72"/>
                </a:lnTo>
                <a:lnTo>
                  <a:pt x="42" y="72"/>
                </a:lnTo>
                <a:lnTo>
                  <a:pt x="39" y="74"/>
                </a:lnTo>
                <a:lnTo>
                  <a:pt x="39" y="75"/>
                </a:lnTo>
                <a:lnTo>
                  <a:pt x="39" y="110"/>
                </a:lnTo>
                <a:lnTo>
                  <a:pt x="39" y="110"/>
                </a:lnTo>
                <a:lnTo>
                  <a:pt x="41" y="111"/>
                </a:lnTo>
                <a:lnTo>
                  <a:pt x="42" y="110"/>
                </a:lnTo>
                <a:lnTo>
                  <a:pt x="43" y="110"/>
                </a:lnTo>
                <a:lnTo>
                  <a:pt x="45" y="110"/>
                </a:lnTo>
                <a:lnTo>
                  <a:pt x="45" y="111"/>
                </a:lnTo>
                <a:lnTo>
                  <a:pt x="46" y="112"/>
                </a:lnTo>
                <a:lnTo>
                  <a:pt x="46" y="115"/>
                </a:lnTo>
                <a:lnTo>
                  <a:pt x="46" y="116"/>
                </a:lnTo>
                <a:lnTo>
                  <a:pt x="46" y="120"/>
                </a:lnTo>
                <a:lnTo>
                  <a:pt x="45" y="122"/>
                </a:lnTo>
                <a:lnTo>
                  <a:pt x="45" y="124"/>
                </a:lnTo>
                <a:lnTo>
                  <a:pt x="46" y="124"/>
                </a:lnTo>
                <a:lnTo>
                  <a:pt x="47" y="125"/>
                </a:lnTo>
                <a:lnTo>
                  <a:pt x="46" y="126"/>
                </a:lnTo>
                <a:lnTo>
                  <a:pt x="45" y="127"/>
                </a:lnTo>
                <a:lnTo>
                  <a:pt x="45" y="127"/>
                </a:lnTo>
                <a:lnTo>
                  <a:pt x="50" y="138"/>
                </a:lnTo>
                <a:lnTo>
                  <a:pt x="52" y="149"/>
                </a:lnTo>
                <a:lnTo>
                  <a:pt x="52" y="161"/>
                </a:lnTo>
                <a:lnTo>
                  <a:pt x="50" y="171"/>
                </a:lnTo>
                <a:lnTo>
                  <a:pt x="42" y="180"/>
                </a:lnTo>
                <a:lnTo>
                  <a:pt x="42" y="181"/>
                </a:lnTo>
                <a:lnTo>
                  <a:pt x="42" y="180"/>
                </a:lnTo>
                <a:lnTo>
                  <a:pt x="42" y="175"/>
                </a:lnTo>
                <a:lnTo>
                  <a:pt x="42" y="172"/>
                </a:lnTo>
                <a:lnTo>
                  <a:pt x="42" y="171"/>
                </a:lnTo>
                <a:lnTo>
                  <a:pt x="42" y="171"/>
                </a:lnTo>
                <a:lnTo>
                  <a:pt x="41" y="172"/>
                </a:lnTo>
                <a:lnTo>
                  <a:pt x="41" y="175"/>
                </a:lnTo>
                <a:lnTo>
                  <a:pt x="39" y="179"/>
                </a:lnTo>
                <a:lnTo>
                  <a:pt x="37" y="182"/>
                </a:lnTo>
                <a:lnTo>
                  <a:pt x="36" y="185"/>
                </a:lnTo>
                <a:lnTo>
                  <a:pt x="34" y="185"/>
                </a:lnTo>
                <a:lnTo>
                  <a:pt x="34" y="185"/>
                </a:lnTo>
                <a:lnTo>
                  <a:pt x="33" y="173"/>
                </a:lnTo>
                <a:lnTo>
                  <a:pt x="33" y="170"/>
                </a:lnTo>
                <a:lnTo>
                  <a:pt x="33" y="168"/>
                </a:lnTo>
                <a:lnTo>
                  <a:pt x="32" y="167"/>
                </a:lnTo>
                <a:lnTo>
                  <a:pt x="32" y="168"/>
                </a:lnTo>
                <a:lnTo>
                  <a:pt x="32" y="171"/>
                </a:lnTo>
                <a:lnTo>
                  <a:pt x="32" y="179"/>
                </a:lnTo>
                <a:lnTo>
                  <a:pt x="30" y="179"/>
                </a:lnTo>
                <a:lnTo>
                  <a:pt x="30" y="180"/>
                </a:lnTo>
                <a:lnTo>
                  <a:pt x="30" y="179"/>
                </a:lnTo>
                <a:lnTo>
                  <a:pt x="29" y="175"/>
                </a:lnTo>
                <a:lnTo>
                  <a:pt x="29" y="172"/>
                </a:lnTo>
                <a:lnTo>
                  <a:pt x="28" y="172"/>
                </a:lnTo>
                <a:lnTo>
                  <a:pt x="28" y="172"/>
                </a:lnTo>
                <a:lnTo>
                  <a:pt x="28" y="175"/>
                </a:lnTo>
                <a:lnTo>
                  <a:pt x="28" y="180"/>
                </a:lnTo>
                <a:lnTo>
                  <a:pt x="28" y="181"/>
                </a:lnTo>
                <a:lnTo>
                  <a:pt x="28" y="181"/>
                </a:lnTo>
                <a:lnTo>
                  <a:pt x="19" y="170"/>
                </a:lnTo>
                <a:lnTo>
                  <a:pt x="16" y="157"/>
                </a:lnTo>
                <a:lnTo>
                  <a:pt x="19" y="141"/>
                </a:lnTo>
                <a:lnTo>
                  <a:pt x="25" y="127"/>
                </a:lnTo>
                <a:lnTo>
                  <a:pt x="25" y="126"/>
                </a:lnTo>
                <a:lnTo>
                  <a:pt x="24" y="126"/>
                </a:lnTo>
                <a:lnTo>
                  <a:pt x="24" y="124"/>
                </a:lnTo>
                <a:lnTo>
                  <a:pt x="24" y="122"/>
                </a:lnTo>
                <a:lnTo>
                  <a:pt x="25" y="122"/>
                </a:lnTo>
                <a:lnTo>
                  <a:pt x="27" y="121"/>
                </a:lnTo>
                <a:lnTo>
                  <a:pt x="25" y="118"/>
                </a:lnTo>
                <a:lnTo>
                  <a:pt x="25" y="116"/>
                </a:lnTo>
                <a:lnTo>
                  <a:pt x="25" y="113"/>
                </a:lnTo>
                <a:lnTo>
                  <a:pt x="25" y="112"/>
                </a:lnTo>
                <a:lnTo>
                  <a:pt x="27" y="110"/>
                </a:lnTo>
                <a:lnTo>
                  <a:pt x="28" y="108"/>
                </a:lnTo>
                <a:lnTo>
                  <a:pt x="30" y="108"/>
                </a:lnTo>
                <a:lnTo>
                  <a:pt x="30" y="110"/>
                </a:lnTo>
                <a:lnTo>
                  <a:pt x="32" y="108"/>
                </a:lnTo>
                <a:lnTo>
                  <a:pt x="33" y="108"/>
                </a:lnTo>
                <a:lnTo>
                  <a:pt x="33" y="70"/>
                </a:lnTo>
                <a:lnTo>
                  <a:pt x="32" y="67"/>
                </a:lnTo>
                <a:lnTo>
                  <a:pt x="30" y="66"/>
                </a:lnTo>
                <a:lnTo>
                  <a:pt x="2" y="55"/>
                </a:lnTo>
                <a:lnTo>
                  <a:pt x="1" y="53"/>
                </a:lnTo>
                <a:lnTo>
                  <a:pt x="0" y="52"/>
                </a:lnTo>
                <a:lnTo>
                  <a:pt x="0" y="50"/>
                </a:lnTo>
                <a:lnTo>
                  <a:pt x="1" y="47"/>
                </a:lnTo>
                <a:lnTo>
                  <a:pt x="4" y="46"/>
                </a:lnTo>
                <a:lnTo>
                  <a:pt x="159" y="0"/>
                </a:lnTo>
                <a:lnTo>
                  <a:pt x="163" y="0"/>
                </a:lnTo>
                <a:close/>
              </a:path>
            </a:pathLst>
          </a:custGeom>
          <a:solidFill>
            <a:schemeClr val="bg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 name="Freeform 381"/>
          <p:cNvSpPr>
            <a:spLocks noEditPoints="1"/>
          </p:cNvSpPr>
          <p:nvPr userDrawn="1"/>
        </p:nvSpPr>
        <p:spPr bwMode="auto">
          <a:xfrm rot="14941924">
            <a:off x="8362898" y="3498968"/>
            <a:ext cx="4181014" cy="4031692"/>
          </a:xfrm>
          <a:custGeom>
            <a:avLst/>
            <a:gdLst>
              <a:gd name="T0" fmla="*/ 138 w 280"/>
              <a:gd name="T1" fmla="*/ 237 h 270"/>
              <a:gd name="T2" fmla="*/ 165 w 280"/>
              <a:gd name="T3" fmla="*/ 210 h 270"/>
              <a:gd name="T4" fmla="*/ 73 w 280"/>
              <a:gd name="T5" fmla="*/ 210 h 270"/>
              <a:gd name="T6" fmla="*/ 61 w 280"/>
              <a:gd name="T7" fmla="*/ 237 h 270"/>
              <a:gd name="T8" fmla="*/ 133 w 280"/>
              <a:gd name="T9" fmla="*/ 243 h 270"/>
              <a:gd name="T10" fmla="*/ 101 w 280"/>
              <a:gd name="T11" fmla="*/ 207 h 270"/>
              <a:gd name="T12" fmla="*/ 181 w 280"/>
              <a:gd name="T13" fmla="*/ 207 h 270"/>
              <a:gd name="T14" fmla="*/ 147 w 280"/>
              <a:gd name="T15" fmla="*/ 242 h 270"/>
              <a:gd name="T16" fmla="*/ 202 w 280"/>
              <a:gd name="T17" fmla="*/ 253 h 270"/>
              <a:gd name="T18" fmla="*/ 202 w 280"/>
              <a:gd name="T19" fmla="*/ 219 h 270"/>
              <a:gd name="T20" fmla="*/ 222 w 280"/>
              <a:gd name="T21" fmla="*/ 200 h 270"/>
              <a:gd name="T22" fmla="*/ 64 w 280"/>
              <a:gd name="T23" fmla="*/ 166 h 270"/>
              <a:gd name="T24" fmla="*/ 79 w 280"/>
              <a:gd name="T25" fmla="*/ 197 h 270"/>
              <a:gd name="T26" fmla="*/ 71 w 280"/>
              <a:gd name="T27" fmla="*/ 156 h 270"/>
              <a:gd name="T28" fmla="*/ 184 w 280"/>
              <a:gd name="T29" fmla="*/ 196 h 270"/>
              <a:gd name="T30" fmla="*/ 221 w 280"/>
              <a:gd name="T31" fmla="*/ 191 h 270"/>
              <a:gd name="T32" fmla="*/ 230 w 280"/>
              <a:gd name="T33" fmla="*/ 100 h 270"/>
              <a:gd name="T34" fmla="*/ 214 w 280"/>
              <a:gd name="T35" fmla="*/ 148 h 270"/>
              <a:gd name="T36" fmla="*/ 248 w 280"/>
              <a:gd name="T37" fmla="*/ 177 h 270"/>
              <a:gd name="T38" fmla="*/ 231 w 280"/>
              <a:gd name="T39" fmla="*/ 101 h 270"/>
              <a:gd name="T40" fmla="*/ 14 w 280"/>
              <a:gd name="T41" fmla="*/ 137 h 270"/>
              <a:gd name="T42" fmla="*/ 38 w 280"/>
              <a:gd name="T43" fmla="*/ 171 h 270"/>
              <a:gd name="T44" fmla="*/ 61 w 280"/>
              <a:gd name="T45" fmla="*/ 156 h 270"/>
              <a:gd name="T46" fmla="*/ 51 w 280"/>
              <a:gd name="T47" fmla="*/ 101 h 270"/>
              <a:gd name="T48" fmla="*/ 179 w 280"/>
              <a:gd name="T49" fmla="*/ 133 h 270"/>
              <a:gd name="T50" fmla="*/ 111 w 280"/>
              <a:gd name="T51" fmla="*/ 160 h 270"/>
              <a:gd name="T52" fmla="*/ 139 w 280"/>
              <a:gd name="T53" fmla="*/ 94 h 270"/>
              <a:gd name="T54" fmla="*/ 208 w 280"/>
              <a:gd name="T55" fmla="*/ 133 h 270"/>
              <a:gd name="T56" fmla="*/ 221 w 280"/>
              <a:gd name="T57" fmla="*/ 97 h 270"/>
              <a:gd name="T58" fmla="*/ 60 w 280"/>
              <a:gd name="T59" fmla="*/ 96 h 270"/>
              <a:gd name="T60" fmla="*/ 69 w 280"/>
              <a:gd name="T61" fmla="*/ 133 h 270"/>
              <a:gd name="T62" fmla="*/ 93 w 280"/>
              <a:gd name="T63" fmla="*/ 87 h 270"/>
              <a:gd name="T64" fmla="*/ 87 w 280"/>
              <a:gd name="T65" fmla="*/ 114 h 270"/>
              <a:gd name="T66" fmla="*/ 105 w 280"/>
              <a:gd name="T67" fmla="*/ 201 h 270"/>
              <a:gd name="T68" fmla="*/ 174 w 280"/>
              <a:gd name="T69" fmla="*/ 201 h 270"/>
              <a:gd name="T70" fmla="*/ 191 w 280"/>
              <a:gd name="T71" fmla="*/ 114 h 270"/>
              <a:gd name="T72" fmla="*/ 139 w 280"/>
              <a:gd name="T73" fmla="*/ 50 h 270"/>
              <a:gd name="T74" fmla="*/ 116 w 280"/>
              <a:gd name="T75" fmla="*/ 78 h 270"/>
              <a:gd name="T76" fmla="*/ 142 w 280"/>
              <a:gd name="T77" fmla="*/ 50 h 270"/>
              <a:gd name="T78" fmla="*/ 147 w 280"/>
              <a:gd name="T79" fmla="*/ 46 h 270"/>
              <a:gd name="T80" fmla="*/ 181 w 280"/>
              <a:gd name="T81" fmla="*/ 81 h 270"/>
              <a:gd name="T82" fmla="*/ 222 w 280"/>
              <a:gd name="T83" fmla="*/ 71 h 270"/>
              <a:gd name="T84" fmla="*/ 200 w 280"/>
              <a:gd name="T85" fmla="*/ 50 h 270"/>
              <a:gd name="T86" fmla="*/ 97 w 280"/>
              <a:gd name="T87" fmla="*/ 30 h 270"/>
              <a:gd name="T88" fmla="*/ 57 w 280"/>
              <a:gd name="T89" fmla="*/ 87 h 270"/>
              <a:gd name="T90" fmla="*/ 103 w 280"/>
              <a:gd name="T91" fmla="*/ 78 h 270"/>
              <a:gd name="T92" fmla="*/ 131 w 280"/>
              <a:gd name="T93" fmla="*/ 42 h 270"/>
              <a:gd name="T94" fmla="*/ 222 w 280"/>
              <a:gd name="T95" fmla="*/ 21 h 270"/>
              <a:gd name="T96" fmla="*/ 230 w 280"/>
              <a:gd name="T97" fmla="*/ 91 h 270"/>
              <a:gd name="T98" fmla="*/ 276 w 280"/>
              <a:gd name="T99" fmla="*/ 159 h 270"/>
              <a:gd name="T100" fmla="*/ 231 w 280"/>
              <a:gd name="T101" fmla="*/ 207 h 270"/>
              <a:gd name="T102" fmla="*/ 245 w 280"/>
              <a:gd name="T103" fmla="*/ 243 h 270"/>
              <a:gd name="T104" fmla="*/ 206 w 280"/>
              <a:gd name="T105" fmla="*/ 266 h 270"/>
              <a:gd name="T106" fmla="*/ 138 w 280"/>
              <a:gd name="T107" fmla="*/ 248 h 270"/>
              <a:gd name="T108" fmla="*/ 51 w 280"/>
              <a:gd name="T109" fmla="*/ 239 h 270"/>
              <a:gd name="T110" fmla="*/ 29 w 280"/>
              <a:gd name="T111" fmla="*/ 187 h 270"/>
              <a:gd name="T112" fmla="*/ 2 w 280"/>
              <a:gd name="T113" fmla="*/ 129 h 270"/>
              <a:gd name="T114" fmla="*/ 48 w 280"/>
              <a:gd name="T115" fmla="*/ 67 h 270"/>
              <a:gd name="T116" fmla="*/ 119 w 280"/>
              <a:gd name="T117" fmla="*/ 26 h 270"/>
              <a:gd name="T118" fmla="*/ 172 w 280"/>
              <a:gd name="T119" fmla="*/ 2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 h="270">
                <a:moveTo>
                  <a:pt x="116" y="209"/>
                </a:moveTo>
                <a:lnTo>
                  <a:pt x="115" y="209"/>
                </a:lnTo>
                <a:lnTo>
                  <a:pt x="114" y="211"/>
                </a:lnTo>
                <a:lnTo>
                  <a:pt x="114" y="212"/>
                </a:lnTo>
                <a:lnTo>
                  <a:pt x="126" y="226"/>
                </a:lnTo>
                <a:lnTo>
                  <a:pt x="138" y="237"/>
                </a:lnTo>
                <a:lnTo>
                  <a:pt x="139" y="238"/>
                </a:lnTo>
                <a:lnTo>
                  <a:pt x="142" y="237"/>
                </a:lnTo>
                <a:lnTo>
                  <a:pt x="153" y="226"/>
                </a:lnTo>
                <a:lnTo>
                  <a:pt x="165" y="212"/>
                </a:lnTo>
                <a:lnTo>
                  <a:pt x="166" y="211"/>
                </a:lnTo>
                <a:lnTo>
                  <a:pt x="165" y="210"/>
                </a:lnTo>
                <a:lnTo>
                  <a:pt x="163" y="209"/>
                </a:lnTo>
                <a:lnTo>
                  <a:pt x="116" y="209"/>
                </a:lnTo>
                <a:close/>
                <a:moveTo>
                  <a:pt x="79" y="203"/>
                </a:moveTo>
                <a:lnTo>
                  <a:pt x="77" y="203"/>
                </a:lnTo>
                <a:lnTo>
                  <a:pt x="75" y="205"/>
                </a:lnTo>
                <a:lnTo>
                  <a:pt x="73" y="210"/>
                </a:lnTo>
                <a:lnTo>
                  <a:pt x="69" y="212"/>
                </a:lnTo>
                <a:lnTo>
                  <a:pt x="64" y="215"/>
                </a:lnTo>
                <a:lnTo>
                  <a:pt x="59" y="217"/>
                </a:lnTo>
                <a:lnTo>
                  <a:pt x="57" y="219"/>
                </a:lnTo>
                <a:lnTo>
                  <a:pt x="57" y="220"/>
                </a:lnTo>
                <a:lnTo>
                  <a:pt x="61" y="237"/>
                </a:lnTo>
                <a:lnTo>
                  <a:pt x="70" y="248"/>
                </a:lnTo>
                <a:lnTo>
                  <a:pt x="82" y="256"/>
                </a:lnTo>
                <a:lnTo>
                  <a:pt x="97" y="258"/>
                </a:lnTo>
                <a:lnTo>
                  <a:pt x="114" y="254"/>
                </a:lnTo>
                <a:lnTo>
                  <a:pt x="131" y="244"/>
                </a:lnTo>
                <a:lnTo>
                  <a:pt x="133" y="243"/>
                </a:lnTo>
                <a:lnTo>
                  <a:pt x="133" y="242"/>
                </a:lnTo>
                <a:lnTo>
                  <a:pt x="131" y="240"/>
                </a:lnTo>
                <a:lnTo>
                  <a:pt x="119" y="228"/>
                </a:lnTo>
                <a:lnTo>
                  <a:pt x="106" y="211"/>
                </a:lnTo>
                <a:lnTo>
                  <a:pt x="103" y="209"/>
                </a:lnTo>
                <a:lnTo>
                  <a:pt x="101" y="207"/>
                </a:lnTo>
                <a:lnTo>
                  <a:pt x="98" y="207"/>
                </a:lnTo>
                <a:lnTo>
                  <a:pt x="88" y="206"/>
                </a:lnTo>
                <a:lnTo>
                  <a:pt x="79" y="203"/>
                </a:lnTo>
                <a:close/>
                <a:moveTo>
                  <a:pt x="220" y="198"/>
                </a:moveTo>
                <a:lnTo>
                  <a:pt x="202" y="203"/>
                </a:lnTo>
                <a:lnTo>
                  <a:pt x="181" y="207"/>
                </a:lnTo>
                <a:lnTo>
                  <a:pt x="179" y="207"/>
                </a:lnTo>
                <a:lnTo>
                  <a:pt x="176" y="209"/>
                </a:lnTo>
                <a:lnTo>
                  <a:pt x="174" y="211"/>
                </a:lnTo>
                <a:lnTo>
                  <a:pt x="161" y="228"/>
                </a:lnTo>
                <a:lnTo>
                  <a:pt x="148" y="240"/>
                </a:lnTo>
                <a:lnTo>
                  <a:pt x="147" y="242"/>
                </a:lnTo>
                <a:lnTo>
                  <a:pt x="147" y="243"/>
                </a:lnTo>
                <a:lnTo>
                  <a:pt x="148" y="244"/>
                </a:lnTo>
                <a:lnTo>
                  <a:pt x="163" y="253"/>
                </a:lnTo>
                <a:lnTo>
                  <a:pt x="177" y="257"/>
                </a:lnTo>
                <a:lnTo>
                  <a:pt x="191" y="257"/>
                </a:lnTo>
                <a:lnTo>
                  <a:pt x="202" y="253"/>
                </a:lnTo>
                <a:lnTo>
                  <a:pt x="203" y="252"/>
                </a:lnTo>
                <a:lnTo>
                  <a:pt x="204" y="251"/>
                </a:lnTo>
                <a:lnTo>
                  <a:pt x="203" y="249"/>
                </a:lnTo>
                <a:lnTo>
                  <a:pt x="198" y="239"/>
                </a:lnTo>
                <a:lnTo>
                  <a:pt x="198" y="228"/>
                </a:lnTo>
                <a:lnTo>
                  <a:pt x="202" y="219"/>
                </a:lnTo>
                <a:lnTo>
                  <a:pt x="209" y="211"/>
                </a:lnTo>
                <a:lnTo>
                  <a:pt x="221" y="207"/>
                </a:lnTo>
                <a:lnTo>
                  <a:pt x="222" y="206"/>
                </a:lnTo>
                <a:lnTo>
                  <a:pt x="223" y="205"/>
                </a:lnTo>
                <a:lnTo>
                  <a:pt x="222" y="201"/>
                </a:lnTo>
                <a:lnTo>
                  <a:pt x="222" y="200"/>
                </a:lnTo>
                <a:lnTo>
                  <a:pt x="221" y="198"/>
                </a:lnTo>
                <a:lnTo>
                  <a:pt x="220" y="198"/>
                </a:lnTo>
                <a:close/>
                <a:moveTo>
                  <a:pt x="69" y="155"/>
                </a:moveTo>
                <a:lnTo>
                  <a:pt x="68" y="155"/>
                </a:lnTo>
                <a:lnTo>
                  <a:pt x="68" y="156"/>
                </a:lnTo>
                <a:lnTo>
                  <a:pt x="64" y="166"/>
                </a:lnTo>
                <a:lnTo>
                  <a:pt x="64" y="168"/>
                </a:lnTo>
                <a:lnTo>
                  <a:pt x="65" y="170"/>
                </a:lnTo>
                <a:lnTo>
                  <a:pt x="73" y="177"/>
                </a:lnTo>
                <a:lnTo>
                  <a:pt x="78" y="186"/>
                </a:lnTo>
                <a:lnTo>
                  <a:pt x="79" y="196"/>
                </a:lnTo>
                <a:lnTo>
                  <a:pt x="79" y="197"/>
                </a:lnTo>
                <a:lnTo>
                  <a:pt x="80" y="198"/>
                </a:lnTo>
                <a:lnTo>
                  <a:pt x="93" y="201"/>
                </a:lnTo>
                <a:lnTo>
                  <a:pt x="94" y="200"/>
                </a:lnTo>
                <a:lnTo>
                  <a:pt x="96" y="198"/>
                </a:lnTo>
                <a:lnTo>
                  <a:pt x="96" y="196"/>
                </a:lnTo>
                <a:lnTo>
                  <a:pt x="71" y="156"/>
                </a:lnTo>
                <a:lnTo>
                  <a:pt x="70" y="155"/>
                </a:lnTo>
                <a:lnTo>
                  <a:pt x="69" y="155"/>
                </a:lnTo>
                <a:close/>
                <a:moveTo>
                  <a:pt x="209" y="155"/>
                </a:moveTo>
                <a:lnTo>
                  <a:pt x="208" y="155"/>
                </a:lnTo>
                <a:lnTo>
                  <a:pt x="207" y="156"/>
                </a:lnTo>
                <a:lnTo>
                  <a:pt x="184" y="196"/>
                </a:lnTo>
                <a:lnTo>
                  <a:pt x="184" y="198"/>
                </a:lnTo>
                <a:lnTo>
                  <a:pt x="185" y="200"/>
                </a:lnTo>
                <a:lnTo>
                  <a:pt x="186" y="201"/>
                </a:lnTo>
                <a:lnTo>
                  <a:pt x="204" y="197"/>
                </a:lnTo>
                <a:lnTo>
                  <a:pt x="220" y="192"/>
                </a:lnTo>
                <a:lnTo>
                  <a:pt x="221" y="191"/>
                </a:lnTo>
                <a:lnTo>
                  <a:pt x="221" y="189"/>
                </a:lnTo>
                <a:lnTo>
                  <a:pt x="218" y="173"/>
                </a:lnTo>
                <a:lnTo>
                  <a:pt x="212" y="156"/>
                </a:lnTo>
                <a:lnTo>
                  <a:pt x="211" y="155"/>
                </a:lnTo>
                <a:lnTo>
                  <a:pt x="209" y="155"/>
                </a:lnTo>
                <a:close/>
                <a:moveTo>
                  <a:pt x="230" y="100"/>
                </a:moveTo>
                <a:lnTo>
                  <a:pt x="229" y="101"/>
                </a:lnTo>
                <a:lnTo>
                  <a:pt x="227" y="103"/>
                </a:lnTo>
                <a:lnTo>
                  <a:pt x="222" y="120"/>
                </a:lnTo>
                <a:lnTo>
                  <a:pt x="214" y="140"/>
                </a:lnTo>
                <a:lnTo>
                  <a:pt x="214" y="143"/>
                </a:lnTo>
                <a:lnTo>
                  <a:pt x="214" y="148"/>
                </a:lnTo>
                <a:lnTo>
                  <a:pt x="222" y="168"/>
                </a:lnTo>
                <a:lnTo>
                  <a:pt x="227" y="186"/>
                </a:lnTo>
                <a:lnTo>
                  <a:pt x="229" y="187"/>
                </a:lnTo>
                <a:lnTo>
                  <a:pt x="230" y="187"/>
                </a:lnTo>
                <a:lnTo>
                  <a:pt x="231" y="187"/>
                </a:lnTo>
                <a:lnTo>
                  <a:pt x="248" y="177"/>
                </a:lnTo>
                <a:lnTo>
                  <a:pt x="259" y="164"/>
                </a:lnTo>
                <a:lnTo>
                  <a:pt x="266" y="151"/>
                </a:lnTo>
                <a:lnTo>
                  <a:pt x="266" y="137"/>
                </a:lnTo>
                <a:lnTo>
                  <a:pt x="259" y="124"/>
                </a:lnTo>
                <a:lnTo>
                  <a:pt x="249" y="111"/>
                </a:lnTo>
                <a:lnTo>
                  <a:pt x="231" y="101"/>
                </a:lnTo>
                <a:lnTo>
                  <a:pt x="230" y="100"/>
                </a:lnTo>
                <a:close/>
                <a:moveTo>
                  <a:pt x="50" y="100"/>
                </a:moveTo>
                <a:lnTo>
                  <a:pt x="48" y="100"/>
                </a:lnTo>
                <a:lnTo>
                  <a:pt x="31" y="111"/>
                </a:lnTo>
                <a:lnTo>
                  <a:pt x="19" y="124"/>
                </a:lnTo>
                <a:lnTo>
                  <a:pt x="14" y="137"/>
                </a:lnTo>
                <a:lnTo>
                  <a:pt x="14" y="151"/>
                </a:lnTo>
                <a:lnTo>
                  <a:pt x="19" y="164"/>
                </a:lnTo>
                <a:lnTo>
                  <a:pt x="31" y="177"/>
                </a:lnTo>
                <a:lnTo>
                  <a:pt x="33" y="177"/>
                </a:lnTo>
                <a:lnTo>
                  <a:pt x="34" y="175"/>
                </a:lnTo>
                <a:lnTo>
                  <a:pt x="38" y="171"/>
                </a:lnTo>
                <a:lnTo>
                  <a:pt x="43" y="169"/>
                </a:lnTo>
                <a:lnTo>
                  <a:pt x="48" y="168"/>
                </a:lnTo>
                <a:lnTo>
                  <a:pt x="55" y="168"/>
                </a:lnTo>
                <a:lnTo>
                  <a:pt x="56" y="166"/>
                </a:lnTo>
                <a:lnTo>
                  <a:pt x="57" y="165"/>
                </a:lnTo>
                <a:lnTo>
                  <a:pt x="61" y="156"/>
                </a:lnTo>
                <a:lnTo>
                  <a:pt x="64" y="148"/>
                </a:lnTo>
                <a:lnTo>
                  <a:pt x="65" y="143"/>
                </a:lnTo>
                <a:lnTo>
                  <a:pt x="64" y="140"/>
                </a:lnTo>
                <a:lnTo>
                  <a:pt x="57" y="120"/>
                </a:lnTo>
                <a:lnTo>
                  <a:pt x="52" y="103"/>
                </a:lnTo>
                <a:lnTo>
                  <a:pt x="51" y="101"/>
                </a:lnTo>
                <a:lnTo>
                  <a:pt x="50" y="100"/>
                </a:lnTo>
                <a:close/>
                <a:moveTo>
                  <a:pt x="139" y="94"/>
                </a:moveTo>
                <a:lnTo>
                  <a:pt x="154" y="96"/>
                </a:lnTo>
                <a:lnTo>
                  <a:pt x="167" y="105"/>
                </a:lnTo>
                <a:lnTo>
                  <a:pt x="175" y="118"/>
                </a:lnTo>
                <a:lnTo>
                  <a:pt x="179" y="133"/>
                </a:lnTo>
                <a:lnTo>
                  <a:pt x="175" y="148"/>
                </a:lnTo>
                <a:lnTo>
                  <a:pt x="167" y="160"/>
                </a:lnTo>
                <a:lnTo>
                  <a:pt x="154" y="169"/>
                </a:lnTo>
                <a:lnTo>
                  <a:pt x="139" y="171"/>
                </a:lnTo>
                <a:lnTo>
                  <a:pt x="124" y="169"/>
                </a:lnTo>
                <a:lnTo>
                  <a:pt x="111" y="160"/>
                </a:lnTo>
                <a:lnTo>
                  <a:pt x="102" y="148"/>
                </a:lnTo>
                <a:lnTo>
                  <a:pt x="100" y="133"/>
                </a:lnTo>
                <a:lnTo>
                  <a:pt x="102" y="118"/>
                </a:lnTo>
                <a:lnTo>
                  <a:pt x="111" y="105"/>
                </a:lnTo>
                <a:lnTo>
                  <a:pt x="124" y="96"/>
                </a:lnTo>
                <a:lnTo>
                  <a:pt x="139" y="94"/>
                </a:lnTo>
                <a:close/>
                <a:moveTo>
                  <a:pt x="186" y="87"/>
                </a:moveTo>
                <a:lnTo>
                  <a:pt x="185" y="87"/>
                </a:lnTo>
                <a:lnTo>
                  <a:pt x="184" y="88"/>
                </a:lnTo>
                <a:lnTo>
                  <a:pt x="184" y="91"/>
                </a:lnTo>
                <a:lnTo>
                  <a:pt x="207" y="132"/>
                </a:lnTo>
                <a:lnTo>
                  <a:pt x="208" y="133"/>
                </a:lnTo>
                <a:lnTo>
                  <a:pt x="209" y="133"/>
                </a:lnTo>
                <a:lnTo>
                  <a:pt x="211" y="132"/>
                </a:lnTo>
                <a:lnTo>
                  <a:pt x="212" y="131"/>
                </a:lnTo>
                <a:lnTo>
                  <a:pt x="217" y="114"/>
                </a:lnTo>
                <a:lnTo>
                  <a:pt x="221" y="99"/>
                </a:lnTo>
                <a:lnTo>
                  <a:pt x="221" y="97"/>
                </a:lnTo>
                <a:lnTo>
                  <a:pt x="220" y="95"/>
                </a:lnTo>
                <a:lnTo>
                  <a:pt x="204" y="91"/>
                </a:lnTo>
                <a:lnTo>
                  <a:pt x="186" y="87"/>
                </a:lnTo>
                <a:close/>
                <a:moveTo>
                  <a:pt x="93" y="87"/>
                </a:moveTo>
                <a:lnTo>
                  <a:pt x="75" y="91"/>
                </a:lnTo>
                <a:lnTo>
                  <a:pt x="60" y="96"/>
                </a:lnTo>
                <a:lnTo>
                  <a:pt x="59" y="96"/>
                </a:lnTo>
                <a:lnTo>
                  <a:pt x="57" y="99"/>
                </a:lnTo>
                <a:lnTo>
                  <a:pt x="61" y="114"/>
                </a:lnTo>
                <a:lnTo>
                  <a:pt x="68" y="132"/>
                </a:lnTo>
                <a:lnTo>
                  <a:pt x="68" y="132"/>
                </a:lnTo>
                <a:lnTo>
                  <a:pt x="69" y="133"/>
                </a:lnTo>
                <a:lnTo>
                  <a:pt x="70" y="133"/>
                </a:lnTo>
                <a:lnTo>
                  <a:pt x="71" y="132"/>
                </a:lnTo>
                <a:lnTo>
                  <a:pt x="96" y="91"/>
                </a:lnTo>
                <a:lnTo>
                  <a:pt x="96" y="88"/>
                </a:lnTo>
                <a:lnTo>
                  <a:pt x="94" y="87"/>
                </a:lnTo>
                <a:lnTo>
                  <a:pt x="93" y="87"/>
                </a:lnTo>
                <a:close/>
                <a:moveTo>
                  <a:pt x="139" y="83"/>
                </a:moveTo>
                <a:lnTo>
                  <a:pt x="111" y="85"/>
                </a:lnTo>
                <a:lnTo>
                  <a:pt x="108" y="86"/>
                </a:lnTo>
                <a:lnTo>
                  <a:pt x="105" y="87"/>
                </a:lnTo>
                <a:lnTo>
                  <a:pt x="102" y="90"/>
                </a:lnTo>
                <a:lnTo>
                  <a:pt x="87" y="114"/>
                </a:lnTo>
                <a:lnTo>
                  <a:pt x="74" y="138"/>
                </a:lnTo>
                <a:lnTo>
                  <a:pt x="73" y="143"/>
                </a:lnTo>
                <a:lnTo>
                  <a:pt x="74" y="148"/>
                </a:lnTo>
                <a:lnTo>
                  <a:pt x="87" y="174"/>
                </a:lnTo>
                <a:lnTo>
                  <a:pt x="102" y="198"/>
                </a:lnTo>
                <a:lnTo>
                  <a:pt x="105" y="201"/>
                </a:lnTo>
                <a:lnTo>
                  <a:pt x="108" y="202"/>
                </a:lnTo>
                <a:lnTo>
                  <a:pt x="111" y="202"/>
                </a:lnTo>
                <a:lnTo>
                  <a:pt x="139" y="203"/>
                </a:lnTo>
                <a:lnTo>
                  <a:pt x="168" y="202"/>
                </a:lnTo>
                <a:lnTo>
                  <a:pt x="171" y="202"/>
                </a:lnTo>
                <a:lnTo>
                  <a:pt x="174" y="201"/>
                </a:lnTo>
                <a:lnTo>
                  <a:pt x="176" y="198"/>
                </a:lnTo>
                <a:lnTo>
                  <a:pt x="191" y="174"/>
                </a:lnTo>
                <a:lnTo>
                  <a:pt x="204" y="148"/>
                </a:lnTo>
                <a:lnTo>
                  <a:pt x="206" y="143"/>
                </a:lnTo>
                <a:lnTo>
                  <a:pt x="204" y="138"/>
                </a:lnTo>
                <a:lnTo>
                  <a:pt x="191" y="114"/>
                </a:lnTo>
                <a:lnTo>
                  <a:pt x="176" y="90"/>
                </a:lnTo>
                <a:lnTo>
                  <a:pt x="174" y="87"/>
                </a:lnTo>
                <a:lnTo>
                  <a:pt x="171" y="86"/>
                </a:lnTo>
                <a:lnTo>
                  <a:pt x="168" y="85"/>
                </a:lnTo>
                <a:lnTo>
                  <a:pt x="139" y="83"/>
                </a:lnTo>
                <a:close/>
                <a:moveTo>
                  <a:pt x="139" y="50"/>
                </a:moveTo>
                <a:lnTo>
                  <a:pt x="138" y="50"/>
                </a:lnTo>
                <a:lnTo>
                  <a:pt x="126" y="62"/>
                </a:lnTo>
                <a:lnTo>
                  <a:pt x="114" y="74"/>
                </a:lnTo>
                <a:lnTo>
                  <a:pt x="114" y="77"/>
                </a:lnTo>
                <a:lnTo>
                  <a:pt x="115" y="78"/>
                </a:lnTo>
                <a:lnTo>
                  <a:pt x="116" y="78"/>
                </a:lnTo>
                <a:lnTo>
                  <a:pt x="163" y="80"/>
                </a:lnTo>
                <a:lnTo>
                  <a:pt x="165" y="78"/>
                </a:lnTo>
                <a:lnTo>
                  <a:pt x="166" y="77"/>
                </a:lnTo>
                <a:lnTo>
                  <a:pt x="165" y="74"/>
                </a:lnTo>
                <a:lnTo>
                  <a:pt x="153" y="62"/>
                </a:lnTo>
                <a:lnTo>
                  <a:pt x="142" y="50"/>
                </a:lnTo>
                <a:lnTo>
                  <a:pt x="139" y="50"/>
                </a:lnTo>
                <a:close/>
                <a:moveTo>
                  <a:pt x="170" y="32"/>
                </a:moveTo>
                <a:lnTo>
                  <a:pt x="160" y="36"/>
                </a:lnTo>
                <a:lnTo>
                  <a:pt x="148" y="42"/>
                </a:lnTo>
                <a:lnTo>
                  <a:pt x="147" y="44"/>
                </a:lnTo>
                <a:lnTo>
                  <a:pt x="147" y="46"/>
                </a:lnTo>
                <a:lnTo>
                  <a:pt x="148" y="48"/>
                </a:lnTo>
                <a:lnTo>
                  <a:pt x="161" y="60"/>
                </a:lnTo>
                <a:lnTo>
                  <a:pt x="174" y="76"/>
                </a:lnTo>
                <a:lnTo>
                  <a:pt x="176" y="78"/>
                </a:lnTo>
                <a:lnTo>
                  <a:pt x="179" y="80"/>
                </a:lnTo>
                <a:lnTo>
                  <a:pt x="181" y="81"/>
                </a:lnTo>
                <a:lnTo>
                  <a:pt x="202" y="83"/>
                </a:lnTo>
                <a:lnTo>
                  <a:pt x="218" y="88"/>
                </a:lnTo>
                <a:lnTo>
                  <a:pt x="221" y="88"/>
                </a:lnTo>
                <a:lnTo>
                  <a:pt x="222" y="87"/>
                </a:lnTo>
                <a:lnTo>
                  <a:pt x="222" y="86"/>
                </a:lnTo>
                <a:lnTo>
                  <a:pt x="222" y="71"/>
                </a:lnTo>
                <a:lnTo>
                  <a:pt x="220" y="58"/>
                </a:lnTo>
                <a:lnTo>
                  <a:pt x="216" y="46"/>
                </a:lnTo>
                <a:lnTo>
                  <a:pt x="214" y="46"/>
                </a:lnTo>
                <a:lnTo>
                  <a:pt x="213" y="45"/>
                </a:lnTo>
                <a:lnTo>
                  <a:pt x="212" y="46"/>
                </a:lnTo>
                <a:lnTo>
                  <a:pt x="200" y="50"/>
                </a:lnTo>
                <a:lnTo>
                  <a:pt x="189" y="49"/>
                </a:lnTo>
                <a:lnTo>
                  <a:pt x="180" y="44"/>
                </a:lnTo>
                <a:lnTo>
                  <a:pt x="174" y="34"/>
                </a:lnTo>
                <a:lnTo>
                  <a:pt x="172" y="32"/>
                </a:lnTo>
                <a:lnTo>
                  <a:pt x="170" y="32"/>
                </a:lnTo>
                <a:close/>
                <a:moveTo>
                  <a:pt x="97" y="30"/>
                </a:moveTo>
                <a:lnTo>
                  <a:pt x="83" y="31"/>
                </a:lnTo>
                <a:lnTo>
                  <a:pt x="70" y="39"/>
                </a:lnTo>
                <a:lnTo>
                  <a:pt x="62" y="50"/>
                </a:lnTo>
                <a:lnTo>
                  <a:pt x="57" y="65"/>
                </a:lnTo>
                <a:lnTo>
                  <a:pt x="56" y="86"/>
                </a:lnTo>
                <a:lnTo>
                  <a:pt x="57" y="87"/>
                </a:lnTo>
                <a:lnTo>
                  <a:pt x="59" y="88"/>
                </a:lnTo>
                <a:lnTo>
                  <a:pt x="60" y="88"/>
                </a:lnTo>
                <a:lnTo>
                  <a:pt x="78" y="83"/>
                </a:lnTo>
                <a:lnTo>
                  <a:pt x="98" y="81"/>
                </a:lnTo>
                <a:lnTo>
                  <a:pt x="101" y="80"/>
                </a:lnTo>
                <a:lnTo>
                  <a:pt x="103" y="78"/>
                </a:lnTo>
                <a:lnTo>
                  <a:pt x="106" y="76"/>
                </a:lnTo>
                <a:lnTo>
                  <a:pt x="119" y="60"/>
                </a:lnTo>
                <a:lnTo>
                  <a:pt x="131" y="48"/>
                </a:lnTo>
                <a:lnTo>
                  <a:pt x="133" y="46"/>
                </a:lnTo>
                <a:lnTo>
                  <a:pt x="133" y="44"/>
                </a:lnTo>
                <a:lnTo>
                  <a:pt x="131" y="42"/>
                </a:lnTo>
                <a:lnTo>
                  <a:pt x="114" y="34"/>
                </a:lnTo>
                <a:lnTo>
                  <a:pt x="97" y="30"/>
                </a:lnTo>
                <a:close/>
                <a:moveTo>
                  <a:pt x="197" y="0"/>
                </a:moveTo>
                <a:lnTo>
                  <a:pt x="209" y="3"/>
                </a:lnTo>
                <a:lnTo>
                  <a:pt x="217" y="11"/>
                </a:lnTo>
                <a:lnTo>
                  <a:pt x="222" y="21"/>
                </a:lnTo>
                <a:lnTo>
                  <a:pt x="221" y="32"/>
                </a:lnTo>
                <a:lnTo>
                  <a:pt x="222" y="35"/>
                </a:lnTo>
                <a:lnTo>
                  <a:pt x="229" y="49"/>
                </a:lnTo>
                <a:lnTo>
                  <a:pt x="231" y="67"/>
                </a:lnTo>
                <a:lnTo>
                  <a:pt x="230" y="90"/>
                </a:lnTo>
                <a:lnTo>
                  <a:pt x="230" y="91"/>
                </a:lnTo>
                <a:lnTo>
                  <a:pt x="231" y="92"/>
                </a:lnTo>
                <a:lnTo>
                  <a:pt x="253" y="104"/>
                </a:lnTo>
                <a:lnTo>
                  <a:pt x="267" y="115"/>
                </a:lnTo>
                <a:lnTo>
                  <a:pt x="276" y="129"/>
                </a:lnTo>
                <a:lnTo>
                  <a:pt x="280" y="143"/>
                </a:lnTo>
                <a:lnTo>
                  <a:pt x="276" y="159"/>
                </a:lnTo>
                <a:lnTo>
                  <a:pt x="267" y="171"/>
                </a:lnTo>
                <a:lnTo>
                  <a:pt x="252" y="184"/>
                </a:lnTo>
                <a:lnTo>
                  <a:pt x="231" y="194"/>
                </a:lnTo>
                <a:lnTo>
                  <a:pt x="230" y="196"/>
                </a:lnTo>
                <a:lnTo>
                  <a:pt x="230" y="197"/>
                </a:lnTo>
                <a:lnTo>
                  <a:pt x="231" y="207"/>
                </a:lnTo>
                <a:lnTo>
                  <a:pt x="231" y="209"/>
                </a:lnTo>
                <a:lnTo>
                  <a:pt x="232" y="209"/>
                </a:lnTo>
                <a:lnTo>
                  <a:pt x="240" y="215"/>
                </a:lnTo>
                <a:lnTo>
                  <a:pt x="246" y="223"/>
                </a:lnTo>
                <a:lnTo>
                  <a:pt x="248" y="233"/>
                </a:lnTo>
                <a:lnTo>
                  <a:pt x="245" y="243"/>
                </a:lnTo>
                <a:lnTo>
                  <a:pt x="239" y="252"/>
                </a:lnTo>
                <a:lnTo>
                  <a:pt x="230" y="257"/>
                </a:lnTo>
                <a:lnTo>
                  <a:pt x="220" y="257"/>
                </a:lnTo>
                <a:lnTo>
                  <a:pt x="218" y="258"/>
                </a:lnTo>
                <a:lnTo>
                  <a:pt x="217" y="258"/>
                </a:lnTo>
                <a:lnTo>
                  <a:pt x="206" y="266"/>
                </a:lnTo>
                <a:lnTo>
                  <a:pt x="193" y="270"/>
                </a:lnTo>
                <a:lnTo>
                  <a:pt x="177" y="267"/>
                </a:lnTo>
                <a:lnTo>
                  <a:pt x="160" y="261"/>
                </a:lnTo>
                <a:lnTo>
                  <a:pt x="142" y="248"/>
                </a:lnTo>
                <a:lnTo>
                  <a:pt x="139" y="248"/>
                </a:lnTo>
                <a:lnTo>
                  <a:pt x="138" y="248"/>
                </a:lnTo>
                <a:lnTo>
                  <a:pt x="119" y="262"/>
                </a:lnTo>
                <a:lnTo>
                  <a:pt x="100" y="269"/>
                </a:lnTo>
                <a:lnTo>
                  <a:pt x="83" y="269"/>
                </a:lnTo>
                <a:lnTo>
                  <a:pt x="69" y="265"/>
                </a:lnTo>
                <a:lnTo>
                  <a:pt x="59" y="254"/>
                </a:lnTo>
                <a:lnTo>
                  <a:pt x="51" y="239"/>
                </a:lnTo>
                <a:lnTo>
                  <a:pt x="48" y="219"/>
                </a:lnTo>
                <a:lnTo>
                  <a:pt x="47" y="217"/>
                </a:lnTo>
                <a:lnTo>
                  <a:pt x="46" y="216"/>
                </a:lnTo>
                <a:lnTo>
                  <a:pt x="36" y="210"/>
                </a:lnTo>
                <a:lnTo>
                  <a:pt x="29" y="200"/>
                </a:lnTo>
                <a:lnTo>
                  <a:pt x="29" y="187"/>
                </a:lnTo>
                <a:lnTo>
                  <a:pt x="29" y="186"/>
                </a:lnTo>
                <a:lnTo>
                  <a:pt x="28" y="184"/>
                </a:lnTo>
                <a:lnTo>
                  <a:pt x="13" y="173"/>
                </a:lnTo>
                <a:lnTo>
                  <a:pt x="4" y="159"/>
                </a:lnTo>
                <a:lnTo>
                  <a:pt x="0" y="145"/>
                </a:lnTo>
                <a:lnTo>
                  <a:pt x="2" y="129"/>
                </a:lnTo>
                <a:lnTo>
                  <a:pt x="11" y="115"/>
                </a:lnTo>
                <a:lnTo>
                  <a:pt x="27" y="104"/>
                </a:lnTo>
                <a:lnTo>
                  <a:pt x="48" y="92"/>
                </a:lnTo>
                <a:lnTo>
                  <a:pt x="50" y="91"/>
                </a:lnTo>
                <a:lnTo>
                  <a:pt x="50" y="90"/>
                </a:lnTo>
                <a:lnTo>
                  <a:pt x="48" y="67"/>
                </a:lnTo>
                <a:lnTo>
                  <a:pt x="51" y="48"/>
                </a:lnTo>
                <a:lnTo>
                  <a:pt x="59" y="32"/>
                </a:lnTo>
                <a:lnTo>
                  <a:pt x="70" y="23"/>
                </a:lnTo>
                <a:lnTo>
                  <a:pt x="84" y="18"/>
                </a:lnTo>
                <a:lnTo>
                  <a:pt x="100" y="19"/>
                </a:lnTo>
                <a:lnTo>
                  <a:pt x="119" y="26"/>
                </a:lnTo>
                <a:lnTo>
                  <a:pt x="138" y="39"/>
                </a:lnTo>
                <a:lnTo>
                  <a:pt x="139" y="40"/>
                </a:lnTo>
                <a:lnTo>
                  <a:pt x="142" y="39"/>
                </a:lnTo>
                <a:lnTo>
                  <a:pt x="156" y="28"/>
                </a:lnTo>
                <a:lnTo>
                  <a:pt x="171" y="22"/>
                </a:lnTo>
                <a:lnTo>
                  <a:pt x="172" y="21"/>
                </a:lnTo>
                <a:lnTo>
                  <a:pt x="172" y="19"/>
                </a:lnTo>
                <a:lnTo>
                  <a:pt x="177" y="9"/>
                </a:lnTo>
                <a:lnTo>
                  <a:pt x="186" y="3"/>
                </a:lnTo>
                <a:lnTo>
                  <a:pt x="197" y="0"/>
                </a:lnTo>
                <a:close/>
              </a:path>
            </a:pathLst>
          </a:custGeom>
          <a:solidFill>
            <a:schemeClr val="bg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 name="Freeform 345"/>
          <p:cNvSpPr>
            <a:spLocks noEditPoints="1"/>
          </p:cNvSpPr>
          <p:nvPr userDrawn="1"/>
        </p:nvSpPr>
        <p:spPr bwMode="auto">
          <a:xfrm rot="19951744">
            <a:off x="485337" y="1535222"/>
            <a:ext cx="2166226" cy="3066048"/>
          </a:xfrm>
          <a:custGeom>
            <a:avLst/>
            <a:gdLst>
              <a:gd name="T0" fmla="*/ 190 w 195"/>
              <a:gd name="T1" fmla="*/ 163 h 276"/>
              <a:gd name="T2" fmla="*/ 195 w 195"/>
              <a:gd name="T3" fmla="*/ 174 h 276"/>
              <a:gd name="T4" fmla="*/ 192 w 195"/>
              <a:gd name="T5" fmla="*/ 180 h 276"/>
              <a:gd name="T6" fmla="*/ 105 w 195"/>
              <a:gd name="T7" fmla="*/ 212 h 276"/>
              <a:gd name="T8" fmla="*/ 98 w 195"/>
              <a:gd name="T9" fmla="*/ 202 h 276"/>
              <a:gd name="T10" fmla="*/ 101 w 195"/>
              <a:gd name="T11" fmla="*/ 195 h 276"/>
              <a:gd name="T12" fmla="*/ 187 w 195"/>
              <a:gd name="T13" fmla="*/ 160 h 276"/>
              <a:gd name="T14" fmla="*/ 20 w 195"/>
              <a:gd name="T15" fmla="*/ 147 h 276"/>
              <a:gd name="T16" fmla="*/ 15 w 195"/>
              <a:gd name="T17" fmla="*/ 157 h 276"/>
              <a:gd name="T18" fmla="*/ 20 w 195"/>
              <a:gd name="T19" fmla="*/ 168 h 276"/>
              <a:gd name="T20" fmla="*/ 32 w 195"/>
              <a:gd name="T21" fmla="*/ 169 h 276"/>
              <a:gd name="T22" fmla="*/ 40 w 195"/>
              <a:gd name="T23" fmla="*/ 161 h 276"/>
              <a:gd name="T24" fmla="*/ 37 w 195"/>
              <a:gd name="T25" fmla="*/ 150 h 276"/>
              <a:gd name="T26" fmla="*/ 27 w 195"/>
              <a:gd name="T27" fmla="*/ 145 h 276"/>
              <a:gd name="T28" fmla="*/ 102 w 195"/>
              <a:gd name="T29" fmla="*/ 2 h 276"/>
              <a:gd name="T30" fmla="*/ 105 w 195"/>
              <a:gd name="T31" fmla="*/ 12 h 276"/>
              <a:gd name="T32" fmla="*/ 100 w 195"/>
              <a:gd name="T33" fmla="*/ 14 h 276"/>
              <a:gd name="T34" fmla="*/ 151 w 195"/>
              <a:gd name="T35" fmla="*/ 146 h 276"/>
              <a:gd name="T36" fmla="*/ 148 w 195"/>
              <a:gd name="T37" fmla="*/ 149 h 276"/>
              <a:gd name="T38" fmla="*/ 147 w 195"/>
              <a:gd name="T39" fmla="*/ 151 h 276"/>
              <a:gd name="T40" fmla="*/ 148 w 195"/>
              <a:gd name="T41" fmla="*/ 160 h 276"/>
              <a:gd name="T42" fmla="*/ 144 w 195"/>
              <a:gd name="T43" fmla="*/ 166 h 276"/>
              <a:gd name="T44" fmla="*/ 129 w 195"/>
              <a:gd name="T45" fmla="*/ 169 h 276"/>
              <a:gd name="T46" fmla="*/ 124 w 195"/>
              <a:gd name="T47" fmla="*/ 161 h 276"/>
              <a:gd name="T48" fmla="*/ 120 w 195"/>
              <a:gd name="T49" fmla="*/ 160 h 276"/>
              <a:gd name="T50" fmla="*/ 118 w 195"/>
              <a:gd name="T51" fmla="*/ 160 h 276"/>
              <a:gd name="T52" fmla="*/ 91 w 195"/>
              <a:gd name="T53" fmla="*/ 97 h 276"/>
              <a:gd name="T54" fmla="*/ 84 w 195"/>
              <a:gd name="T55" fmla="*/ 97 h 276"/>
              <a:gd name="T56" fmla="*/ 52 w 195"/>
              <a:gd name="T57" fmla="*/ 136 h 276"/>
              <a:gd name="T58" fmla="*/ 55 w 195"/>
              <a:gd name="T59" fmla="*/ 151 h 276"/>
              <a:gd name="T60" fmla="*/ 52 w 195"/>
              <a:gd name="T61" fmla="*/ 170 h 276"/>
              <a:gd name="T62" fmla="*/ 46 w 195"/>
              <a:gd name="T63" fmla="*/ 180 h 276"/>
              <a:gd name="T64" fmla="*/ 59 w 195"/>
              <a:gd name="T65" fmla="*/ 216 h 276"/>
              <a:gd name="T66" fmla="*/ 87 w 195"/>
              <a:gd name="T67" fmla="*/ 243 h 276"/>
              <a:gd name="T68" fmla="*/ 185 w 195"/>
              <a:gd name="T69" fmla="*/ 244 h 276"/>
              <a:gd name="T70" fmla="*/ 193 w 195"/>
              <a:gd name="T71" fmla="*/ 256 h 276"/>
              <a:gd name="T72" fmla="*/ 189 w 195"/>
              <a:gd name="T73" fmla="*/ 274 h 276"/>
              <a:gd name="T74" fmla="*/ 22 w 195"/>
              <a:gd name="T75" fmla="*/ 276 h 276"/>
              <a:gd name="T76" fmla="*/ 12 w 195"/>
              <a:gd name="T77" fmla="*/ 270 h 276"/>
              <a:gd name="T78" fmla="*/ 12 w 195"/>
              <a:gd name="T79" fmla="*/ 251 h 276"/>
              <a:gd name="T80" fmla="*/ 22 w 195"/>
              <a:gd name="T81" fmla="*/ 244 h 276"/>
              <a:gd name="T82" fmla="*/ 29 w 195"/>
              <a:gd name="T83" fmla="*/ 241 h 276"/>
              <a:gd name="T84" fmla="*/ 17 w 195"/>
              <a:gd name="T85" fmla="*/ 210 h 276"/>
              <a:gd name="T86" fmla="*/ 8 w 195"/>
              <a:gd name="T87" fmla="*/ 177 h 276"/>
              <a:gd name="T88" fmla="*/ 0 w 195"/>
              <a:gd name="T89" fmla="*/ 157 h 276"/>
              <a:gd name="T90" fmla="*/ 15 w 195"/>
              <a:gd name="T91" fmla="*/ 131 h 276"/>
              <a:gd name="T92" fmla="*/ 38 w 195"/>
              <a:gd name="T93" fmla="*/ 91 h 276"/>
              <a:gd name="T94" fmla="*/ 75 w 195"/>
              <a:gd name="T95" fmla="*/ 62 h 276"/>
              <a:gd name="T96" fmla="*/ 65 w 195"/>
              <a:gd name="T97" fmla="*/ 31 h 276"/>
              <a:gd name="T98" fmla="*/ 61 w 195"/>
              <a:gd name="T99" fmla="*/ 30 h 276"/>
              <a:gd name="T100" fmla="*/ 56 w 195"/>
              <a:gd name="T101" fmla="*/ 31 h 276"/>
              <a:gd name="T102" fmla="*/ 52 w 195"/>
              <a:gd name="T103" fmla="*/ 20 h 276"/>
              <a:gd name="T104" fmla="*/ 59 w 195"/>
              <a:gd name="T105" fmla="*/ 16 h 276"/>
              <a:gd name="T106" fmla="*/ 101 w 195"/>
              <a:gd name="T10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5" h="276">
                <a:moveTo>
                  <a:pt x="187" y="160"/>
                </a:moveTo>
                <a:lnTo>
                  <a:pt x="189" y="161"/>
                </a:lnTo>
                <a:lnTo>
                  <a:pt x="190" y="163"/>
                </a:lnTo>
                <a:lnTo>
                  <a:pt x="193" y="165"/>
                </a:lnTo>
                <a:lnTo>
                  <a:pt x="195" y="172"/>
                </a:lnTo>
                <a:lnTo>
                  <a:pt x="195" y="174"/>
                </a:lnTo>
                <a:lnTo>
                  <a:pt x="195" y="177"/>
                </a:lnTo>
                <a:lnTo>
                  <a:pt x="193" y="178"/>
                </a:lnTo>
                <a:lnTo>
                  <a:pt x="192" y="180"/>
                </a:lnTo>
                <a:lnTo>
                  <a:pt x="110" y="212"/>
                </a:lnTo>
                <a:lnTo>
                  <a:pt x="107" y="212"/>
                </a:lnTo>
                <a:lnTo>
                  <a:pt x="105" y="212"/>
                </a:lnTo>
                <a:lnTo>
                  <a:pt x="103" y="211"/>
                </a:lnTo>
                <a:lnTo>
                  <a:pt x="101" y="209"/>
                </a:lnTo>
                <a:lnTo>
                  <a:pt x="98" y="202"/>
                </a:lnTo>
                <a:lnTo>
                  <a:pt x="98" y="200"/>
                </a:lnTo>
                <a:lnTo>
                  <a:pt x="98" y="197"/>
                </a:lnTo>
                <a:lnTo>
                  <a:pt x="101" y="195"/>
                </a:lnTo>
                <a:lnTo>
                  <a:pt x="102" y="193"/>
                </a:lnTo>
                <a:lnTo>
                  <a:pt x="184" y="161"/>
                </a:lnTo>
                <a:lnTo>
                  <a:pt x="187" y="160"/>
                </a:lnTo>
                <a:close/>
                <a:moveTo>
                  <a:pt x="27" y="145"/>
                </a:moveTo>
                <a:lnTo>
                  <a:pt x="23" y="145"/>
                </a:lnTo>
                <a:lnTo>
                  <a:pt x="20" y="147"/>
                </a:lnTo>
                <a:lnTo>
                  <a:pt x="17" y="150"/>
                </a:lnTo>
                <a:lnTo>
                  <a:pt x="15" y="154"/>
                </a:lnTo>
                <a:lnTo>
                  <a:pt x="15" y="157"/>
                </a:lnTo>
                <a:lnTo>
                  <a:pt x="15" y="161"/>
                </a:lnTo>
                <a:lnTo>
                  <a:pt x="17" y="165"/>
                </a:lnTo>
                <a:lnTo>
                  <a:pt x="20" y="168"/>
                </a:lnTo>
                <a:lnTo>
                  <a:pt x="23" y="169"/>
                </a:lnTo>
                <a:lnTo>
                  <a:pt x="27" y="170"/>
                </a:lnTo>
                <a:lnTo>
                  <a:pt x="32" y="169"/>
                </a:lnTo>
                <a:lnTo>
                  <a:pt x="35" y="168"/>
                </a:lnTo>
                <a:lnTo>
                  <a:pt x="37" y="165"/>
                </a:lnTo>
                <a:lnTo>
                  <a:pt x="40" y="161"/>
                </a:lnTo>
                <a:lnTo>
                  <a:pt x="40" y="157"/>
                </a:lnTo>
                <a:lnTo>
                  <a:pt x="40" y="154"/>
                </a:lnTo>
                <a:lnTo>
                  <a:pt x="37" y="150"/>
                </a:lnTo>
                <a:lnTo>
                  <a:pt x="35" y="147"/>
                </a:lnTo>
                <a:lnTo>
                  <a:pt x="32" y="145"/>
                </a:lnTo>
                <a:lnTo>
                  <a:pt x="27" y="145"/>
                </a:lnTo>
                <a:close/>
                <a:moveTo>
                  <a:pt x="101" y="0"/>
                </a:moveTo>
                <a:lnTo>
                  <a:pt x="102" y="0"/>
                </a:lnTo>
                <a:lnTo>
                  <a:pt x="102" y="2"/>
                </a:lnTo>
                <a:lnTo>
                  <a:pt x="106" y="9"/>
                </a:lnTo>
                <a:lnTo>
                  <a:pt x="106" y="11"/>
                </a:lnTo>
                <a:lnTo>
                  <a:pt x="105" y="12"/>
                </a:lnTo>
                <a:lnTo>
                  <a:pt x="103" y="13"/>
                </a:lnTo>
                <a:lnTo>
                  <a:pt x="101" y="14"/>
                </a:lnTo>
                <a:lnTo>
                  <a:pt x="100" y="14"/>
                </a:lnTo>
                <a:lnTo>
                  <a:pt x="100" y="16"/>
                </a:lnTo>
                <a:lnTo>
                  <a:pt x="100" y="18"/>
                </a:lnTo>
                <a:lnTo>
                  <a:pt x="151" y="146"/>
                </a:lnTo>
                <a:lnTo>
                  <a:pt x="151" y="147"/>
                </a:lnTo>
                <a:lnTo>
                  <a:pt x="149" y="149"/>
                </a:lnTo>
                <a:lnTo>
                  <a:pt x="148" y="149"/>
                </a:lnTo>
                <a:lnTo>
                  <a:pt x="148" y="150"/>
                </a:lnTo>
                <a:lnTo>
                  <a:pt x="147" y="150"/>
                </a:lnTo>
                <a:lnTo>
                  <a:pt x="147" y="151"/>
                </a:lnTo>
                <a:lnTo>
                  <a:pt x="147" y="152"/>
                </a:lnTo>
                <a:lnTo>
                  <a:pt x="148" y="157"/>
                </a:lnTo>
                <a:lnTo>
                  <a:pt x="148" y="160"/>
                </a:lnTo>
                <a:lnTo>
                  <a:pt x="148" y="163"/>
                </a:lnTo>
                <a:lnTo>
                  <a:pt x="147" y="164"/>
                </a:lnTo>
                <a:lnTo>
                  <a:pt x="144" y="166"/>
                </a:lnTo>
                <a:lnTo>
                  <a:pt x="134" y="169"/>
                </a:lnTo>
                <a:lnTo>
                  <a:pt x="132" y="170"/>
                </a:lnTo>
                <a:lnTo>
                  <a:pt x="129" y="169"/>
                </a:lnTo>
                <a:lnTo>
                  <a:pt x="128" y="168"/>
                </a:lnTo>
                <a:lnTo>
                  <a:pt x="125" y="165"/>
                </a:lnTo>
                <a:lnTo>
                  <a:pt x="124" y="161"/>
                </a:lnTo>
                <a:lnTo>
                  <a:pt x="124" y="161"/>
                </a:lnTo>
                <a:lnTo>
                  <a:pt x="123" y="160"/>
                </a:lnTo>
                <a:lnTo>
                  <a:pt x="120" y="160"/>
                </a:lnTo>
                <a:lnTo>
                  <a:pt x="120" y="160"/>
                </a:lnTo>
                <a:lnTo>
                  <a:pt x="119" y="161"/>
                </a:lnTo>
                <a:lnTo>
                  <a:pt x="118" y="160"/>
                </a:lnTo>
                <a:lnTo>
                  <a:pt x="116" y="159"/>
                </a:lnTo>
                <a:lnTo>
                  <a:pt x="93" y="100"/>
                </a:lnTo>
                <a:lnTo>
                  <a:pt x="91" y="97"/>
                </a:lnTo>
                <a:lnTo>
                  <a:pt x="89" y="96"/>
                </a:lnTo>
                <a:lnTo>
                  <a:pt x="87" y="96"/>
                </a:lnTo>
                <a:lnTo>
                  <a:pt x="84" y="97"/>
                </a:lnTo>
                <a:lnTo>
                  <a:pt x="70" y="108"/>
                </a:lnTo>
                <a:lnTo>
                  <a:pt x="60" y="120"/>
                </a:lnTo>
                <a:lnTo>
                  <a:pt x="52" y="136"/>
                </a:lnTo>
                <a:lnTo>
                  <a:pt x="51" y="140"/>
                </a:lnTo>
                <a:lnTo>
                  <a:pt x="52" y="145"/>
                </a:lnTo>
                <a:lnTo>
                  <a:pt x="55" y="151"/>
                </a:lnTo>
                <a:lnTo>
                  <a:pt x="55" y="157"/>
                </a:lnTo>
                <a:lnTo>
                  <a:pt x="55" y="164"/>
                </a:lnTo>
                <a:lnTo>
                  <a:pt x="52" y="170"/>
                </a:lnTo>
                <a:lnTo>
                  <a:pt x="49" y="175"/>
                </a:lnTo>
                <a:lnTo>
                  <a:pt x="47" y="178"/>
                </a:lnTo>
                <a:lnTo>
                  <a:pt x="46" y="180"/>
                </a:lnTo>
                <a:lnTo>
                  <a:pt x="46" y="184"/>
                </a:lnTo>
                <a:lnTo>
                  <a:pt x="51" y="201"/>
                </a:lnTo>
                <a:lnTo>
                  <a:pt x="59" y="216"/>
                </a:lnTo>
                <a:lnTo>
                  <a:pt x="69" y="230"/>
                </a:lnTo>
                <a:lnTo>
                  <a:pt x="83" y="242"/>
                </a:lnTo>
                <a:lnTo>
                  <a:pt x="87" y="243"/>
                </a:lnTo>
                <a:lnTo>
                  <a:pt x="89" y="244"/>
                </a:lnTo>
                <a:lnTo>
                  <a:pt x="181" y="244"/>
                </a:lnTo>
                <a:lnTo>
                  <a:pt x="185" y="244"/>
                </a:lnTo>
                <a:lnTo>
                  <a:pt x="189" y="247"/>
                </a:lnTo>
                <a:lnTo>
                  <a:pt x="192" y="251"/>
                </a:lnTo>
                <a:lnTo>
                  <a:pt x="193" y="256"/>
                </a:lnTo>
                <a:lnTo>
                  <a:pt x="193" y="265"/>
                </a:lnTo>
                <a:lnTo>
                  <a:pt x="192" y="270"/>
                </a:lnTo>
                <a:lnTo>
                  <a:pt x="189" y="274"/>
                </a:lnTo>
                <a:lnTo>
                  <a:pt x="185" y="276"/>
                </a:lnTo>
                <a:lnTo>
                  <a:pt x="181" y="276"/>
                </a:lnTo>
                <a:lnTo>
                  <a:pt x="22" y="276"/>
                </a:lnTo>
                <a:lnTo>
                  <a:pt x="18" y="276"/>
                </a:lnTo>
                <a:lnTo>
                  <a:pt x="14" y="274"/>
                </a:lnTo>
                <a:lnTo>
                  <a:pt x="12" y="270"/>
                </a:lnTo>
                <a:lnTo>
                  <a:pt x="10" y="265"/>
                </a:lnTo>
                <a:lnTo>
                  <a:pt x="10" y="256"/>
                </a:lnTo>
                <a:lnTo>
                  <a:pt x="12" y="251"/>
                </a:lnTo>
                <a:lnTo>
                  <a:pt x="14" y="247"/>
                </a:lnTo>
                <a:lnTo>
                  <a:pt x="18" y="244"/>
                </a:lnTo>
                <a:lnTo>
                  <a:pt x="22" y="244"/>
                </a:lnTo>
                <a:lnTo>
                  <a:pt x="24" y="244"/>
                </a:lnTo>
                <a:lnTo>
                  <a:pt x="27" y="243"/>
                </a:lnTo>
                <a:lnTo>
                  <a:pt x="29" y="241"/>
                </a:lnTo>
                <a:lnTo>
                  <a:pt x="29" y="238"/>
                </a:lnTo>
                <a:lnTo>
                  <a:pt x="28" y="235"/>
                </a:lnTo>
                <a:lnTo>
                  <a:pt x="17" y="210"/>
                </a:lnTo>
                <a:lnTo>
                  <a:pt x="10" y="183"/>
                </a:lnTo>
                <a:lnTo>
                  <a:pt x="9" y="179"/>
                </a:lnTo>
                <a:lnTo>
                  <a:pt x="8" y="177"/>
                </a:lnTo>
                <a:lnTo>
                  <a:pt x="4" y="170"/>
                </a:lnTo>
                <a:lnTo>
                  <a:pt x="0" y="164"/>
                </a:lnTo>
                <a:lnTo>
                  <a:pt x="0" y="157"/>
                </a:lnTo>
                <a:lnTo>
                  <a:pt x="3" y="143"/>
                </a:lnTo>
                <a:lnTo>
                  <a:pt x="13" y="133"/>
                </a:lnTo>
                <a:lnTo>
                  <a:pt x="15" y="131"/>
                </a:lnTo>
                <a:lnTo>
                  <a:pt x="17" y="128"/>
                </a:lnTo>
                <a:lnTo>
                  <a:pt x="27" y="109"/>
                </a:lnTo>
                <a:lnTo>
                  <a:pt x="38" y="91"/>
                </a:lnTo>
                <a:lnTo>
                  <a:pt x="54" y="76"/>
                </a:lnTo>
                <a:lnTo>
                  <a:pt x="73" y="63"/>
                </a:lnTo>
                <a:lnTo>
                  <a:pt x="75" y="62"/>
                </a:lnTo>
                <a:lnTo>
                  <a:pt x="75" y="59"/>
                </a:lnTo>
                <a:lnTo>
                  <a:pt x="75" y="57"/>
                </a:lnTo>
                <a:lnTo>
                  <a:pt x="65" y="31"/>
                </a:lnTo>
                <a:lnTo>
                  <a:pt x="65" y="30"/>
                </a:lnTo>
                <a:lnTo>
                  <a:pt x="64" y="30"/>
                </a:lnTo>
                <a:lnTo>
                  <a:pt x="61" y="30"/>
                </a:lnTo>
                <a:lnTo>
                  <a:pt x="59" y="31"/>
                </a:lnTo>
                <a:lnTo>
                  <a:pt x="58" y="31"/>
                </a:lnTo>
                <a:lnTo>
                  <a:pt x="56" y="31"/>
                </a:lnTo>
                <a:lnTo>
                  <a:pt x="55" y="30"/>
                </a:lnTo>
                <a:lnTo>
                  <a:pt x="52" y="22"/>
                </a:lnTo>
                <a:lnTo>
                  <a:pt x="52" y="20"/>
                </a:lnTo>
                <a:lnTo>
                  <a:pt x="52" y="18"/>
                </a:lnTo>
                <a:lnTo>
                  <a:pt x="54" y="18"/>
                </a:lnTo>
                <a:lnTo>
                  <a:pt x="59" y="16"/>
                </a:lnTo>
                <a:lnTo>
                  <a:pt x="93" y="2"/>
                </a:lnTo>
                <a:lnTo>
                  <a:pt x="98" y="0"/>
                </a:lnTo>
                <a:lnTo>
                  <a:pt x="101" y="0"/>
                </a:lnTo>
                <a:close/>
              </a:path>
            </a:pathLst>
          </a:custGeom>
          <a:solidFill>
            <a:schemeClr val="bg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 name="Freeform 387"/>
          <p:cNvSpPr>
            <a:spLocks noEditPoints="1"/>
          </p:cNvSpPr>
          <p:nvPr userDrawn="1"/>
        </p:nvSpPr>
        <p:spPr bwMode="auto">
          <a:xfrm rot="1888595">
            <a:off x="2442159" y="392103"/>
            <a:ext cx="1572202" cy="2081915"/>
          </a:xfrm>
          <a:custGeom>
            <a:avLst/>
            <a:gdLst>
              <a:gd name="T0" fmla="*/ 68 w 219"/>
              <a:gd name="T1" fmla="*/ 188 h 290"/>
              <a:gd name="T2" fmla="*/ 108 w 219"/>
              <a:gd name="T3" fmla="*/ 177 h 290"/>
              <a:gd name="T4" fmla="*/ 114 w 219"/>
              <a:gd name="T5" fmla="*/ 174 h 290"/>
              <a:gd name="T6" fmla="*/ 168 w 219"/>
              <a:gd name="T7" fmla="*/ 174 h 290"/>
              <a:gd name="T8" fmla="*/ 52 w 219"/>
              <a:gd name="T9" fmla="*/ 172 h 290"/>
              <a:gd name="T10" fmla="*/ 100 w 219"/>
              <a:gd name="T11" fmla="*/ 170 h 290"/>
              <a:gd name="T12" fmla="*/ 52 w 219"/>
              <a:gd name="T13" fmla="*/ 117 h 290"/>
              <a:gd name="T14" fmla="*/ 44 w 219"/>
              <a:gd name="T15" fmla="*/ 168 h 290"/>
              <a:gd name="T16" fmla="*/ 53 w 219"/>
              <a:gd name="T17" fmla="*/ 118 h 290"/>
              <a:gd name="T18" fmla="*/ 89 w 219"/>
              <a:gd name="T19" fmla="*/ 138 h 290"/>
              <a:gd name="T20" fmla="*/ 137 w 219"/>
              <a:gd name="T21" fmla="*/ 145 h 290"/>
              <a:gd name="T22" fmla="*/ 150 w 219"/>
              <a:gd name="T23" fmla="*/ 141 h 290"/>
              <a:gd name="T24" fmla="*/ 175 w 219"/>
              <a:gd name="T25" fmla="*/ 169 h 290"/>
              <a:gd name="T26" fmla="*/ 172 w 219"/>
              <a:gd name="T27" fmla="*/ 114 h 290"/>
              <a:gd name="T28" fmla="*/ 31 w 219"/>
              <a:gd name="T29" fmla="*/ 152 h 290"/>
              <a:gd name="T30" fmla="*/ 43 w 219"/>
              <a:gd name="T31" fmla="*/ 112 h 290"/>
              <a:gd name="T32" fmla="*/ 115 w 219"/>
              <a:gd name="T33" fmla="*/ 109 h 290"/>
              <a:gd name="T34" fmla="*/ 164 w 219"/>
              <a:gd name="T35" fmla="*/ 112 h 290"/>
              <a:gd name="T36" fmla="*/ 73 w 219"/>
              <a:gd name="T37" fmla="*/ 83 h 290"/>
              <a:gd name="T38" fmla="*/ 83 w 219"/>
              <a:gd name="T39" fmla="*/ 131 h 290"/>
              <a:gd name="T40" fmla="*/ 77 w 219"/>
              <a:gd name="T41" fmla="*/ 82 h 290"/>
              <a:gd name="T42" fmla="*/ 175 w 219"/>
              <a:gd name="T43" fmla="*/ 108 h 290"/>
              <a:gd name="T44" fmla="*/ 196 w 219"/>
              <a:gd name="T45" fmla="*/ 90 h 290"/>
              <a:gd name="T46" fmla="*/ 82 w 219"/>
              <a:gd name="T47" fmla="*/ 77 h 290"/>
              <a:gd name="T48" fmla="*/ 129 w 219"/>
              <a:gd name="T49" fmla="*/ 85 h 290"/>
              <a:gd name="T50" fmla="*/ 174 w 219"/>
              <a:gd name="T51" fmla="*/ 51 h 290"/>
              <a:gd name="T52" fmla="*/ 156 w 219"/>
              <a:gd name="T53" fmla="*/ 96 h 290"/>
              <a:gd name="T54" fmla="*/ 178 w 219"/>
              <a:gd name="T55" fmla="*/ 77 h 290"/>
              <a:gd name="T56" fmla="*/ 43 w 219"/>
              <a:gd name="T57" fmla="*/ 51 h 290"/>
              <a:gd name="T58" fmla="*/ 49 w 219"/>
              <a:gd name="T59" fmla="*/ 104 h 290"/>
              <a:gd name="T60" fmla="*/ 184 w 219"/>
              <a:gd name="T61" fmla="*/ 41 h 290"/>
              <a:gd name="T62" fmla="*/ 202 w 219"/>
              <a:gd name="T63" fmla="*/ 89 h 290"/>
              <a:gd name="T64" fmla="*/ 112 w 219"/>
              <a:gd name="T65" fmla="*/ 205 h 290"/>
              <a:gd name="T66" fmla="*/ 41 w 219"/>
              <a:gd name="T67" fmla="*/ 183 h 290"/>
              <a:gd name="T68" fmla="*/ 137 w 219"/>
              <a:gd name="T69" fmla="*/ 209 h 290"/>
              <a:gd name="T70" fmla="*/ 201 w 219"/>
              <a:gd name="T71" fmla="*/ 64 h 290"/>
              <a:gd name="T72" fmla="*/ 118 w 219"/>
              <a:gd name="T73" fmla="*/ 49 h 290"/>
              <a:gd name="T74" fmla="*/ 138 w 219"/>
              <a:gd name="T75" fmla="*/ 76 h 290"/>
              <a:gd name="T76" fmla="*/ 92 w 219"/>
              <a:gd name="T77" fmla="*/ 23 h 290"/>
              <a:gd name="T78" fmla="*/ 75 w 219"/>
              <a:gd name="T79" fmla="*/ 71 h 290"/>
              <a:gd name="T80" fmla="*/ 95 w 219"/>
              <a:gd name="T81" fmla="*/ 23 h 290"/>
              <a:gd name="T82" fmla="*/ 110 w 219"/>
              <a:gd name="T83" fmla="*/ 43 h 290"/>
              <a:gd name="T84" fmla="*/ 151 w 219"/>
              <a:gd name="T85" fmla="*/ 32 h 290"/>
              <a:gd name="T86" fmla="*/ 219 w 219"/>
              <a:gd name="T87" fmla="*/ 12 h 290"/>
              <a:gd name="T88" fmla="*/ 195 w 219"/>
              <a:gd name="T89" fmla="*/ 30 h 290"/>
              <a:gd name="T90" fmla="*/ 219 w 219"/>
              <a:gd name="T91" fmla="*/ 101 h 290"/>
              <a:gd name="T92" fmla="*/ 118 w 219"/>
              <a:gd name="T93" fmla="*/ 219 h 290"/>
              <a:gd name="T94" fmla="*/ 126 w 219"/>
              <a:gd name="T95" fmla="*/ 243 h 290"/>
              <a:gd name="T96" fmla="*/ 118 w 219"/>
              <a:gd name="T97" fmla="*/ 266 h 290"/>
              <a:gd name="T98" fmla="*/ 183 w 219"/>
              <a:gd name="T99" fmla="*/ 290 h 290"/>
              <a:gd name="T100" fmla="*/ 77 w 219"/>
              <a:gd name="T101" fmla="*/ 269 h 290"/>
              <a:gd name="T102" fmla="*/ 95 w 219"/>
              <a:gd name="T103" fmla="*/ 251 h 290"/>
              <a:gd name="T104" fmla="*/ 103 w 219"/>
              <a:gd name="T105" fmla="*/ 220 h 290"/>
              <a:gd name="T106" fmla="*/ 30 w 219"/>
              <a:gd name="T107" fmla="*/ 193 h 290"/>
              <a:gd name="T108" fmla="*/ 20 w 219"/>
              <a:gd name="T109" fmla="*/ 219 h 290"/>
              <a:gd name="T110" fmla="*/ 13 w 219"/>
              <a:gd name="T111" fmla="*/ 188 h 290"/>
              <a:gd name="T112" fmla="*/ 37 w 219"/>
              <a:gd name="T113" fmla="*/ 173 h 290"/>
              <a:gd name="T114" fmla="*/ 62 w 219"/>
              <a:gd name="T115" fmla="*/ 27 h 290"/>
              <a:gd name="T116" fmla="*/ 177 w 219"/>
              <a:gd name="T117" fmla="*/ 39 h 290"/>
              <a:gd name="T118" fmla="*/ 192 w 219"/>
              <a:gd name="T119" fmla="*/ 6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9" h="290">
                <a:moveTo>
                  <a:pt x="106" y="175"/>
                </a:moveTo>
                <a:lnTo>
                  <a:pt x="104" y="175"/>
                </a:lnTo>
                <a:lnTo>
                  <a:pt x="87" y="183"/>
                </a:lnTo>
                <a:lnTo>
                  <a:pt x="68" y="187"/>
                </a:lnTo>
                <a:lnTo>
                  <a:pt x="68" y="187"/>
                </a:lnTo>
                <a:lnTo>
                  <a:pt x="67" y="188"/>
                </a:lnTo>
                <a:lnTo>
                  <a:pt x="68" y="188"/>
                </a:lnTo>
                <a:lnTo>
                  <a:pt x="90" y="196"/>
                </a:lnTo>
                <a:lnTo>
                  <a:pt x="113" y="198"/>
                </a:lnTo>
                <a:lnTo>
                  <a:pt x="114" y="198"/>
                </a:lnTo>
                <a:lnTo>
                  <a:pt x="115" y="196"/>
                </a:lnTo>
                <a:lnTo>
                  <a:pt x="115" y="195"/>
                </a:lnTo>
                <a:lnTo>
                  <a:pt x="113" y="186"/>
                </a:lnTo>
                <a:lnTo>
                  <a:pt x="108" y="177"/>
                </a:lnTo>
                <a:lnTo>
                  <a:pt x="108" y="177"/>
                </a:lnTo>
                <a:lnTo>
                  <a:pt x="106" y="175"/>
                </a:lnTo>
                <a:close/>
                <a:moveTo>
                  <a:pt x="142" y="150"/>
                </a:moveTo>
                <a:lnTo>
                  <a:pt x="141" y="150"/>
                </a:lnTo>
                <a:lnTo>
                  <a:pt x="115" y="170"/>
                </a:lnTo>
                <a:lnTo>
                  <a:pt x="114" y="172"/>
                </a:lnTo>
                <a:lnTo>
                  <a:pt x="114" y="174"/>
                </a:lnTo>
                <a:lnTo>
                  <a:pt x="123" y="195"/>
                </a:lnTo>
                <a:lnTo>
                  <a:pt x="124" y="197"/>
                </a:lnTo>
                <a:lnTo>
                  <a:pt x="126" y="197"/>
                </a:lnTo>
                <a:lnTo>
                  <a:pt x="147" y="189"/>
                </a:lnTo>
                <a:lnTo>
                  <a:pt x="168" y="177"/>
                </a:lnTo>
                <a:lnTo>
                  <a:pt x="168" y="175"/>
                </a:lnTo>
                <a:lnTo>
                  <a:pt x="168" y="174"/>
                </a:lnTo>
                <a:lnTo>
                  <a:pt x="168" y="173"/>
                </a:lnTo>
                <a:lnTo>
                  <a:pt x="145" y="150"/>
                </a:lnTo>
                <a:lnTo>
                  <a:pt x="143" y="150"/>
                </a:lnTo>
                <a:lnTo>
                  <a:pt x="142" y="150"/>
                </a:lnTo>
                <a:close/>
                <a:moveTo>
                  <a:pt x="81" y="143"/>
                </a:moveTo>
                <a:lnTo>
                  <a:pt x="80" y="143"/>
                </a:lnTo>
                <a:lnTo>
                  <a:pt x="52" y="172"/>
                </a:lnTo>
                <a:lnTo>
                  <a:pt x="52" y="174"/>
                </a:lnTo>
                <a:lnTo>
                  <a:pt x="52" y="175"/>
                </a:lnTo>
                <a:lnTo>
                  <a:pt x="53" y="177"/>
                </a:lnTo>
                <a:lnTo>
                  <a:pt x="64" y="179"/>
                </a:lnTo>
                <a:lnTo>
                  <a:pt x="77" y="179"/>
                </a:lnTo>
                <a:lnTo>
                  <a:pt x="90" y="175"/>
                </a:lnTo>
                <a:lnTo>
                  <a:pt x="100" y="170"/>
                </a:lnTo>
                <a:lnTo>
                  <a:pt x="101" y="169"/>
                </a:lnTo>
                <a:lnTo>
                  <a:pt x="103" y="168"/>
                </a:lnTo>
                <a:lnTo>
                  <a:pt x="101" y="166"/>
                </a:lnTo>
                <a:lnTo>
                  <a:pt x="85" y="143"/>
                </a:lnTo>
                <a:lnTo>
                  <a:pt x="83" y="143"/>
                </a:lnTo>
                <a:lnTo>
                  <a:pt x="81" y="143"/>
                </a:lnTo>
                <a:close/>
                <a:moveTo>
                  <a:pt x="52" y="117"/>
                </a:moveTo>
                <a:lnTo>
                  <a:pt x="50" y="118"/>
                </a:lnTo>
                <a:lnTo>
                  <a:pt x="49" y="119"/>
                </a:lnTo>
                <a:lnTo>
                  <a:pt x="44" y="129"/>
                </a:lnTo>
                <a:lnTo>
                  <a:pt x="40" y="142"/>
                </a:lnTo>
                <a:lnTo>
                  <a:pt x="40" y="155"/>
                </a:lnTo>
                <a:lnTo>
                  <a:pt x="43" y="166"/>
                </a:lnTo>
                <a:lnTo>
                  <a:pt x="44" y="168"/>
                </a:lnTo>
                <a:lnTo>
                  <a:pt x="45" y="168"/>
                </a:lnTo>
                <a:lnTo>
                  <a:pt x="48" y="168"/>
                </a:lnTo>
                <a:lnTo>
                  <a:pt x="76" y="140"/>
                </a:lnTo>
                <a:lnTo>
                  <a:pt x="76" y="138"/>
                </a:lnTo>
                <a:lnTo>
                  <a:pt x="76" y="136"/>
                </a:lnTo>
                <a:lnTo>
                  <a:pt x="76" y="135"/>
                </a:lnTo>
                <a:lnTo>
                  <a:pt x="53" y="118"/>
                </a:lnTo>
                <a:lnTo>
                  <a:pt x="52" y="117"/>
                </a:lnTo>
                <a:close/>
                <a:moveTo>
                  <a:pt x="110" y="115"/>
                </a:moveTo>
                <a:lnTo>
                  <a:pt x="109" y="115"/>
                </a:lnTo>
                <a:lnTo>
                  <a:pt x="108" y="117"/>
                </a:lnTo>
                <a:lnTo>
                  <a:pt x="89" y="135"/>
                </a:lnTo>
                <a:lnTo>
                  <a:pt x="89" y="136"/>
                </a:lnTo>
                <a:lnTo>
                  <a:pt x="89" y="138"/>
                </a:lnTo>
                <a:lnTo>
                  <a:pt x="89" y="140"/>
                </a:lnTo>
                <a:lnTo>
                  <a:pt x="108" y="164"/>
                </a:lnTo>
                <a:lnTo>
                  <a:pt x="109" y="164"/>
                </a:lnTo>
                <a:lnTo>
                  <a:pt x="110" y="165"/>
                </a:lnTo>
                <a:lnTo>
                  <a:pt x="112" y="164"/>
                </a:lnTo>
                <a:lnTo>
                  <a:pt x="136" y="146"/>
                </a:lnTo>
                <a:lnTo>
                  <a:pt x="137" y="145"/>
                </a:lnTo>
                <a:lnTo>
                  <a:pt x="137" y="142"/>
                </a:lnTo>
                <a:lnTo>
                  <a:pt x="136" y="141"/>
                </a:lnTo>
                <a:lnTo>
                  <a:pt x="112" y="117"/>
                </a:lnTo>
                <a:lnTo>
                  <a:pt x="110" y="115"/>
                </a:lnTo>
                <a:close/>
                <a:moveTo>
                  <a:pt x="172" y="114"/>
                </a:moveTo>
                <a:lnTo>
                  <a:pt x="169" y="115"/>
                </a:lnTo>
                <a:lnTo>
                  <a:pt x="150" y="141"/>
                </a:lnTo>
                <a:lnTo>
                  <a:pt x="149" y="142"/>
                </a:lnTo>
                <a:lnTo>
                  <a:pt x="149" y="145"/>
                </a:lnTo>
                <a:lnTo>
                  <a:pt x="150" y="146"/>
                </a:lnTo>
                <a:lnTo>
                  <a:pt x="172" y="168"/>
                </a:lnTo>
                <a:lnTo>
                  <a:pt x="173" y="169"/>
                </a:lnTo>
                <a:lnTo>
                  <a:pt x="174" y="169"/>
                </a:lnTo>
                <a:lnTo>
                  <a:pt x="175" y="169"/>
                </a:lnTo>
                <a:lnTo>
                  <a:pt x="177" y="168"/>
                </a:lnTo>
                <a:lnTo>
                  <a:pt x="189" y="149"/>
                </a:lnTo>
                <a:lnTo>
                  <a:pt x="196" y="127"/>
                </a:lnTo>
                <a:lnTo>
                  <a:pt x="196" y="124"/>
                </a:lnTo>
                <a:lnTo>
                  <a:pt x="195" y="123"/>
                </a:lnTo>
                <a:lnTo>
                  <a:pt x="173" y="114"/>
                </a:lnTo>
                <a:lnTo>
                  <a:pt x="172" y="114"/>
                </a:lnTo>
                <a:close/>
                <a:moveTo>
                  <a:pt x="25" y="104"/>
                </a:moveTo>
                <a:lnTo>
                  <a:pt x="23" y="104"/>
                </a:lnTo>
                <a:lnTo>
                  <a:pt x="21" y="105"/>
                </a:lnTo>
                <a:lnTo>
                  <a:pt x="21" y="106"/>
                </a:lnTo>
                <a:lnTo>
                  <a:pt x="23" y="129"/>
                </a:lnTo>
                <a:lnTo>
                  <a:pt x="31" y="151"/>
                </a:lnTo>
                <a:lnTo>
                  <a:pt x="31" y="152"/>
                </a:lnTo>
                <a:lnTo>
                  <a:pt x="32" y="151"/>
                </a:lnTo>
                <a:lnTo>
                  <a:pt x="32" y="151"/>
                </a:lnTo>
                <a:lnTo>
                  <a:pt x="36" y="132"/>
                </a:lnTo>
                <a:lnTo>
                  <a:pt x="44" y="115"/>
                </a:lnTo>
                <a:lnTo>
                  <a:pt x="44" y="113"/>
                </a:lnTo>
                <a:lnTo>
                  <a:pt x="43" y="112"/>
                </a:lnTo>
                <a:lnTo>
                  <a:pt x="43" y="112"/>
                </a:lnTo>
                <a:lnTo>
                  <a:pt x="34" y="106"/>
                </a:lnTo>
                <a:lnTo>
                  <a:pt x="25" y="104"/>
                </a:lnTo>
                <a:close/>
                <a:moveTo>
                  <a:pt x="137" y="89"/>
                </a:moveTo>
                <a:lnTo>
                  <a:pt x="136" y="89"/>
                </a:lnTo>
                <a:lnTo>
                  <a:pt x="135" y="90"/>
                </a:lnTo>
                <a:lnTo>
                  <a:pt x="117" y="108"/>
                </a:lnTo>
                <a:lnTo>
                  <a:pt x="115" y="109"/>
                </a:lnTo>
                <a:lnTo>
                  <a:pt x="115" y="110"/>
                </a:lnTo>
                <a:lnTo>
                  <a:pt x="117" y="112"/>
                </a:lnTo>
                <a:lnTo>
                  <a:pt x="141" y="137"/>
                </a:lnTo>
                <a:lnTo>
                  <a:pt x="142" y="137"/>
                </a:lnTo>
                <a:lnTo>
                  <a:pt x="145" y="137"/>
                </a:lnTo>
                <a:lnTo>
                  <a:pt x="164" y="113"/>
                </a:lnTo>
                <a:lnTo>
                  <a:pt x="164" y="112"/>
                </a:lnTo>
                <a:lnTo>
                  <a:pt x="164" y="109"/>
                </a:lnTo>
                <a:lnTo>
                  <a:pt x="163" y="109"/>
                </a:lnTo>
                <a:lnTo>
                  <a:pt x="138" y="90"/>
                </a:lnTo>
                <a:lnTo>
                  <a:pt x="137" y="89"/>
                </a:lnTo>
                <a:close/>
                <a:moveTo>
                  <a:pt x="77" y="82"/>
                </a:moveTo>
                <a:lnTo>
                  <a:pt x="75" y="82"/>
                </a:lnTo>
                <a:lnTo>
                  <a:pt x="73" y="83"/>
                </a:lnTo>
                <a:lnTo>
                  <a:pt x="55" y="108"/>
                </a:lnTo>
                <a:lnTo>
                  <a:pt x="54" y="109"/>
                </a:lnTo>
                <a:lnTo>
                  <a:pt x="55" y="110"/>
                </a:lnTo>
                <a:lnTo>
                  <a:pt x="55" y="112"/>
                </a:lnTo>
                <a:lnTo>
                  <a:pt x="80" y="131"/>
                </a:lnTo>
                <a:lnTo>
                  <a:pt x="81" y="131"/>
                </a:lnTo>
                <a:lnTo>
                  <a:pt x="83" y="131"/>
                </a:lnTo>
                <a:lnTo>
                  <a:pt x="85" y="131"/>
                </a:lnTo>
                <a:lnTo>
                  <a:pt x="103" y="112"/>
                </a:lnTo>
                <a:lnTo>
                  <a:pt x="104" y="110"/>
                </a:lnTo>
                <a:lnTo>
                  <a:pt x="104" y="109"/>
                </a:lnTo>
                <a:lnTo>
                  <a:pt x="103" y="108"/>
                </a:lnTo>
                <a:lnTo>
                  <a:pt x="78" y="83"/>
                </a:lnTo>
                <a:lnTo>
                  <a:pt x="77" y="82"/>
                </a:lnTo>
                <a:close/>
                <a:moveTo>
                  <a:pt x="187" y="68"/>
                </a:moveTo>
                <a:lnTo>
                  <a:pt x="186" y="68"/>
                </a:lnTo>
                <a:lnTo>
                  <a:pt x="186" y="69"/>
                </a:lnTo>
                <a:lnTo>
                  <a:pt x="183" y="87"/>
                </a:lnTo>
                <a:lnTo>
                  <a:pt x="175" y="105"/>
                </a:lnTo>
                <a:lnTo>
                  <a:pt x="175" y="106"/>
                </a:lnTo>
                <a:lnTo>
                  <a:pt x="175" y="108"/>
                </a:lnTo>
                <a:lnTo>
                  <a:pt x="177" y="109"/>
                </a:lnTo>
                <a:lnTo>
                  <a:pt x="186" y="113"/>
                </a:lnTo>
                <a:lnTo>
                  <a:pt x="195" y="117"/>
                </a:lnTo>
                <a:lnTo>
                  <a:pt x="196" y="117"/>
                </a:lnTo>
                <a:lnTo>
                  <a:pt x="197" y="115"/>
                </a:lnTo>
                <a:lnTo>
                  <a:pt x="197" y="114"/>
                </a:lnTo>
                <a:lnTo>
                  <a:pt x="196" y="90"/>
                </a:lnTo>
                <a:lnTo>
                  <a:pt x="187" y="68"/>
                </a:lnTo>
                <a:lnTo>
                  <a:pt x="187" y="68"/>
                </a:lnTo>
                <a:close/>
                <a:moveTo>
                  <a:pt x="108" y="55"/>
                </a:moveTo>
                <a:lnTo>
                  <a:pt x="106" y="55"/>
                </a:lnTo>
                <a:lnTo>
                  <a:pt x="82" y="74"/>
                </a:lnTo>
                <a:lnTo>
                  <a:pt x="82" y="76"/>
                </a:lnTo>
                <a:lnTo>
                  <a:pt x="82" y="77"/>
                </a:lnTo>
                <a:lnTo>
                  <a:pt x="82" y="77"/>
                </a:lnTo>
                <a:lnTo>
                  <a:pt x="82" y="78"/>
                </a:lnTo>
                <a:lnTo>
                  <a:pt x="108" y="103"/>
                </a:lnTo>
                <a:lnTo>
                  <a:pt x="109" y="104"/>
                </a:lnTo>
                <a:lnTo>
                  <a:pt x="110" y="104"/>
                </a:lnTo>
                <a:lnTo>
                  <a:pt x="112" y="103"/>
                </a:lnTo>
                <a:lnTo>
                  <a:pt x="129" y="85"/>
                </a:lnTo>
                <a:lnTo>
                  <a:pt x="131" y="83"/>
                </a:lnTo>
                <a:lnTo>
                  <a:pt x="131" y="82"/>
                </a:lnTo>
                <a:lnTo>
                  <a:pt x="129" y="81"/>
                </a:lnTo>
                <a:lnTo>
                  <a:pt x="110" y="57"/>
                </a:lnTo>
                <a:lnTo>
                  <a:pt x="109" y="55"/>
                </a:lnTo>
                <a:lnTo>
                  <a:pt x="108" y="55"/>
                </a:lnTo>
                <a:close/>
                <a:moveTo>
                  <a:pt x="174" y="51"/>
                </a:moveTo>
                <a:lnTo>
                  <a:pt x="173" y="51"/>
                </a:lnTo>
                <a:lnTo>
                  <a:pt x="172" y="53"/>
                </a:lnTo>
                <a:lnTo>
                  <a:pt x="143" y="81"/>
                </a:lnTo>
                <a:lnTo>
                  <a:pt x="142" y="83"/>
                </a:lnTo>
                <a:lnTo>
                  <a:pt x="145" y="86"/>
                </a:lnTo>
                <a:lnTo>
                  <a:pt x="150" y="91"/>
                </a:lnTo>
                <a:lnTo>
                  <a:pt x="156" y="96"/>
                </a:lnTo>
                <a:lnTo>
                  <a:pt x="161" y="100"/>
                </a:lnTo>
                <a:lnTo>
                  <a:pt x="165" y="103"/>
                </a:lnTo>
                <a:lnTo>
                  <a:pt x="166" y="103"/>
                </a:lnTo>
                <a:lnTo>
                  <a:pt x="169" y="103"/>
                </a:lnTo>
                <a:lnTo>
                  <a:pt x="170" y="101"/>
                </a:lnTo>
                <a:lnTo>
                  <a:pt x="174" y="90"/>
                </a:lnTo>
                <a:lnTo>
                  <a:pt x="178" y="77"/>
                </a:lnTo>
                <a:lnTo>
                  <a:pt x="179" y="64"/>
                </a:lnTo>
                <a:lnTo>
                  <a:pt x="177" y="53"/>
                </a:lnTo>
                <a:lnTo>
                  <a:pt x="175" y="53"/>
                </a:lnTo>
                <a:lnTo>
                  <a:pt x="174" y="51"/>
                </a:lnTo>
                <a:close/>
                <a:moveTo>
                  <a:pt x="45" y="51"/>
                </a:moveTo>
                <a:lnTo>
                  <a:pt x="44" y="51"/>
                </a:lnTo>
                <a:lnTo>
                  <a:pt x="43" y="51"/>
                </a:lnTo>
                <a:lnTo>
                  <a:pt x="30" y="72"/>
                </a:lnTo>
                <a:lnTo>
                  <a:pt x="22" y="94"/>
                </a:lnTo>
                <a:lnTo>
                  <a:pt x="22" y="95"/>
                </a:lnTo>
                <a:lnTo>
                  <a:pt x="25" y="96"/>
                </a:lnTo>
                <a:lnTo>
                  <a:pt x="45" y="105"/>
                </a:lnTo>
                <a:lnTo>
                  <a:pt x="48" y="105"/>
                </a:lnTo>
                <a:lnTo>
                  <a:pt x="49" y="104"/>
                </a:lnTo>
                <a:lnTo>
                  <a:pt x="69" y="78"/>
                </a:lnTo>
                <a:lnTo>
                  <a:pt x="69" y="77"/>
                </a:lnTo>
                <a:lnTo>
                  <a:pt x="69" y="76"/>
                </a:lnTo>
                <a:lnTo>
                  <a:pt x="69" y="74"/>
                </a:lnTo>
                <a:lnTo>
                  <a:pt x="46" y="51"/>
                </a:lnTo>
                <a:lnTo>
                  <a:pt x="45" y="51"/>
                </a:lnTo>
                <a:close/>
                <a:moveTo>
                  <a:pt x="184" y="41"/>
                </a:moveTo>
                <a:lnTo>
                  <a:pt x="183" y="41"/>
                </a:lnTo>
                <a:lnTo>
                  <a:pt x="182" y="43"/>
                </a:lnTo>
                <a:lnTo>
                  <a:pt x="181" y="43"/>
                </a:lnTo>
                <a:lnTo>
                  <a:pt x="181" y="45"/>
                </a:lnTo>
                <a:lnTo>
                  <a:pt x="181" y="48"/>
                </a:lnTo>
                <a:lnTo>
                  <a:pt x="195" y="67"/>
                </a:lnTo>
                <a:lnTo>
                  <a:pt x="202" y="89"/>
                </a:lnTo>
                <a:lnTo>
                  <a:pt x="205" y="112"/>
                </a:lnTo>
                <a:lnTo>
                  <a:pt x="201" y="135"/>
                </a:lnTo>
                <a:lnTo>
                  <a:pt x="192" y="158"/>
                </a:lnTo>
                <a:lnTo>
                  <a:pt x="177" y="177"/>
                </a:lnTo>
                <a:lnTo>
                  <a:pt x="158" y="192"/>
                </a:lnTo>
                <a:lnTo>
                  <a:pt x="136" y="201"/>
                </a:lnTo>
                <a:lnTo>
                  <a:pt x="112" y="205"/>
                </a:lnTo>
                <a:lnTo>
                  <a:pt x="89" y="203"/>
                </a:lnTo>
                <a:lnTo>
                  <a:pt x="67" y="195"/>
                </a:lnTo>
                <a:lnTo>
                  <a:pt x="46" y="182"/>
                </a:lnTo>
                <a:lnTo>
                  <a:pt x="44" y="181"/>
                </a:lnTo>
                <a:lnTo>
                  <a:pt x="43" y="182"/>
                </a:lnTo>
                <a:lnTo>
                  <a:pt x="41" y="183"/>
                </a:lnTo>
                <a:lnTo>
                  <a:pt x="41" y="183"/>
                </a:lnTo>
                <a:lnTo>
                  <a:pt x="40" y="184"/>
                </a:lnTo>
                <a:lnTo>
                  <a:pt x="41" y="186"/>
                </a:lnTo>
                <a:lnTo>
                  <a:pt x="41" y="187"/>
                </a:lnTo>
                <a:lnTo>
                  <a:pt x="63" y="201"/>
                </a:lnTo>
                <a:lnTo>
                  <a:pt x="87" y="210"/>
                </a:lnTo>
                <a:lnTo>
                  <a:pt x="113" y="212"/>
                </a:lnTo>
                <a:lnTo>
                  <a:pt x="137" y="209"/>
                </a:lnTo>
                <a:lnTo>
                  <a:pt x="160" y="198"/>
                </a:lnTo>
                <a:lnTo>
                  <a:pt x="182" y="182"/>
                </a:lnTo>
                <a:lnTo>
                  <a:pt x="198" y="161"/>
                </a:lnTo>
                <a:lnTo>
                  <a:pt x="207" y="138"/>
                </a:lnTo>
                <a:lnTo>
                  <a:pt x="211" y="113"/>
                </a:lnTo>
                <a:lnTo>
                  <a:pt x="209" y="89"/>
                </a:lnTo>
                <a:lnTo>
                  <a:pt x="201" y="64"/>
                </a:lnTo>
                <a:lnTo>
                  <a:pt x="186" y="43"/>
                </a:lnTo>
                <a:lnTo>
                  <a:pt x="186" y="41"/>
                </a:lnTo>
                <a:lnTo>
                  <a:pt x="184" y="41"/>
                </a:lnTo>
                <a:close/>
                <a:moveTo>
                  <a:pt x="155" y="40"/>
                </a:moveTo>
                <a:lnTo>
                  <a:pt x="142" y="41"/>
                </a:lnTo>
                <a:lnTo>
                  <a:pt x="129" y="45"/>
                </a:lnTo>
                <a:lnTo>
                  <a:pt x="118" y="49"/>
                </a:lnTo>
                <a:lnTo>
                  <a:pt x="117" y="50"/>
                </a:lnTo>
                <a:lnTo>
                  <a:pt x="117" y="53"/>
                </a:lnTo>
                <a:lnTo>
                  <a:pt x="117" y="54"/>
                </a:lnTo>
                <a:lnTo>
                  <a:pt x="135" y="76"/>
                </a:lnTo>
                <a:lnTo>
                  <a:pt x="136" y="77"/>
                </a:lnTo>
                <a:lnTo>
                  <a:pt x="137" y="77"/>
                </a:lnTo>
                <a:lnTo>
                  <a:pt x="138" y="76"/>
                </a:lnTo>
                <a:lnTo>
                  <a:pt x="166" y="48"/>
                </a:lnTo>
                <a:lnTo>
                  <a:pt x="168" y="46"/>
                </a:lnTo>
                <a:lnTo>
                  <a:pt x="168" y="45"/>
                </a:lnTo>
                <a:lnTo>
                  <a:pt x="166" y="44"/>
                </a:lnTo>
                <a:lnTo>
                  <a:pt x="166" y="43"/>
                </a:lnTo>
                <a:lnTo>
                  <a:pt x="155" y="40"/>
                </a:lnTo>
                <a:close/>
                <a:moveTo>
                  <a:pt x="92" y="23"/>
                </a:moveTo>
                <a:lnTo>
                  <a:pt x="71" y="30"/>
                </a:lnTo>
                <a:lnTo>
                  <a:pt x="52" y="43"/>
                </a:lnTo>
                <a:lnTo>
                  <a:pt x="50" y="44"/>
                </a:lnTo>
                <a:lnTo>
                  <a:pt x="50" y="46"/>
                </a:lnTo>
                <a:lnTo>
                  <a:pt x="52" y="48"/>
                </a:lnTo>
                <a:lnTo>
                  <a:pt x="73" y="69"/>
                </a:lnTo>
                <a:lnTo>
                  <a:pt x="75" y="71"/>
                </a:lnTo>
                <a:lnTo>
                  <a:pt x="77" y="71"/>
                </a:lnTo>
                <a:lnTo>
                  <a:pt x="78" y="69"/>
                </a:lnTo>
                <a:lnTo>
                  <a:pt x="104" y="50"/>
                </a:lnTo>
                <a:lnTo>
                  <a:pt x="105" y="48"/>
                </a:lnTo>
                <a:lnTo>
                  <a:pt x="105" y="46"/>
                </a:lnTo>
                <a:lnTo>
                  <a:pt x="96" y="25"/>
                </a:lnTo>
                <a:lnTo>
                  <a:pt x="95" y="23"/>
                </a:lnTo>
                <a:lnTo>
                  <a:pt x="92" y="23"/>
                </a:lnTo>
                <a:close/>
                <a:moveTo>
                  <a:pt x="105" y="22"/>
                </a:moveTo>
                <a:lnTo>
                  <a:pt x="104" y="22"/>
                </a:lnTo>
                <a:lnTo>
                  <a:pt x="103" y="23"/>
                </a:lnTo>
                <a:lnTo>
                  <a:pt x="103" y="25"/>
                </a:lnTo>
                <a:lnTo>
                  <a:pt x="106" y="34"/>
                </a:lnTo>
                <a:lnTo>
                  <a:pt x="110" y="43"/>
                </a:lnTo>
                <a:lnTo>
                  <a:pt x="112" y="44"/>
                </a:lnTo>
                <a:lnTo>
                  <a:pt x="113" y="44"/>
                </a:lnTo>
                <a:lnTo>
                  <a:pt x="114" y="44"/>
                </a:lnTo>
                <a:lnTo>
                  <a:pt x="132" y="36"/>
                </a:lnTo>
                <a:lnTo>
                  <a:pt x="150" y="34"/>
                </a:lnTo>
                <a:lnTo>
                  <a:pt x="151" y="34"/>
                </a:lnTo>
                <a:lnTo>
                  <a:pt x="151" y="32"/>
                </a:lnTo>
                <a:lnTo>
                  <a:pt x="151" y="32"/>
                </a:lnTo>
                <a:lnTo>
                  <a:pt x="129" y="23"/>
                </a:lnTo>
                <a:lnTo>
                  <a:pt x="105" y="22"/>
                </a:lnTo>
                <a:close/>
                <a:moveTo>
                  <a:pt x="198" y="0"/>
                </a:moveTo>
                <a:lnTo>
                  <a:pt x="207" y="0"/>
                </a:lnTo>
                <a:lnTo>
                  <a:pt x="214" y="6"/>
                </a:lnTo>
                <a:lnTo>
                  <a:pt x="219" y="12"/>
                </a:lnTo>
                <a:lnTo>
                  <a:pt x="219" y="21"/>
                </a:lnTo>
                <a:lnTo>
                  <a:pt x="214" y="27"/>
                </a:lnTo>
                <a:lnTo>
                  <a:pt x="210" y="31"/>
                </a:lnTo>
                <a:lnTo>
                  <a:pt x="206" y="32"/>
                </a:lnTo>
                <a:lnTo>
                  <a:pt x="201" y="32"/>
                </a:lnTo>
                <a:lnTo>
                  <a:pt x="196" y="31"/>
                </a:lnTo>
                <a:lnTo>
                  <a:pt x="195" y="30"/>
                </a:lnTo>
                <a:lnTo>
                  <a:pt x="193" y="31"/>
                </a:lnTo>
                <a:lnTo>
                  <a:pt x="191" y="34"/>
                </a:lnTo>
                <a:lnTo>
                  <a:pt x="189" y="35"/>
                </a:lnTo>
                <a:lnTo>
                  <a:pt x="191" y="37"/>
                </a:lnTo>
                <a:lnTo>
                  <a:pt x="205" y="57"/>
                </a:lnTo>
                <a:lnTo>
                  <a:pt x="214" y="78"/>
                </a:lnTo>
                <a:lnTo>
                  <a:pt x="219" y="101"/>
                </a:lnTo>
                <a:lnTo>
                  <a:pt x="218" y="124"/>
                </a:lnTo>
                <a:lnTo>
                  <a:pt x="212" y="147"/>
                </a:lnTo>
                <a:lnTo>
                  <a:pt x="202" y="168"/>
                </a:lnTo>
                <a:lnTo>
                  <a:pt x="187" y="187"/>
                </a:lnTo>
                <a:lnTo>
                  <a:pt x="165" y="203"/>
                </a:lnTo>
                <a:lnTo>
                  <a:pt x="142" y="214"/>
                </a:lnTo>
                <a:lnTo>
                  <a:pt x="118" y="219"/>
                </a:lnTo>
                <a:lnTo>
                  <a:pt x="115" y="220"/>
                </a:lnTo>
                <a:lnTo>
                  <a:pt x="115" y="221"/>
                </a:lnTo>
                <a:lnTo>
                  <a:pt x="115" y="225"/>
                </a:lnTo>
                <a:lnTo>
                  <a:pt x="115" y="228"/>
                </a:lnTo>
                <a:lnTo>
                  <a:pt x="117" y="228"/>
                </a:lnTo>
                <a:lnTo>
                  <a:pt x="123" y="234"/>
                </a:lnTo>
                <a:lnTo>
                  <a:pt x="126" y="243"/>
                </a:lnTo>
                <a:lnTo>
                  <a:pt x="123" y="251"/>
                </a:lnTo>
                <a:lnTo>
                  <a:pt x="117" y="257"/>
                </a:lnTo>
                <a:lnTo>
                  <a:pt x="115" y="257"/>
                </a:lnTo>
                <a:lnTo>
                  <a:pt x="115" y="260"/>
                </a:lnTo>
                <a:lnTo>
                  <a:pt x="115" y="264"/>
                </a:lnTo>
                <a:lnTo>
                  <a:pt x="115" y="265"/>
                </a:lnTo>
                <a:lnTo>
                  <a:pt x="118" y="266"/>
                </a:lnTo>
                <a:lnTo>
                  <a:pt x="141" y="269"/>
                </a:lnTo>
                <a:lnTo>
                  <a:pt x="164" y="275"/>
                </a:lnTo>
                <a:lnTo>
                  <a:pt x="184" y="285"/>
                </a:lnTo>
                <a:lnTo>
                  <a:pt x="186" y="287"/>
                </a:lnTo>
                <a:lnTo>
                  <a:pt x="186" y="288"/>
                </a:lnTo>
                <a:lnTo>
                  <a:pt x="184" y="290"/>
                </a:lnTo>
                <a:lnTo>
                  <a:pt x="183" y="290"/>
                </a:lnTo>
                <a:lnTo>
                  <a:pt x="35" y="290"/>
                </a:lnTo>
                <a:lnTo>
                  <a:pt x="34" y="290"/>
                </a:lnTo>
                <a:lnTo>
                  <a:pt x="32" y="288"/>
                </a:lnTo>
                <a:lnTo>
                  <a:pt x="32" y="287"/>
                </a:lnTo>
                <a:lnTo>
                  <a:pt x="34" y="285"/>
                </a:lnTo>
                <a:lnTo>
                  <a:pt x="55" y="275"/>
                </a:lnTo>
                <a:lnTo>
                  <a:pt x="77" y="269"/>
                </a:lnTo>
                <a:lnTo>
                  <a:pt x="100" y="266"/>
                </a:lnTo>
                <a:lnTo>
                  <a:pt x="103" y="265"/>
                </a:lnTo>
                <a:lnTo>
                  <a:pt x="104" y="264"/>
                </a:lnTo>
                <a:lnTo>
                  <a:pt x="104" y="260"/>
                </a:lnTo>
                <a:lnTo>
                  <a:pt x="103" y="257"/>
                </a:lnTo>
                <a:lnTo>
                  <a:pt x="101" y="257"/>
                </a:lnTo>
                <a:lnTo>
                  <a:pt x="95" y="251"/>
                </a:lnTo>
                <a:lnTo>
                  <a:pt x="94" y="243"/>
                </a:lnTo>
                <a:lnTo>
                  <a:pt x="95" y="234"/>
                </a:lnTo>
                <a:lnTo>
                  <a:pt x="101" y="228"/>
                </a:lnTo>
                <a:lnTo>
                  <a:pt x="103" y="228"/>
                </a:lnTo>
                <a:lnTo>
                  <a:pt x="104" y="225"/>
                </a:lnTo>
                <a:lnTo>
                  <a:pt x="104" y="221"/>
                </a:lnTo>
                <a:lnTo>
                  <a:pt x="103" y="220"/>
                </a:lnTo>
                <a:lnTo>
                  <a:pt x="101" y="219"/>
                </a:lnTo>
                <a:lnTo>
                  <a:pt x="78" y="215"/>
                </a:lnTo>
                <a:lnTo>
                  <a:pt x="57" y="206"/>
                </a:lnTo>
                <a:lnTo>
                  <a:pt x="36" y="192"/>
                </a:lnTo>
                <a:lnTo>
                  <a:pt x="35" y="191"/>
                </a:lnTo>
                <a:lnTo>
                  <a:pt x="32" y="192"/>
                </a:lnTo>
                <a:lnTo>
                  <a:pt x="30" y="193"/>
                </a:lnTo>
                <a:lnTo>
                  <a:pt x="30" y="196"/>
                </a:lnTo>
                <a:lnTo>
                  <a:pt x="30" y="197"/>
                </a:lnTo>
                <a:lnTo>
                  <a:pt x="31" y="202"/>
                </a:lnTo>
                <a:lnTo>
                  <a:pt x="31" y="206"/>
                </a:lnTo>
                <a:lnTo>
                  <a:pt x="30" y="211"/>
                </a:lnTo>
                <a:lnTo>
                  <a:pt x="27" y="215"/>
                </a:lnTo>
                <a:lnTo>
                  <a:pt x="20" y="219"/>
                </a:lnTo>
                <a:lnTo>
                  <a:pt x="12" y="219"/>
                </a:lnTo>
                <a:lnTo>
                  <a:pt x="4" y="215"/>
                </a:lnTo>
                <a:lnTo>
                  <a:pt x="0" y="207"/>
                </a:lnTo>
                <a:lnTo>
                  <a:pt x="0" y="200"/>
                </a:lnTo>
                <a:lnTo>
                  <a:pt x="4" y="192"/>
                </a:lnTo>
                <a:lnTo>
                  <a:pt x="8" y="189"/>
                </a:lnTo>
                <a:lnTo>
                  <a:pt x="13" y="188"/>
                </a:lnTo>
                <a:lnTo>
                  <a:pt x="17" y="188"/>
                </a:lnTo>
                <a:lnTo>
                  <a:pt x="22" y="189"/>
                </a:lnTo>
                <a:lnTo>
                  <a:pt x="23" y="189"/>
                </a:lnTo>
                <a:lnTo>
                  <a:pt x="26" y="189"/>
                </a:lnTo>
                <a:lnTo>
                  <a:pt x="37" y="177"/>
                </a:lnTo>
                <a:lnTo>
                  <a:pt x="39" y="175"/>
                </a:lnTo>
                <a:lnTo>
                  <a:pt x="37" y="173"/>
                </a:lnTo>
                <a:lnTo>
                  <a:pt x="25" y="152"/>
                </a:lnTo>
                <a:lnTo>
                  <a:pt x="16" y="131"/>
                </a:lnTo>
                <a:lnTo>
                  <a:pt x="14" y="108"/>
                </a:lnTo>
                <a:lnTo>
                  <a:pt x="18" y="83"/>
                </a:lnTo>
                <a:lnTo>
                  <a:pt x="27" y="62"/>
                </a:lnTo>
                <a:lnTo>
                  <a:pt x="43" y="43"/>
                </a:lnTo>
                <a:lnTo>
                  <a:pt x="62" y="27"/>
                </a:lnTo>
                <a:lnTo>
                  <a:pt x="85" y="18"/>
                </a:lnTo>
                <a:lnTo>
                  <a:pt x="108" y="14"/>
                </a:lnTo>
                <a:lnTo>
                  <a:pt x="131" y="17"/>
                </a:lnTo>
                <a:lnTo>
                  <a:pt x="152" y="25"/>
                </a:lnTo>
                <a:lnTo>
                  <a:pt x="172" y="39"/>
                </a:lnTo>
                <a:lnTo>
                  <a:pt x="174" y="39"/>
                </a:lnTo>
                <a:lnTo>
                  <a:pt x="177" y="39"/>
                </a:lnTo>
                <a:lnTo>
                  <a:pt x="188" y="26"/>
                </a:lnTo>
                <a:lnTo>
                  <a:pt x="189" y="25"/>
                </a:lnTo>
                <a:lnTo>
                  <a:pt x="188" y="23"/>
                </a:lnTo>
                <a:lnTo>
                  <a:pt x="187" y="18"/>
                </a:lnTo>
                <a:lnTo>
                  <a:pt x="187" y="13"/>
                </a:lnTo>
                <a:lnTo>
                  <a:pt x="188" y="9"/>
                </a:lnTo>
                <a:lnTo>
                  <a:pt x="192" y="6"/>
                </a:lnTo>
                <a:lnTo>
                  <a:pt x="198" y="0"/>
                </a:lnTo>
                <a:close/>
              </a:path>
            </a:pathLst>
          </a:custGeom>
          <a:solidFill>
            <a:schemeClr val="bg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 name="Freeform 77"/>
          <p:cNvSpPr>
            <a:spLocks noEditPoints="1"/>
          </p:cNvSpPr>
          <p:nvPr userDrawn="1"/>
        </p:nvSpPr>
        <p:spPr bwMode="auto">
          <a:xfrm rot="20644514">
            <a:off x="1047441" y="681857"/>
            <a:ext cx="1042017" cy="802702"/>
          </a:xfrm>
          <a:custGeom>
            <a:avLst/>
            <a:gdLst/>
            <a:ahLst/>
            <a:cxnLst>
              <a:cxn ang="0">
                <a:pos x="402" y="8"/>
              </a:cxn>
              <a:cxn ang="0">
                <a:pos x="402" y="6"/>
              </a:cxn>
              <a:cxn ang="0">
                <a:pos x="398" y="2"/>
              </a:cxn>
              <a:cxn ang="0">
                <a:pos x="242" y="0"/>
              </a:cxn>
              <a:cxn ang="0">
                <a:pos x="232" y="2"/>
              </a:cxn>
              <a:cxn ang="0">
                <a:pos x="216" y="10"/>
              </a:cxn>
              <a:cxn ang="0">
                <a:pos x="210" y="18"/>
              </a:cxn>
              <a:cxn ang="0">
                <a:pos x="210" y="18"/>
              </a:cxn>
              <a:cxn ang="0">
                <a:pos x="196" y="6"/>
              </a:cxn>
              <a:cxn ang="0">
                <a:pos x="178" y="0"/>
              </a:cxn>
              <a:cxn ang="0">
                <a:pos x="26" y="0"/>
              </a:cxn>
              <a:cxn ang="0">
                <a:pos x="20" y="4"/>
              </a:cxn>
              <a:cxn ang="0">
                <a:pos x="16" y="8"/>
              </a:cxn>
              <a:cxn ang="0">
                <a:pos x="0" y="34"/>
              </a:cxn>
              <a:cxn ang="0">
                <a:pos x="174" y="306"/>
              </a:cxn>
              <a:cxn ang="0">
                <a:pos x="182" y="314"/>
              </a:cxn>
              <a:cxn ang="0">
                <a:pos x="200" y="322"/>
              </a:cxn>
              <a:cxn ang="0">
                <a:pos x="210" y="322"/>
              </a:cxn>
              <a:cxn ang="0">
                <a:pos x="230" y="318"/>
              </a:cxn>
              <a:cxn ang="0">
                <a:pos x="246" y="306"/>
              </a:cxn>
              <a:cxn ang="0">
                <a:pos x="418" y="34"/>
              </a:cxn>
              <a:cxn ang="0">
                <a:pos x="34" y="18"/>
              </a:cxn>
              <a:cxn ang="0">
                <a:pos x="178" y="18"/>
              </a:cxn>
              <a:cxn ang="0">
                <a:pos x="194" y="24"/>
              </a:cxn>
              <a:cxn ang="0">
                <a:pos x="202" y="42"/>
              </a:cxn>
              <a:cxn ang="0">
                <a:pos x="202" y="194"/>
              </a:cxn>
              <a:cxn ang="0">
                <a:pos x="204" y="200"/>
              </a:cxn>
              <a:cxn ang="0">
                <a:pos x="210" y="202"/>
              </a:cxn>
              <a:cxn ang="0">
                <a:pos x="212" y="202"/>
              </a:cxn>
              <a:cxn ang="0">
                <a:pos x="218" y="198"/>
              </a:cxn>
              <a:cxn ang="0">
                <a:pos x="218" y="42"/>
              </a:cxn>
              <a:cxn ang="0">
                <a:pos x="220" y="32"/>
              </a:cxn>
              <a:cxn ang="0">
                <a:pos x="232" y="18"/>
              </a:cxn>
              <a:cxn ang="0">
                <a:pos x="386" y="18"/>
              </a:cxn>
              <a:cxn ang="0">
                <a:pos x="242" y="274"/>
              </a:cxn>
              <a:cxn ang="0">
                <a:pos x="232" y="276"/>
              </a:cxn>
              <a:cxn ang="0">
                <a:pos x="216" y="284"/>
              </a:cxn>
              <a:cxn ang="0">
                <a:pos x="210" y="290"/>
              </a:cxn>
              <a:cxn ang="0">
                <a:pos x="210" y="290"/>
              </a:cxn>
              <a:cxn ang="0">
                <a:pos x="196" y="278"/>
              </a:cxn>
              <a:cxn ang="0">
                <a:pos x="178" y="274"/>
              </a:cxn>
              <a:cxn ang="0">
                <a:pos x="34" y="18"/>
              </a:cxn>
            </a:cxnLst>
            <a:rect l="0" t="0" r="r" b="b"/>
            <a:pathLst>
              <a:path w="418" h="322">
                <a:moveTo>
                  <a:pt x="402" y="34"/>
                </a:moveTo>
                <a:lnTo>
                  <a:pt x="402" y="8"/>
                </a:lnTo>
                <a:lnTo>
                  <a:pt x="402" y="8"/>
                </a:lnTo>
                <a:lnTo>
                  <a:pt x="402" y="6"/>
                </a:lnTo>
                <a:lnTo>
                  <a:pt x="400" y="4"/>
                </a:lnTo>
                <a:lnTo>
                  <a:pt x="398" y="2"/>
                </a:lnTo>
                <a:lnTo>
                  <a:pt x="394" y="0"/>
                </a:lnTo>
                <a:lnTo>
                  <a:pt x="242" y="0"/>
                </a:lnTo>
                <a:lnTo>
                  <a:pt x="242" y="0"/>
                </a:lnTo>
                <a:lnTo>
                  <a:pt x="232" y="2"/>
                </a:lnTo>
                <a:lnTo>
                  <a:pt x="224" y="6"/>
                </a:lnTo>
                <a:lnTo>
                  <a:pt x="216" y="10"/>
                </a:lnTo>
                <a:lnTo>
                  <a:pt x="210" y="18"/>
                </a:lnTo>
                <a:lnTo>
                  <a:pt x="210" y="18"/>
                </a:lnTo>
                <a:lnTo>
                  <a:pt x="210" y="18"/>
                </a:lnTo>
                <a:lnTo>
                  <a:pt x="210" y="18"/>
                </a:lnTo>
                <a:lnTo>
                  <a:pt x="204" y="10"/>
                </a:lnTo>
                <a:lnTo>
                  <a:pt x="196" y="6"/>
                </a:lnTo>
                <a:lnTo>
                  <a:pt x="188" y="2"/>
                </a:lnTo>
                <a:lnTo>
                  <a:pt x="178" y="0"/>
                </a:lnTo>
                <a:lnTo>
                  <a:pt x="26" y="0"/>
                </a:lnTo>
                <a:lnTo>
                  <a:pt x="26" y="0"/>
                </a:lnTo>
                <a:lnTo>
                  <a:pt x="22" y="2"/>
                </a:lnTo>
                <a:lnTo>
                  <a:pt x="20" y="4"/>
                </a:lnTo>
                <a:lnTo>
                  <a:pt x="18" y="6"/>
                </a:lnTo>
                <a:lnTo>
                  <a:pt x="16" y="8"/>
                </a:lnTo>
                <a:lnTo>
                  <a:pt x="16" y="34"/>
                </a:lnTo>
                <a:lnTo>
                  <a:pt x="0" y="34"/>
                </a:lnTo>
                <a:lnTo>
                  <a:pt x="0" y="306"/>
                </a:lnTo>
                <a:lnTo>
                  <a:pt x="174" y="306"/>
                </a:lnTo>
                <a:lnTo>
                  <a:pt x="174" y="306"/>
                </a:lnTo>
                <a:lnTo>
                  <a:pt x="182" y="314"/>
                </a:lnTo>
                <a:lnTo>
                  <a:pt x="190" y="318"/>
                </a:lnTo>
                <a:lnTo>
                  <a:pt x="200" y="322"/>
                </a:lnTo>
                <a:lnTo>
                  <a:pt x="210" y="322"/>
                </a:lnTo>
                <a:lnTo>
                  <a:pt x="210" y="322"/>
                </a:lnTo>
                <a:lnTo>
                  <a:pt x="220" y="322"/>
                </a:lnTo>
                <a:lnTo>
                  <a:pt x="230" y="318"/>
                </a:lnTo>
                <a:lnTo>
                  <a:pt x="238" y="314"/>
                </a:lnTo>
                <a:lnTo>
                  <a:pt x="246" y="306"/>
                </a:lnTo>
                <a:lnTo>
                  <a:pt x="418" y="306"/>
                </a:lnTo>
                <a:lnTo>
                  <a:pt x="418" y="34"/>
                </a:lnTo>
                <a:lnTo>
                  <a:pt x="402" y="34"/>
                </a:lnTo>
                <a:close/>
                <a:moveTo>
                  <a:pt x="34" y="18"/>
                </a:moveTo>
                <a:lnTo>
                  <a:pt x="178" y="18"/>
                </a:lnTo>
                <a:lnTo>
                  <a:pt x="178" y="18"/>
                </a:lnTo>
                <a:lnTo>
                  <a:pt x="188" y="18"/>
                </a:lnTo>
                <a:lnTo>
                  <a:pt x="194" y="24"/>
                </a:lnTo>
                <a:lnTo>
                  <a:pt x="200" y="32"/>
                </a:lnTo>
                <a:lnTo>
                  <a:pt x="202" y="42"/>
                </a:lnTo>
                <a:lnTo>
                  <a:pt x="202" y="194"/>
                </a:lnTo>
                <a:lnTo>
                  <a:pt x="202" y="194"/>
                </a:lnTo>
                <a:lnTo>
                  <a:pt x="202" y="198"/>
                </a:lnTo>
                <a:lnTo>
                  <a:pt x="204" y="200"/>
                </a:lnTo>
                <a:lnTo>
                  <a:pt x="206" y="202"/>
                </a:lnTo>
                <a:lnTo>
                  <a:pt x="210" y="202"/>
                </a:lnTo>
                <a:lnTo>
                  <a:pt x="210" y="202"/>
                </a:lnTo>
                <a:lnTo>
                  <a:pt x="212" y="202"/>
                </a:lnTo>
                <a:lnTo>
                  <a:pt x="216" y="200"/>
                </a:lnTo>
                <a:lnTo>
                  <a:pt x="218" y="198"/>
                </a:lnTo>
                <a:lnTo>
                  <a:pt x="218" y="194"/>
                </a:lnTo>
                <a:lnTo>
                  <a:pt x="218" y="42"/>
                </a:lnTo>
                <a:lnTo>
                  <a:pt x="218" y="42"/>
                </a:lnTo>
                <a:lnTo>
                  <a:pt x="220" y="32"/>
                </a:lnTo>
                <a:lnTo>
                  <a:pt x="224" y="24"/>
                </a:lnTo>
                <a:lnTo>
                  <a:pt x="232" y="18"/>
                </a:lnTo>
                <a:lnTo>
                  <a:pt x="242" y="18"/>
                </a:lnTo>
                <a:lnTo>
                  <a:pt x="386" y="18"/>
                </a:lnTo>
                <a:lnTo>
                  <a:pt x="386" y="274"/>
                </a:lnTo>
                <a:lnTo>
                  <a:pt x="242" y="274"/>
                </a:lnTo>
                <a:lnTo>
                  <a:pt x="242" y="274"/>
                </a:lnTo>
                <a:lnTo>
                  <a:pt x="232" y="276"/>
                </a:lnTo>
                <a:lnTo>
                  <a:pt x="224" y="278"/>
                </a:lnTo>
                <a:lnTo>
                  <a:pt x="216" y="284"/>
                </a:lnTo>
                <a:lnTo>
                  <a:pt x="210" y="290"/>
                </a:lnTo>
                <a:lnTo>
                  <a:pt x="210" y="290"/>
                </a:lnTo>
                <a:lnTo>
                  <a:pt x="210" y="290"/>
                </a:lnTo>
                <a:lnTo>
                  <a:pt x="210" y="290"/>
                </a:lnTo>
                <a:lnTo>
                  <a:pt x="204" y="284"/>
                </a:lnTo>
                <a:lnTo>
                  <a:pt x="196" y="278"/>
                </a:lnTo>
                <a:lnTo>
                  <a:pt x="188" y="276"/>
                </a:lnTo>
                <a:lnTo>
                  <a:pt x="178" y="274"/>
                </a:lnTo>
                <a:lnTo>
                  <a:pt x="34" y="274"/>
                </a:lnTo>
                <a:lnTo>
                  <a:pt x="34" y="18"/>
                </a:lnTo>
                <a:close/>
              </a:path>
            </a:pathLst>
          </a:custGeom>
          <a:solidFill>
            <a:schemeClr val="bg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lvl="0"/>
            <a:endParaRPr lang="zh-CN" altLang="en-US"/>
          </a:p>
        </p:txBody>
      </p:sp>
      <p:sp>
        <p:nvSpPr>
          <p:cNvPr id="9" name="文字方塊 8"/>
          <p:cNvSpPr txBox="1"/>
          <p:nvPr userDrawn="1"/>
        </p:nvSpPr>
        <p:spPr>
          <a:xfrm>
            <a:off x="11343994" y="37783"/>
            <a:ext cx="1145137" cy="307777"/>
          </a:xfrm>
          <a:prstGeom prst="rect">
            <a:avLst/>
          </a:prstGeom>
          <a:noFill/>
        </p:spPr>
        <p:txBody>
          <a:bodyPr wrap="square" rtlCol="0">
            <a:spAutoFit/>
          </a:bodyPr>
          <a:lstStyle/>
          <a:p>
            <a:r>
              <a:rPr lang="en-US" altLang="zh-TW" sz="1400" b="1" dirty="0">
                <a:solidFill>
                  <a:schemeClr val="bg1">
                    <a:lumMod val="85000"/>
                  </a:schemeClr>
                </a:solidFill>
              </a:rPr>
              <a:t>Page.</a:t>
            </a:r>
            <a:fld id="{9D33EDB6-87F5-41DC-BEEB-4ECF4B522A43}" type="slidenum">
              <a:rPr lang="zh-TW" altLang="en-US" sz="1400" b="1" smtClean="0">
                <a:solidFill>
                  <a:schemeClr val="bg1">
                    <a:lumMod val="85000"/>
                  </a:schemeClr>
                </a:solidFill>
              </a:rPr>
              <a:t>‹#›</a:t>
            </a:fld>
            <a:endParaRPr lang="zh-TW" altLang="en-US" sz="1400" b="1" dirty="0">
              <a:solidFill>
                <a:schemeClr val="bg1">
                  <a:lumMod val="85000"/>
                </a:schemeClr>
              </a:solidFill>
            </a:endParaRPr>
          </a:p>
        </p:txBody>
      </p:sp>
    </p:spTree>
    <p:extLst>
      <p:ext uri="{BB962C8B-B14F-4D97-AF65-F5344CB8AC3E}">
        <p14:creationId xmlns:p14="http://schemas.microsoft.com/office/powerpoint/2010/main" val="84693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Freeform 77"/>
          <p:cNvSpPr>
            <a:spLocks noEditPoints="1"/>
          </p:cNvSpPr>
          <p:nvPr userDrawn="1"/>
        </p:nvSpPr>
        <p:spPr bwMode="auto">
          <a:xfrm rot="20644514">
            <a:off x="1047441" y="681857"/>
            <a:ext cx="1042017" cy="802702"/>
          </a:xfrm>
          <a:custGeom>
            <a:avLst/>
            <a:gdLst/>
            <a:ahLst/>
            <a:cxnLst>
              <a:cxn ang="0">
                <a:pos x="402" y="8"/>
              </a:cxn>
              <a:cxn ang="0">
                <a:pos x="402" y="6"/>
              </a:cxn>
              <a:cxn ang="0">
                <a:pos x="398" y="2"/>
              </a:cxn>
              <a:cxn ang="0">
                <a:pos x="242" y="0"/>
              </a:cxn>
              <a:cxn ang="0">
                <a:pos x="232" y="2"/>
              </a:cxn>
              <a:cxn ang="0">
                <a:pos x="216" y="10"/>
              </a:cxn>
              <a:cxn ang="0">
                <a:pos x="210" y="18"/>
              </a:cxn>
              <a:cxn ang="0">
                <a:pos x="210" y="18"/>
              </a:cxn>
              <a:cxn ang="0">
                <a:pos x="196" y="6"/>
              </a:cxn>
              <a:cxn ang="0">
                <a:pos x="178" y="0"/>
              </a:cxn>
              <a:cxn ang="0">
                <a:pos x="26" y="0"/>
              </a:cxn>
              <a:cxn ang="0">
                <a:pos x="20" y="4"/>
              </a:cxn>
              <a:cxn ang="0">
                <a:pos x="16" y="8"/>
              </a:cxn>
              <a:cxn ang="0">
                <a:pos x="0" y="34"/>
              </a:cxn>
              <a:cxn ang="0">
                <a:pos x="174" y="306"/>
              </a:cxn>
              <a:cxn ang="0">
                <a:pos x="182" y="314"/>
              </a:cxn>
              <a:cxn ang="0">
                <a:pos x="200" y="322"/>
              </a:cxn>
              <a:cxn ang="0">
                <a:pos x="210" y="322"/>
              </a:cxn>
              <a:cxn ang="0">
                <a:pos x="230" y="318"/>
              </a:cxn>
              <a:cxn ang="0">
                <a:pos x="246" y="306"/>
              </a:cxn>
              <a:cxn ang="0">
                <a:pos x="418" y="34"/>
              </a:cxn>
              <a:cxn ang="0">
                <a:pos x="34" y="18"/>
              </a:cxn>
              <a:cxn ang="0">
                <a:pos x="178" y="18"/>
              </a:cxn>
              <a:cxn ang="0">
                <a:pos x="194" y="24"/>
              </a:cxn>
              <a:cxn ang="0">
                <a:pos x="202" y="42"/>
              </a:cxn>
              <a:cxn ang="0">
                <a:pos x="202" y="194"/>
              </a:cxn>
              <a:cxn ang="0">
                <a:pos x="204" y="200"/>
              </a:cxn>
              <a:cxn ang="0">
                <a:pos x="210" y="202"/>
              </a:cxn>
              <a:cxn ang="0">
                <a:pos x="212" y="202"/>
              </a:cxn>
              <a:cxn ang="0">
                <a:pos x="218" y="198"/>
              </a:cxn>
              <a:cxn ang="0">
                <a:pos x="218" y="42"/>
              </a:cxn>
              <a:cxn ang="0">
                <a:pos x="220" y="32"/>
              </a:cxn>
              <a:cxn ang="0">
                <a:pos x="232" y="18"/>
              </a:cxn>
              <a:cxn ang="0">
                <a:pos x="386" y="18"/>
              </a:cxn>
              <a:cxn ang="0">
                <a:pos x="242" y="274"/>
              </a:cxn>
              <a:cxn ang="0">
                <a:pos x="232" y="276"/>
              </a:cxn>
              <a:cxn ang="0">
                <a:pos x="216" y="284"/>
              </a:cxn>
              <a:cxn ang="0">
                <a:pos x="210" y="290"/>
              </a:cxn>
              <a:cxn ang="0">
                <a:pos x="210" y="290"/>
              </a:cxn>
              <a:cxn ang="0">
                <a:pos x="196" y="278"/>
              </a:cxn>
              <a:cxn ang="0">
                <a:pos x="178" y="274"/>
              </a:cxn>
              <a:cxn ang="0">
                <a:pos x="34" y="18"/>
              </a:cxn>
            </a:cxnLst>
            <a:rect l="0" t="0" r="r" b="b"/>
            <a:pathLst>
              <a:path w="418" h="322">
                <a:moveTo>
                  <a:pt x="402" y="34"/>
                </a:moveTo>
                <a:lnTo>
                  <a:pt x="402" y="8"/>
                </a:lnTo>
                <a:lnTo>
                  <a:pt x="402" y="8"/>
                </a:lnTo>
                <a:lnTo>
                  <a:pt x="402" y="6"/>
                </a:lnTo>
                <a:lnTo>
                  <a:pt x="400" y="4"/>
                </a:lnTo>
                <a:lnTo>
                  <a:pt x="398" y="2"/>
                </a:lnTo>
                <a:lnTo>
                  <a:pt x="394" y="0"/>
                </a:lnTo>
                <a:lnTo>
                  <a:pt x="242" y="0"/>
                </a:lnTo>
                <a:lnTo>
                  <a:pt x="242" y="0"/>
                </a:lnTo>
                <a:lnTo>
                  <a:pt x="232" y="2"/>
                </a:lnTo>
                <a:lnTo>
                  <a:pt x="224" y="6"/>
                </a:lnTo>
                <a:lnTo>
                  <a:pt x="216" y="10"/>
                </a:lnTo>
                <a:lnTo>
                  <a:pt x="210" y="18"/>
                </a:lnTo>
                <a:lnTo>
                  <a:pt x="210" y="18"/>
                </a:lnTo>
                <a:lnTo>
                  <a:pt x="210" y="18"/>
                </a:lnTo>
                <a:lnTo>
                  <a:pt x="210" y="18"/>
                </a:lnTo>
                <a:lnTo>
                  <a:pt x="204" y="10"/>
                </a:lnTo>
                <a:lnTo>
                  <a:pt x="196" y="6"/>
                </a:lnTo>
                <a:lnTo>
                  <a:pt x="188" y="2"/>
                </a:lnTo>
                <a:lnTo>
                  <a:pt x="178" y="0"/>
                </a:lnTo>
                <a:lnTo>
                  <a:pt x="26" y="0"/>
                </a:lnTo>
                <a:lnTo>
                  <a:pt x="26" y="0"/>
                </a:lnTo>
                <a:lnTo>
                  <a:pt x="22" y="2"/>
                </a:lnTo>
                <a:lnTo>
                  <a:pt x="20" y="4"/>
                </a:lnTo>
                <a:lnTo>
                  <a:pt x="18" y="6"/>
                </a:lnTo>
                <a:lnTo>
                  <a:pt x="16" y="8"/>
                </a:lnTo>
                <a:lnTo>
                  <a:pt x="16" y="34"/>
                </a:lnTo>
                <a:lnTo>
                  <a:pt x="0" y="34"/>
                </a:lnTo>
                <a:lnTo>
                  <a:pt x="0" y="306"/>
                </a:lnTo>
                <a:lnTo>
                  <a:pt x="174" y="306"/>
                </a:lnTo>
                <a:lnTo>
                  <a:pt x="174" y="306"/>
                </a:lnTo>
                <a:lnTo>
                  <a:pt x="182" y="314"/>
                </a:lnTo>
                <a:lnTo>
                  <a:pt x="190" y="318"/>
                </a:lnTo>
                <a:lnTo>
                  <a:pt x="200" y="322"/>
                </a:lnTo>
                <a:lnTo>
                  <a:pt x="210" y="322"/>
                </a:lnTo>
                <a:lnTo>
                  <a:pt x="210" y="322"/>
                </a:lnTo>
                <a:lnTo>
                  <a:pt x="220" y="322"/>
                </a:lnTo>
                <a:lnTo>
                  <a:pt x="230" y="318"/>
                </a:lnTo>
                <a:lnTo>
                  <a:pt x="238" y="314"/>
                </a:lnTo>
                <a:lnTo>
                  <a:pt x="246" y="306"/>
                </a:lnTo>
                <a:lnTo>
                  <a:pt x="418" y="306"/>
                </a:lnTo>
                <a:lnTo>
                  <a:pt x="418" y="34"/>
                </a:lnTo>
                <a:lnTo>
                  <a:pt x="402" y="34"/>
                </a:lnTo>
                <a:close/>
                <a:moveTo>
                  <a:pt x="34" y="18"/>
                </a:moveTo>
                <a:lnTo>
                  <a:pt x="178" y="18"/>
                </a:lnTo>
                <a:lnTo>
                  <a:pt x="178" y="18"/>
                </a:lnTo>
                <a:lnTo>
                  <a:pt x="188" y="18"/>
                </a:lnTo>
                <a:lnTo>
                  <a:pt x="194" y="24"/>
                </a:lnTo>
                <a:lnTo>
                  <a:pt x="200" y="32"/>
                </a:lnTo>
                <a:lnTo>
                  <a:pt x="202" y="42"/>
                </a:lnTo>
                <a:lnTo>
                  <a:pt x="202" y="194"/>
                </a:lnTo>
                <a:lnTo>
                  <a:pt x="202" y="194"/>
                </a:lnTo>
                <a:lnTo>
                  <a:pt x="202" y="198"/>
                </a:lnTo>
                <a:lnTo>
                  <a:pt x="204" y="200"/>
                </a:lnTo>
                <a:lnTo>
                  <a:pt x="206" y="202"/>
                </a:lnTo>
                <a:lnTo>
                  <a:pt x="210" y="202"/>
                </a:lnTo>
                <a:lnTo>
                  <a:pt x="210" y="202"/>
                </a:lnTo>
                <a:lnTo>
                  <a:pt x="212" y="202"/>
                </a:lnTo>
                <a:lnTo>
                  <a:pt x="216" y="200"/>
                </a:lnTo>
                <a:lnTo>
                  <a:pt x="218" y="198"/>
                </a:lnTo>
                <a:lnTo>
                  <a:pt x="218" y="194"/>
                </a:lnTo>
                <a:lnTo>
                  <a:pt x="218" y="42"/>
                </a:lnTo>
                <a:lnTo>
                  <a:pt x="218" y="42"/>
                </a:lnTo>
                <a:lnTo>
                  <a:pt x="220" y="32"/>
                </a:lnTo>
                <a:lnTo>
                  <a:pt x="224" y="24"/>
                </a:lnTo>
                <a:lnTo>
                  <a:pt x="232" y="18"/>
                </a:lnTo>
                <a:lnTo>
                  <a:pt x="242" y="18"/>
                </a:lnTo>
                <a:lnTo>
                  <a:pt x="386" y="18"/>
                </a:lnTo>
                <a:lnTo>
                  <a:pt x="386" y="274"/>
                </a:lnTo>
                <a:lnTo>
                  <a:pt x="242" y="274"/>
                </a:lnTo>
                <a:lnTo>
                  <a:pt x="242" y="274"/>
                </a:lnTo>
                <a:lnTo>
                  <a:pt x="232" y="276"/>
                </a:lnTo>
                <a:lnTo>
                  <a:pt x="224" y="278"/>
                </a:lnTo>
                <a:lnTo>
                  <a:pt x="216" y="284"/>
                </a:lnTo>
                <a:lnTo>
                  <a:pt x="210" y="290"/>
                </a:lnTo>
                <a:lnTo>
                  <a:pt x="210" y="290"/>
                </a:lnTo>
                <a:lnTo>
                  <a:pt x="210" y="290"/>
                </a:lnTo>
                <a:lnTo>
                  <a:pt x="210" y="290"/>
                </a:lnTo>
                <a:lnTo>
                  <a:pt x="204" y="284"/>
                </a:lnTo>
                <a:lnTo>
                  <a:pt x="196" y="278"/>
                </a:lnTo>
                <a:lnTo>
                  <a:pt x="188" y="276"/>
                </a:lnTo>
                <a:lnTo>
                  <a:pt x="178" y="274"/>
                </a:lnTo>
                <a:lnTo>
                  <a:pt x="34" y="274"/>
                </a:lnTo>
                <a:lnTo>
                  <a:pt x="34" y="18"/>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lvl="0"/>
            <a:endParaRPr lang="zh-CN" altLang="en-US"/>
          </a:p>
        </p:txBody>
      </p:sp>
      <p:sp>
        <p:nvSpPr>
          <p:cNvPr id="18" name="Freeform 363"/>
          <p:cNvSpPr>
            <a:spLocks noEditPoints="1"/>
          </p:cNvSpPr>
          <p:nvPr userDrawn="1"/>
        </p:nvSpPr>
        <p:spPr bwMode="auto">
          <a:xfrm rot="1658487">
            <a:off x="6583748" y="312642"/>
            <a:ext cx="773335" cy="770514"/>
          </a:xfrm>
          <a:custGeom>
            <a:avLst/>
            <a:gdLst>
              <a:gd name="T0" fmla="*/ 145 w 274"/>
              <a:gd name="T1" fmla="*/ 262 h 273"/>
              <a:gd name="T2" fmla="*/ 189 w 274"/>
              <a:gd name="T3" fmla="*/ 204 h 273"/>
              <a:gd name="T4" fmla="*/ 263 w 274"/>
              <a:gd name="T5" fmla="*/ 204 h 273"/>
              <a:gd name="T6" fmla="*/ 216 w 274"/>
              <a:gd name="T7" fmla="*/ 217 h 273"/>
              <a:gd name="T8" fmla="*/ 104 w 274"/>
              <a:gd name="T9" fmla="*/ 199 h 273"/>
              <a:gd name="T10" fmla="*/ 55 w 274"/>
              <a:gd name="T11" fmla="*/ 186 h 273"/>
              <a:gd name="T12" fmla="*/ 14 w 274"/>
              <a:gd name="T13" fmla="*/ 168 h 273"/>
              <a:gd name="T14" fmla="*/ 44 w 274"/>
              <a:gd name="T15" fmla="*/ 207 h 273"/>
              <a:gd name="T16" fmla="*/ 45 w 274"/>
              <a:gd name="T17" fmla="*/ 217 h 273"/>
              <a:gd name="T18" fmla="*/ 95 w 274"/>
              <a:gd name="T19" fmla="*/ 254 h 273"/>
              <a:gd name="T20" fmla="*/ 86 w 274"/>
              <a:gd name="T21" fmla="*/ 232 h 273"/>
              <a:gd name="T22" fmla="*/ 114 w 274"/>
              <a:gd name="T23" fmla="*/ 255 h 273"/>
              <a:gd name="T24" fmla="*/ 131 w 274"/>
              <a:gd name="T25" fmla="*/ 196 h 273"/>
              <a:gd name="T26" fmla="*/ 110 w 274"/>
              <a:gd name="T27" fmla="*/ 189 h 273"/>
              <a:gd name="T28" fmla="*/ 132 w 274"/>
              <a:gd name="T29" fmla="*/ 145 h 273"/>
              <a:gd name="T30" fmla="*/ 74 w 274"/>
              <a:gd name="T31" fmla="*/ 145 h 273"/>
              <a:gd name="T32" fmla="*/ 67 w 274"/>
              <a:gd name="T33" fmla="*/ 166 h 273"/>
              <a:gd name="T34" fmla="*/ 205 w 274"/>
              <a:gd name="T35" fmla="*/ 111 h 273"/>
              <a:gd name="T36" fmla="*/ 192 w 274"/>
              <a:gd name="T37" fmla="*/ 159 h 273"/>
              <a:gd name="T38" fmla="*/ 150 w 274"/>
              <a:gd name="T39" fmla="*/ 59 h 273"/>
              <a:gd name="T40" fmla="*/ 114 w 274"/>
              <a:gd name="T41" fmla="*/ 94 h 273"/>
              <a:gd name="T42" fmla="*/ 57 w 274"/>
              <a:gd name="T43" fmla="*/ 42 h 273"/>
              <a:gd name="T44" fmla="*/ 9 w 274"/>
              <a:gd name="T45" fmla="*/ 55 h 273"/>
              <a:gd name="T46" fmla="*/ 178 w 274"/>
              <a:gd name="T47" fmla="*/ 23 h 273"/>
              <a:gd name="T48" fmla="*/ 230 w 274"/>
              <a:gd name="T49" fmla="*/ 57 h 273"/>
              <a:gd name="T50" fmla="*/ 137 w 274"/>
              <a:gd name="T51" fmla="*/ 0 h 273"/>
              <a:gd name="T52" fmla="*/ 271 w 274"/>
              <a:gd name="T53" fmla="*/ 108 h 273"/>
              <a:gd name="T54" fmla="*/ 257 w 274"/>
              <a:gd name="T55" fmla="*/ 189 h 273"/>
              <a:gd name="T56" fmla="*/ 260 w 274"/>
              <a:gd name="T57" fmla="*/ 142 h 273"/>
              <a:gd name="T58" fmla="*/ 238 w 274"/>
              <a:gd name="T59" fmla="*/ 133 h 273"/>
              <a:gd name="T60" fmla="*/ 261 w 274"/>
              <a:gd name="T61" fmla="*/ 105 h 273"/>
              <a:gd name="T62" fmla="*/ 206 w 274"/>
              <a:gd name="T63" fmla="*/ 76 h 273"/>
              <a:gd name="T64" fmla="*/ 206 w 274"/>
              <a:gd name="T65" fmla="*/ 103 h 273"/>
              <a:gd name="T66" fmla="*/ 193 w 274"/>
              <a:gd name="T67" fmla="*/ 82 h 273"/>
              <a:gd name="T68" fmla="*/ 169 w 274"/>
              <a:gd name="T69" fmla="*/ 79 h 273"/>
              <a:gd name="T70" fmla="*/ 189 w 274"/>
              <a:gd name="T71" fmla="*/ 66 h 273"/>
              <a:gd name="T72" fmla="*/ 142 w 274"/>
              <a:gd name="T73" fmla="*/ 13 h 273"/>
              <a:gd name="T74" fmla="*/ 136 w 274"/>
              <a:gd name="T75" fmla="*/ 50 h 273"/>
              <a:gd name="T76" fmla="*/ 127 w 274"/>
              <a:gd name="T77" fmla="*/ 11 h 273"/>
              <a:gd name="T78" fmla="*/ 86 w 274"/>
              <a:gd name="T79" fmla="*/ 71 h 273"/>
              <a:gd name="T80" fmla="*/ 104 w 274"/>
              <a:gd name="T81" fmla="*/ 83 h 273"/>
              <a:gd name="T82" fmla="*/ 76 w 274"/>
              <a:gd name="T83" fmla="*/ 105 h 273"/>
              <a:gd name="T84" fmla="*/ 132 w 274"/>
              <a:gd name="T85" fmla="*/ 130 h 273"/>
              <a:gd name="T86" fmla="*/ 140 w 274"/>
              <a:gd name="T87" fmla="*/ 113 h 273"/>
              <a:gd name="T88" fmla="*/ 146 w 274"/>
              <a:gd name="T89" fmla="*/ 131 h 273"/>
              <a:gd name="T90" fmla="*/ 171 w 274"/>
              <a:gd name="T91" fmla="*/ 140 h 273"/>
              <a:gd name="T92" fmla="*/ 142 w 274"/>
              <a:gd name="T93" fmla="*/ 182 h 273"/>
              <a:gd name="T94" fmla="*/ 193 w 274"/>
              <a:gd name="T95" fmla="*/ 191 h 273"/>
              <a:gd name="T96" fmla="*/ 206 w 274"/>
              <a:gd name="T97" fmla="*/ 170 h 273"/>
              <a:gd name="T98" fmla="*/ 206 w 274"/>
              <a:gd name="T99" fmla="*/ 196 h 273"/>
              <a:gd name="T100" fmla="*/ 209 w 274"/>
              <a:gd name="T101" fmla="*/ 207 h 273"/>
              <a:gd name="T102" fmla="*/ 179 w 274"/>
              <a:gd name="T103" fmla="*/ 249 h 273"/>
              <a:gd name="T104" fmla="*/ 212 w 274"/>
              <a:gd name="T105" fmla="*/ 239 h 273"/>
              <a:gd name="T106" fmla="*/ 219 w 274"/>
              <a:gd name="T107" fmla="*/ 246 h 273"/>
              <a:gd name="T108" fmla="*/ 31 w 274"/>
              <a:gd name="T109" fmla="*/ 222 h 273"/>
              <a:gd name="T110" fmla="*/ 14 w 274"/>
              <a:gd name="T111" fmla="*/ 82 h 273"/>
              <a:gd name="T112" fmla="*/ 11 w 274"/>
              <a:gd name="T113" fmla="*/ 130 h 273"/>
              <a:gd name="T114" fmla="*/ 67 w 274"/>
              <a:gd name="T115" fmla="*/ 103 h 273"/>
              <a:gd name="T116" fmla="*/ 63 w 274"/>
              <a:gd name="T117" fmla="*/ 74 h 273"/>
              <a:gd name="T118" fmla="*/ 72 w 274"/>
              <a:gd name="T119" fmla="*/ 67 h 273"/>
              <a:gd name="T120" fmla="*/ 95 w 274"/>
              <a:gd name="T121" fmla="*/ 19 h 273"/>
              <a:gd name="T122" fmla="*/ 58 w 274"/>
              <a:gd name="T123" fmla="*/ 33 h 273"/>
              <a:gd name="T124" fmla="*/ 109 w 274"/>
              <a:gd name="T125" fmla="*/ 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4" h="273">
                <a:moveTo>
                  <a:pt x="146" y="196"/>
                </a:moveTo>
                <a:lnTo>
                  <a:pt x="143" y="196"/>
                </a:lnTo>
                <a:lnTo>
                  <a:pt x="142" y="198"/>
                </a:lnTo>
                <a:lnTo>
                  <a:pt x="142" y="200"/>
                </a:lnTo>
                <a:lnTo>
                  <a:pt x="142" y="258"/>
                </a:lnTo>
                <a:lnTo>
                  <a:pt x="142" y="260"/>
                </a:lnTo>
                <a:lnTo>
                  <a:pt x="145" y="262"/>
                </a:lnTo>
                <a:lnTo>
                  <a:pt x="147" y="262"/>
                </a:lnTo>
                <a:lnTo>
                  <a:pt x="159" y="255"/>
                </a:lnTo>
                <a:lnTo>
                  <a:pt x="169" y="245"/>
                </a:lnTo>
                <a:lnTo>
                  <a:pt x="178" y="234"/>
                </a:lnTo>
                <a:lnTo>
                  <a:pt x="184" y="219"/>
                </a:lnTo>
                <a:lnTo>
                  <a:pt x="189" y="207"/>
                </a:lnTo>
                <a:lnTo>
                  <a:pt x="189" y="204"/>
                </a:lnTo>
                <a:lnTo>
                  <a:pt x="189" y="203"/>
                </a:lnTo>
                <a:lnTo>
                  <a:pt x="187" y="202"/>
                </a:lnTo>
                <a:lnTo>
                  <a:pt x="168" y="198"/>
                </a:lnTo>
                <a:lnTo>
                  <a:pt x="146" y="196"/>
                </a:lnTo>
                <a:close/>
                <a:moveTo>
                  <a:pt x="242" y="191"/>
                </a:moveTo>
                <a:lnTo>
                  <a:pt x="254" y="195"/>
                </a:lnTo>
                <a:lnTo>
                  <a:pt x="263" y="204"/>
                </a:lnTo>
                <a:lnTo>
                  <a:pt x="267" y="217"/>
                </a:lnTo>
                <a:lnTo>
                  <a:pt x="263" y="230"/>
                </a:lnTo>
                <a:lnTo>
                  <a:pt x="254" y="239"/>
                </a:lnTo>
                <a:lnTo>
                  <a:pt x="242" y="242"/>
                </a:lnTo>
                <a:lnTo>
                  <a:pt x="229" y="239"/>
                </a:lnTo>
                <a:lnTo>
                  <a:pt x="219" y="230"/>
                </a:lnTo>
                <a:lnTo>
                  <a:pt x="216" y="217"/>
                </a:lnTo>
                <a:lnTo>
                  <a:pt x="219" y="204"/>
                </a:lnTo>
                <a:lnTo>
                  <a:pt x="229" y="195"/>
                </a:lnTo>
                <a:lnTo>
                  <a:pt x="242" y="191"/>
                </a:lnTo>
                <a:close/>
                <a:moveTo>
                  <a:pt x="78" y="173"/>
                </a:moveTo>
                <a:lnTo>
                  <a:pt x="91" y="177"/>
                </a:lnTo>
                <a:lnTo>
                  <a:pt x="100" y="186"/>
                </a:lnTo>
                <a:lnTo>
                  <a:pt x="104" y="199"/>
                </a:lnTo>
                <a:lnTo>
                  <a:pt x="100" y="212"/>
                </a:lnTo>
                <a:lnTo>
                  <a:pt x="91" y="222"/>
                </a:lnTo>
                <a:lnTo>
                  <a:pt x="78" y="225"/>
                </a:lnTo>
                <a:lnTo>
                  <a:pt x="65" y="222"/>
                </a:lnTo>
                <a:lnTo>
                  <a:pt x="55" y="212"/>
                </a:lnTo>
                <a:lnTo>
                  <a:pt x="53" y="199"/>
                </a:lnTo>
                <a:lnTo>
                  <a:pt x="55" y="186"/>
                </a:lnTo>
                <a:lnTo>
                  <a:pt x="65" y="177"/>
                </a:lnTo>
                <a:lnTo>
                  <a:pt x="78" y="173"/>
                </a:lnTo>
                <a:close/>
                <a:moveTo>
                  <a:pt x="14" y="142"/>
                </a:moveTo>
                <a:lnTo>
                  <a:pt x="12" y="142"/>
                </a:lnTo>
                <a:lnTo>
                  <a:pt x="11" y="144"/>
                </a:lnTo>
                <a:lnTo>
                  <a:pt x="11" y="145"/>
                </a:lnTo>
                <a:lnTo>
                  <a:pt x="14" y="168"/>
                </a:lnTo>
                <a:lnTo>
                  <a:pt x="22" y="189"/>
                </a:lnTo>
                <a:lnTo>
                  <a:pt x="32" y="208"/>
                </a:lnTo>
                <a:lnTo>
                  <a:pt x="34" y="209"/>
                </a:lnTo>
                <a:lnTo>
                  <a:pt x="36" y="211"/>
                </a:lnTo>
                <a:lnTo>
                  <a:pt x="37" y="209"/>
                </a:lnTo>
                <a:lnTo>
                  <a:pt x="42" y="207"/>
                </a:lnTo>
                <a:lnTo>
                  <a:pt x="44" y="207"/>
                </a:lnTo>
                <a:lnTo>
                  <a:pt x="45" y="207"/>
                </a:lnTo>
                <a:lnTo>
                  <a:pt x="46" y="208"/>
                </a:lnTo>
                <a:lnTo>
                  <a:pt x="48" y="211"/>
                </a:lnTo>
                <a:lnTo>
                  <a:pt x="48" y="212"/>
                </a:lnTo>
                <a:lnTo>
                  <a:pt x="48" y="214"/>
                </a:lnTo>
                <a:lnTo>
                  <a:pt x="46" y="216"/>
                </a:lnTo>
                <a:lnTo>
                  <a:pt x="45" y="217"/>
                </a:lnTo>
                <a:lnTo>
                  <a:pt x="42" y="218"/>
                </a:lnTo>
                <a:lnTo>
                  <a:pt x="42" y="221"/>
                </a:lnTo>
                <a:lnTo>
                  <a:pt x="44" y="222"/>
                </a:lnTo>
                <a:lnTo>
                  <a:pt x="65" y="241"/>
                </a:lnTo>
                <a:lnTo>
                  <a:pt x="91" y="255"/>
                </a:lnTo>
                <a:lnTo>
                  <a:pt x="94" y="255"/>
                </a:lnTo>
                <a:lnTo>
                  <a:pt x="95" y="254"/>
                </a:lnTo>
                <a:lnTo>
                  <a:pt x="96" y="253"/>
                </a:lnTo>
                <a:lnTo>
                  <a:pt x="96" y="251"/>
                </a:lnTo>
                <a:lnTo>
                  <a:pt x="95" y="249"/>
                </a:lnTo>
                <a:lnTo>
                  <a:pt x="91" y="242"/>
                </a:lnTo>
                <a:lnTo>
                  <a:pt x="86" y="235"/>
                </a:lnTo>
                <a:lnTo>
                  <a:pt x="86" y="234"/>
                </a:lnTo>
                <a:lnTo>
                  <a:pt x="86" y="232"/>
                </a:lnTo>
                <a:lnTo>
                  <a:pt x="87" y="231"/>
                </a:lnTo>
                <a:lnTo>
                  <a:pt x="90" y="230"/>
                </a:lnTo>
                <a:lnTo>
                  <a:pt x="91" y="228"/>
                </a:lnTo>
                <a:lnTo>
                  <a:pt x="94" y="230"/>
                </a:lnTo>
                <a:lnTo>
                  <a:pt x="95" y="231"/>
                </a:lnTo>
                <a:lnTo>
                  <a:pt x="104" y="244"/>
                </a:lnTo>
                <a:lnTo>
                  <a:pt x="114" y="255"/>
                </a:lnTo>
                <a:lnTo>
                  <a:pt x="127" y="262"/>
                </a:lnTo>
                <a:lnTo>
                  <a:pt x="129" y="262"/>
                </a:lnTo>
                <a:lnTo>
                  <a:pt x="132" y="260"/>
                </a:lnTo>
                <a:lnTo>
                  <a:pt x="132" y="258"/>
                </a:lnTo>
                <a:lnTo>
                  <a:pt x="132" y="200"/>
                </a:lnTo>
                <a:lnTo>
                  <a:pt x="132" y="198"/>
                </a:lnTo>
                <a:lnTo>
                  <a:pt x="131" y="196"/>
                </a:lnTo>
                <a:lnTo>
                  <a:pt x="128" y="196"/>
                </a:lnTo>
                <a:lnTo>
                  <a:pt x="114" y="198"/>
                </a:lnTo>
                <a:lnTo>
                  <a:pt x="111" y="196"/>
                </a:lnTo>
                <a:lnTo>
                  <a:pt x="110" y="195"/>
                </a:lnTo>
                <a:lnTo>
                  <a:pt x="109" y="194"/>
                </a:lnTo>
                <a:lnTo>
                  <a:pt x="109" y="191"/>
                </a:lnTo>
                <a:lnTo>
                  <a:pt x="110" y="189"/>
                </a:lnTo>
                <a:lnTo>
                  <a:pt x="111" y="189"/>
                </a:lnTo>
                <a:lnTo>
                  <a:pt x="113" y="188"/>
                </a:lnTo>
                <a:lnTo>
                  <a:pt x="128" y="186"/>
                </a:lnTo>
                <a:lnTo>
                  <a:pt x="131" y="186"/>
                </a:lnTo>
                <a:lnTo>
                  <a:pt x="132" y="185"/>
                </a:lnTo>
                <a:lnTo>
                  <a:pt x="132" y="182"/>
                </a:lnTo>
                <a:lnTo>
                  <a:pt x="132" y="145"/>
                </a:lnTo>
                <a:lnTo>
                  <a:pt x="132" y="143"/>
                </a:lnTo>
                <a:lnTo>
                  <a:pt x="131" y="142"/>
                </a:lnTo>
                <a:lnTo>
                  <a:pt x="128" y="142"/>
                </a:lnTo>
                <a:lnTo>
                  <a:pt x="78" y="142"/>
                </a:lnTo>
                <a:lnTo>
                  <a:pt x="76" y="142"/>
                </a:lnTo>
                <a:lnTo>
                  <a:pt x="74" y="143"/>
                </a:lnTo>
                <a:lnTo>
                  <a:pt x="74" y="145"/>
                </a:lnTo>
                <a:lnTo>
                  <a:pt x="76" y="163"/>
                </a:lnTo>
                <a:lnTo>
                  <a:pt x="74" y="166"/>
                </a:lnTo>
                <a:lnTo>
                  <a:pt x="73" y="167"/>
                </a:lnTo>
                <a:lnTo>
                  <a:pt x="72" y="168"/>
                </a:lnTo>
                <a:lnTo>
                  <a:pt x="69" y="168"/>
                </a:lnTo>
                <a:lnTo>
                  <a:pt x="68" y="167"/>
                </a:lnTo>
                <a:lnTo>
                  <a:pt x="67" y="166"/>
                </a:lnTo>
                <a:lnTo>
                  <a:pt x="65" y="165"/>
                </a:lnTo>
                <a:lnTo>
                  <a:pt x="64" y="145"/>
                </a:lnTo>
                <a:lnTo>
                  <a:pt x="64" y="143"/>
                </a:lnTo>
                <a:lnTo>
                  <a:pt x="63" y="142"/>
                </a:lnTo>
                <a:lnTo>
                  <a:pt x="60" y="142"/>
                </a:lnTo>
                <a:lnTo>
                  <a:pt x="14" y="142"/>
                </a:lnTo>
                <a:close/>
                <a:moveTo>
                  <a:pt x="205" y="111"/>
                </a:moveTo>
                <a:lnTo>
                  <a:pt x="217" y="115"/>
                </a:lnTo>
                <a:lnTo>
                  <a:pt x="226" y="124"/>
                </a:lnTo>
                <a:lnTo>
                  <a:pt x="230" y="136"/>
                </a:lnTo>
                <a:lnTo>
                  <a:pt x="226" y="149"/>
                </a:lnTo>
                <a:lnTo>
                  <a:pt x="217" y="159"/>
                </a:lnTo>
                <a:lnTo>
                  <a:pt x="205" y="162"/>
                </a:lnTo>
                <a:lnTo>
                  <a:pt x="192" y="159"/>
                </a:lnTo>
                <a:lnTo>
                  <a:pt x="183" y="149"/>
                </a:lnTo>
                <a:lnTo>
                  <a:pt x="179" y="136"/>
                </a:lnTo>
                <a:lnTo>
                  <a:pt x="183" y="124"/>
                </a:lnTo>
                <a:lnTo>
                  <a:pt x="192" y="115"/>
                </a:lnTo>
                <a:lnTo>
                  <a:pt x="205" y="111"/>
                </a:lnTo>
                <a:close/>
                <a:moveTo>
                  <a:pt x="137" y="56"/>
                </a:moveTo>
                <a:lnTo>
                  <a:pt x="150" y="59"/>
                </a:lnTo>
                <a:lnTo>
                  <a:pt x="159" y="69"/>
                </a:lnTo>
                <a:lnTo>
                  <a:pt x="163" y="82"/>
                </a:lnTo>
                <a:lnTo>
                  <a:pt x="159" y="94"/>
                </a:lnTo>
                <a:lnTo>
                  <a:pt x="150" y="103"/>
                </a:lnTo>
                <a:lnTo>
                  <a:pt x="137" y="107"/>
                </a:lnTo>
                <a:lnTo>
                  <a:pt x="124" y="103"/>
                </a:lnTo>
                <a:lnTo>
                  <a:pt x="114" y="94"/>
                </a:lnTo>
                <a:lnTo>
                  <a:pt x="111" y="82"/>
                </a:lnTo>
                <a:lnTo>
                  <a:pt x="114" y="69"/>
                </a:lnTo>
                <a:lnTo>
                  <a:pt x="124" y="59"/>
                </a:lnTo>
                <a:lnTo>
                  <a:pt x="137" y="56"/>
                </a:lnTo>
                <a:close/>
                <a:moveTo>
                  <a:pt x="35" y="29"/>
                </a:moveTo>
                <a:lnTo>
                  <a:pt x="48" y="33"/>
                </a:lnTo>
                <a:lnTo>
                  <a:pt x="57" y="42"/>
                </a:lnTo>
                <a:lnTo>
                  <a:pt x="60" y="55"/>
                </a:lnTo>
                <a:lnTo>
                  <a:pt x="57" y="67"/>
                </a:lnTo>
                <a:lnTo>
                  <a:pt x="48" y="76"/>
                </a:lnTo>
                <a:lnTo>
                  <a:pt x="35" y="80"/>
                </a:lnTo>
                <a:lnTo>
                  <a:pt x="22" y="76"/>
                </a:lnTo>
                <a:lnTo>
                  <a:pt x="13" y="67"/>
                </a:lnTo>
                <a:lnTo>
                  <a:pt x="9" y="55"/>
                </a:lnTo>
                <a:lnTo>
                  <a:pt x="13" y="42"/>
                </a:lnTo>
                <a:lnTo>
                  <a:pt x="22" y="33"/>
                </a:lnTo>
                <a:lnTo>
                  <a:pt x="35" y="29"/>
                </a:lnTo>
                <a:close/>
                <a:moveTo>
                  <a:pt x="182" y="18"/>
                </a:moveTo>
                <a:lnTo>
                  <a:pt x="179" y="19"/>
                </a:lnTo>
                <a:lnTo>
                  <a:pt x="178" y="20"/>
                </a:lnTo>
                <a:lnTo>
                  <a:pt x="178" y="23"/>
                </a:lnTo>
                <a:lnTo>
                  <a:pt x="179" y="24"/>
                </a:lnTo>
                <a:lnTo>
                  <a:pt x="191" y="43"/>
                </a:lnTo>
                <a:lnTo>
                  <a:pt x="200" y="65"/>
                </a:lnTo>
                <a:lnTo>
                  <a:pt x="201" y="66"/>
                </a:lnTo>
                <a:lnTo>
                  <a:pt x="202" y="67"/>
                </a:lnTo>
                <a:lnTo>
                  <a:pt x="205" y="67"/>
                </a:lnTo>
                <a:lnTo>
                  <a:pt x="230" y="57"/>
                </a:lnTo>
                <a:lnTo>
                  <a:pt x="232" y="55"/>
                </a:lnTo>
                <a:lnTo>
                  <a:pt x="232" y="53"/>
                </a:lnTo>
                <a:lnTo>
                  <a:pt x="230" y="51"/>
                </a:lnTo>
                <a:lnTo>
                  <a:pt x="209" y="32"/>
                </a:lnTo>
                <a:lnTo>
                  <a:pt x="183" y="18"/>
                </a:lnTo>
                <a:lnTo>
                  <a:pt x="182" y="18"/>
                </a:lnTo>
                <a:close/>
                <a:moveTo>
                  <a:pt x="137" y="0"/>
                </a:moveTo>
                <a:lnTo>
                  <a:pt x="164" y="2"/>
                </a:lnTo>
                <a:lnTo>
                  <a:pt x="189" y="10"/>
                </a:lnTo>
                <a:lnTo>
                  <a:pt x="212" y="23"/>
                </a:lnTo>
                <a:lnTo>
                  <a:pt x="233" y="39"/>
                </a:lnTo>
                <a:lnTo>
                  <a:pt x="249" y="59"/>
                </a:lnTo>
                <a:lnTo>
                  <a:pt x="262" y="83"/>
                </a:lnTo>
                <a:lnTo>
                  <a:pt x="271" y="108"/>
                </a:lnTo>
                <a:lnTo>
                  <a:pt x="274" y="136"/>
                </a:lnTo>
                <a:lnTo>
                  <a:pt x="271" y="163"/>
                </a:lnTo>
                <a:lnTo>
                  <a:pt x="263" y="188"/>
                </a:lnTo>
                <a:lnTo>
                  <a:pt x="263" y="189"/>
                </a:lnTo>
                <a:lnTo>
                  <a:pt x="262" y="190"/>
                </a:lnTo>
                <a:lnTo>
                  <a:pt x="260" y="190"/>
                </a:lnTo>
                <a:lnTo>
                  <a:pt x="257" y="189"/>
                </a:lnTo>
                <a:lnTo>
                  <a:pt x="254" y="186"/>
                </a:lnTo>
                <a:lnTo>
                  <a:pt x="254" y="184"/>
                </a:lnTo>
                <a:lnTo>
                  <a:pt x="261" y="166"/>
                </a:lnTo>
                <a:lnTo>
                  <a:pt x="263" y="145"/>
                </a:lnTo>
                <a:lnTo>
                  <a:pt x="263" y="144"/>
                </a:lnTo>
                <a:lnTo>
                  <a:pt x="262" y="142"/>
                </a:lnTo>
                <a:lnTo>
                  <a:pt x="260" y="142"/>
                </a:lnTo>
                <a:lnTo>
                  <a:pt x="240" y="142"/>
                </a:lnTo>
                <a:lnTo>
                  <a:pt x="239" y="142"/>
                </a:lnTo>
                <a:lnTo>
                  <a:pt x="238" y="140"/>
                </a:lnTo>
                <a:lnTo>
                  <a:pt x="237" y="139"/>
                </a:lnTo>
                <a:lnTo>
                  <a:pt x="237" y="136"/>
                </a:lnTo>
                <a:lnTo>
                  <a:pt x="237" y="135"/>
                </a:lnTo>
                <a:lnTo>
                  <a:pt x="238" y="133"/>
                </a:lnTo>
                <a:lnTo>
                  <a:pt x="239" y="133"/>
                </a:lnTo>
                <a:lnTo>
                  <a:pt x="240" y="131"/>
                </a:lnTo>
                <a:lnTo>
                  <a:pt x="260" y="131"/>
                </a:lnTo>
                <a:lnTo>
                  <a:pt x="262" y="131"/>
                </a:lnTo>
                <a:lnTo>
                  <a:pt x="263" y="130"/>
                </a:lnTo>
                <a:lnTo>
                  <a:pt x="263" y="127"/>
                </a:lnTo>
                <a:lnTo>
                  <a:pt x="261" y="105"/>
                </a:lnTo>
                <a:lnTo>
                  <a:pt x="253" y="84"/>
                </a:lnTo>
                <a:lnTo>
                  <a:pt x="242" y="65"/>
                </a:lnTo>
                <a:lnTo>
                  <a:pt x="240" y="64"/>
                </a:lnTo>
                <a:lnTo>
                  <a:pt x="239" y="64"/>
                </a:lnTo>
                <a:lnTo>
                  <a:pt x="237" y="64"/>
                </a:lnTo>
                <a:lnTo>
                  <a:pt x="223" y="71"/>
                </a:lnTo>
                <a:lnTo>
                  <a:pt x="206" y="76"/>
                </a:lnTo>
                <a:lnTo>
                  <a:pt x="205" y="78"/>
                </a:lnTo>
                <a:lnTo>
                  <a:pt x="203" y="79"/>
                </a:lnTo>
                <a:lnTo>
                  <a:pt x="203" y="82"/>
                </a:lnTo>
                <a:lnTo>
                  <a:pt x="206" y="90"/>
                </a:lnTo>
                <a:lnTo>
                  <a:pt x="207" y="101"/>
                </a:lnTo>
                <a:lnTo>
                  <a:pt x="207" y="102"/>
                </a:lnTo>
                <a:lnTo>
                  <a:pt x="206" y="103"/>
                </a:lnTo>
                <a:lnTo>
                  <a:pt x="205" y="105"/>
                </a:lnTo>
                <a:lnTo>
                  <a:pt x="203" y="105"/>
                </a:lnTo>
                <a:lnTo>
                  <a:pt x="201" y="105"/>
                </a:lnTo>
                <a:lnTo>
                  <a:pt x="198" y="103"/>
                </a:lnTo>
                <a:lnTo>
                  <a:pt x="198" y="102"/>
                </a:lnTo>
                <a:lnTo>
                  <a:pt x="194" y="84"/>
                </a:lnTo>
                <a:lnTo>
                  <a:pt x="193" y="82"/>
                </a:lnTo>
                <a:lnTo>
                  <a:pt x="192" y="82"/>
                </a:lnTo>
                <a:lnTo>
                  <a:pt x="191" y="82"/>
                </a:lnTo>
                <a:lnTo>
                  <a:pt x="173" y="84"/>
                </a:lnTo>
                <a:lnTo>
                  <a:pt x="171" y="84"/>
                </a:lnTo>
                <a:lnTo>
                  <a:pt x="170" y="83"/>
                </a:lnTo>
                <a:lnTo>
                  <a:pt x="169" y="82"/>
                </a:lnTo>
                <a:lnTo>
                  <a:pt x="169" y="79"/>
                </a:lnTo>
                <a:lnTo>
                  <a:pt x="169" y="78"/>
                </a:lnTo>
                <a:lnTo>
                  <a:pt x="170" y="75"/>
                </a:lnTo>
                <a:lnTo>
                  <a:pt x="171" y="74"/>
                </a:lnTo>
                <a:lnTo>
                  <a:pt x="187" y="71"/>
                </a:lnTo>
                <a:lnTo>
                  <a:pt x="189" y="71"/>
                </a:lnTo>
                <a:lnTo>
                  <a:pt x="189" y="69"/>
                </a:lnTo>
                <a:lnTo>
                  <a:pt x="189" y="66"/>
                </a:lnTo>
                <a:lnTo>
                  <a:pt x="184" y="53"/>
                </a:lnTo>
                <a:lnTo>
                  <a:pt x="178" y="41"/>
                </a:lnTo>
                <a:lnTo>
                  <a:pt x="169" y="28"/>
                </a:lnTo>
                <a:lnTo>
                  <a:pt x="159" y="18"/>
                </a:lnTo>
                <a:lnTo>
                  <a:pt x="147" y="11"/>
                </a:lnTo>
                <a:lnTo>
                  <a:pt x="145" y="11"/>
                </a:lnTo>
                <a:lnTo>
                  <a:pt x="142" y="13"/>
                </a:lnTo>
                <a:lnTo>
                  <a:pt x="142" y="15"/>
                </a:lnTo>
                <a:lnTo>
                  <a:pt x="142" y="46"/>
                </a:lnTo>
                <a:lnTo>
                  <a:pt x="142" y="47"/>
                </a:lnTo>
                <a:lnTo>
                  <a:pt x="141" y="48"/>
                </a:lnTo>
                <a:lnTo>
                  <a:pt x="140" y="50"/>
                </a:lnTo>
                <a:lnTo>
                  <a:pt x="137" y="50"/>
                </a:lnTo>
                <a:lnTo>
                  <a:pt x="136" y="50"/>
                </a:lnTo>
                <a:lnTo>
                  <a:pt x="133" y="48"/>
                </a:lnTo>
                <a:lnTo>
                  <a:pt x="133" y="47"/>
                </a:lnTo>
                <a:lnTo>
                  <a:pt x="132" y="46"/>
                </a:lnTo>
                <a:lnTo>
                  <a:pt x="132" y="15"/>
                </a:lnTo>
                <a:lnTo>
                  <a:pt x="132" y="13"/>
                </a:lnTo>
                <a:lnTo>
                  <a:pt x="129" y="11"/>
                </a:lnTo>
                <a:lnTo>
                  <a:pt x="127" y="11"/>
                </a:lnTo>
                <a:lnTo>
                  <a:pt x="115" y="18"/>
                </a:lnTo>
                <a:lnTo>
                  <a:pt x="105" y="28"/>
                </a:lnTo>
                <a:lnTo>
                  <a:pt x="96" y="41"/>
                </a:lnTo>
                <a:lnTo>
                  <a:pt x="90" y="53"/>
                </a:lnTo>
                <a:lnTo>
                  <a:pt x="85" y="66"/>
                </a:lnTo>
                <a:lnTo>
                  <a:pt x="85" y="69"/>
                </a:lnTo>
                <a:lnTo>
                  <a:pt x="86" y="71"/>
                </a:lnTo>
                <a:lnTo>
                  <a:pt x="87" y="71"/>
                </a:lnTo>
                <a:lnTo>
                  <a:pt x="101" y="74"/>
                </a:lnTo>
                <a:lnTo>
                  <a:pt x="104" y="75"/>
                </a:lnTo>
                <a:lnTo>
                  <a:pt x="104" y="78"/>
                </a:lnTo>
                <a:lnTo>
                  <a:pt x="105" y="79"/>
                </a:lnTo>
                <a:lnTo>
                  <a:pt x="104" y="82"/>
                </a:lnTo>
                <a:lnTo>
                  <a:pt x="104" y="83"/>
                </a:lnTo>
                <a:lnTo>
                  <a:pt x="101" y="84"/>
                </a:lnTo>
                <a:lnTo>
                  <a:pt x="100" y="84"/>
                </a:lnTo>
                <a:lnTo>
                  <a:pt x="85" y="82"/>
                </a:lnTo>
                <a:lnTo>
                  <a:pt x="82" y="82"/>
                </a:lnTo>
                <a:lnTo>
                  <a:pt x="81" y="82"/>
                </a:lnTo>
                <a:lnTo>
                  <a:pt x="80" y="84"/>
                </a:lnTo>
                <a:lnTo>
                  <a:pt x="76" y="105"/>
                </a:lnTo>
                <a:lnTo>
                  <a:pt x="74" y="127"/>
                </a:lnTo>
                <a:lnTo>
                  <a:pt x="74" y="130"/>
                </a:lnTo>
                <a:lnTo>
                  <a:pt x="76" y="131"/>
                </a:lnTo>
                <a:lnTo>
                  <a:pt x="78" y="131"/>
                </a:lnTo>
                <a:lnTo>
                  <a:pt x="128" y="131"/>
                </a:lnTo>
                <a:lnTo>
                  <a:pt x="131" y="131"/>
                </a:lnTo>
                <a:lnTo>
                  <a:pt x="132" y="130"/>
                </a:lnTo>
                <a:lnTo>
                  <a:pt x="132" y="127"/>
                </a:lnTo>
                <a:lnTo>
                  <a:pt x="132" y="117"/>
                </a:lnTo>
                <a:lnTo>
                  <a:pt x="133" y="116"/>
                </a:lnTo>
                <a:lnTo>
                  <a:pt x="133" y="115"/>
                </a:lnTo>
                <a:lnTo>
                  <a:pt x="136" y="113"/>
                </a:lnTo>
                <a:lnTo>
                  <a:pt x="137" y="113"/>
                </a:lnTo>
                <a:lnTo>
                  <a:pt x="140" y="113"/>
                </a:lnTo>
                <a:lnTo>
                  <a:pt x="141" y="115"/>
                </a:lnTo>
                <a:lnTo>
                  <a:pt x="142" y="116"/>
                </a:lnTo>
                <a:lnTo>
                  <a:pt x="142" y="117"/>
                </a:lnTo>
                <a:lnTo>
                  <a:pt x="142" y="127"/>
                </a:lnTo>
                <a:lnTo>
                  <a:pt x="142" y="130"/>
                </a:lnTo>
                <a:lnTo>
                  <a:pt x="143" y="131"/>
                </a:lnTo>
                <a:lnTo>
                  <a:pt x="146" y="131"/>
                </a:lnTo>
                <a:lnTo>
                  <a:pt x="169" y="131"/>
                </a:lnTo>
                <a:lnTo>
                  <a:pt x="170" y="133"/>
                </a:lnTo>
                <a:lnTo>
                  <a:pt x="171" y="133"/>
                </a:lnTo>
                <a:lnTo>
                  <a:pt x="173" y="135"/>
                </a:lnTo>
                <a:lnTo>
                  <a:pt x="173" y="136"/>
                </a:lnTo>
                <a:lnTo>
                  <a:pt x="173" y="139"/>
                </a:lnTo>
                <a:lnTo>
                  <a:pt x="171" y="140"/>
                </a:lnTo>
                <a:lnTo>
                  <a:pt x="170" y="142"/>
                </a:lnTo>
                <a:lnTo>
                  <a:pt x="169" y="142"/>
                </a:lnTo>
                <a:lnTo>
                  <a:pt x="146" y="142"/>
                </a:lnTo>
                <a:lnTo>
                  <a:pt x="143" y="142"/>
                </a:lnTo>
                <a:lnTo>
                  <a:pt x="142" y="143"/>
                </a:lnTo>
                <a:lnTo>
                  <a:pt x="142" y="145"/>
                </a:lnTo>
                <a:lnTo>
                  <a:pt x="142" y="182"/>
                </a:lnTo>
                <a:lnTo>
                  <a:pt x="142" y="185"/>
                </a:lnTo>
                <a:lnTo>
                  <a:pt x="143" y="186"/>
                </a:lnTo>
                <a:lnTo>
                  <a:pt x="146" y="186"/>
                </a:lnTo>
                <a:lnTo>
                  <a:pt x="169" y="189"/>
                </a:lnTo>
                <a:lnTo>
                  <a:pt x="191" y="193"/>
                </a:lnTo>
                <a:lnTo>
                  <a:pt x="192" y="193"/>
                </a:lnTo>
                <a:lnTo>
                  <a:pt x="193" y="191"/>
                </a:lnTo>
                <a:lnTo>
                  <a:pt x="194" y="189"/>
                </a:lnTo>
                <a:lnTo>
                  <a:pt x="198" y="172"/>
                </a:lnTo>
                <a:lnTo>
                  <a:pt x="198" y="170"/>
                </a:lnTo>
                <a:lnTo>
                  <a:pt x="201" y="170"/>
                </a:lnTo>
                <a:lnTo>
                  <a:pt x="202" y="168"/>
                </a:lnTo>
                <a:lnTo>
                  <a:pt x="205" y="170"/>
                </a:lnTo>
                <a:lnTo>
                  <a:pt x="206" y="170"/>
                </a:lnTo>
                <a:lnTo>
                  <a:pt x="207" y="172"/>
                </a:lnTo>
                <a:lnTo>
                  <a:pt x="207" y="173"/>
                </a:lnTo>
                <a:lnTo>
                  <a:pt x="206" y="182"/>
                </a:lnTo>
                <a:lnTo>
                  <a:pt x="203" y="191"/>
                </a:lnTo>
                <a:lnTo>
                  <a:pt x="203" y="194"/>
                </a:lnTo>
                <a:lnTo>
                  <a:pt x="205" y="195"/>
                </a:lnTo>
                <a:lnTo>
                  <a:pt x="206" y="196"/>
                </a:lnTo>
                <a:lnTo>
                  <a:pt x="209" y="198"/>
                </a:lnTo>
                <a:lnTo>
                  <a:pt x="211" y="198"/>
                </a:lnTo>
                <a:lnTo>
                  <a:pt x="212" y="200"/>
                </a:lnTo>
                <a:lnTo>
                  <a:pt x="212" y="202"/>
                </a:lnTo>
                <a:lnTo>
                  <a:pt x="212" y="204"/>
                </a:lnTo>
                <a:lnTo>
                  <a:pt x="211" y="205"/>
                </a:lnTo>
                <a:lnTo>
                  <a:pt x="209" y="207"/>
                </a:lnTo>
                <a:lnTo>
                  <a:pt x="207" y="207"/>
                </a:lnTo>
                <a:lnTo>
                  <a:pt x="205" y="205"/>
                </a:lnTo>
                <a:lnTo>
                  <a:pt x="202" y="205"/>
                </a:lnTo>
                <a:lnTo>
                  <a:pt x="201" y="207"/>
                </a:lnTo>
                <a:lnTo>
                  <a:pt x="200" y="208"/>
                </a:lnTo>
                <a:lnTo>
                  <a:pt x="191" y="230"/>
                </a:lnTo>
                <a:lnTo>
                  <a:pt x="179" y="249"/>
                </a:lnTo>
                <a:lnTo>
                  <a:pt x="178" y="251"/>
                </a:lnTo>
                <a:lnTo>
                  <a:pt x="178" y="253"/>
                </a:lnTo>
                <a:lnTo>
                  <a:pt x="179" y="254"/>
                </a:lnTo>
                <a:lnTo>
                  <a:pt x="182" y="255"/>
                </a:lnTo>
                <a:lnTo>
                  <a:pt x="183" y="255"/>
                </a:lnTo>
                <a:lnTo>
                  <a:pt x="198" y="248"/>
                </a:lnTo>
                <a:lnTo>
                  <a:pt x="212" y="239"/>
                </a:lnTo>
                <a:lnTo>
                  <a:pt x="215" y="237"/>
                </a:lnTo>
                <a:lnTo>
                  <a:pt x="217" y="239"/>
                </a:lnTo>
                <a:lnTo>
                  <a:pt x="219" y="240"/>
                </a:lnTo>
                <a:lnTo>
                  <a:pt x="220" y="241"/>
                </a:lnTo>
                <a:lnTo>
                  <a:pt x="220" y="244"/>
                </a:lnTo>
                <a:lnTo>
                  <a:pt x="220" y="245"/>
                </a:lnTo>
                <a:lnTo>
                  <a:pt x="219" y="246"/>
                </a:lnTo>
                <a:lnTo>
                  <a:pt x="194" y="260"/>
                </a:lnTo>
                <a:lnTo>
                  <a:pt x="166" y="271"/>
                </a:lnTo>
                <a:lnTo>
                  <a:pt x="137" y="273"/>
                </a:lnTo>
                <a:lnTo>
                  <a:pt x="106" y="269"/>
                </a:lnTo>
                <a:lnTo>
                  <a:pt x="77" y="259"/>
                </a:lnTo>
                <a:lnTo>
                  <a:pt x="51" y="244"/>
                </a:lnTo>
                <a:lnTo>
                  <a:pt x="31" y="222"/>
                </a:lnTo>
                <a:lnTo>
                  <a:pt x="14" y="196"/>
                </a:lnTo>
                <a:lnTo>
                  <a:pt x="4" y="168"/>
                </a:lnTo>
                <a:lnTo>
                  <a:pt x="0" y="136"/>
                </a:lnTo>
                <a:lnTo>
                  <a:pt x="3" y="108"/>
                </a:lnTo>
                <a:lnTo>
                  <a:pt x="12" y="83"/>
                </a:lnTo>
                <a:lnTo>
                  <a:pt x="12" y="82"/>
                </a:lnTo>
                <a:lnTo>
                  <a:pt x="14" y="82"/>
                </a:lnTo>
                <a:lnTo>
                  <a:pt x="16" y="82"/>
                </a:lnTo>
                <a:lnTo>
                  <a:pt x="18" y="83"/>
                </a:lnTo>
                <a:lnTo>
                  <a:pt x="21" y="84"/>
                </a:lnTo>
                <a:lnTo>
                  <a:pt x="19" y="88"/>
                </a:lnTo>
                <a:lnTo>
                  <a:pt x="13" y="107"/>
                </a:lnTo>
                <a:lnTo>
                  <a:pt x="11" y="127"/>
                </a:lnTo>
                <a:lnTo>
                  <a:pt x="11" y="130"/>
                </a:lnTo>
                <a:lnTo>
                  <a:pt x="12" y="131"/>
                </a:lnTo>
                <a:lnTo>
                  <a:pt x="14" y="131"/>
                </a:lnTo>
                <a:lnTo>
                  <a:pt x="60" y="131"/>
                </a:lnTo>
                <a:lnTo>
                  <a:pt x="63" y="131"/>
                </a:lnTo>
                <a:lnTo>
                  <a:pt x="64" y="130"/>
                </a:lnTo>
                <a:lnTo>
                  <a:pt x="64" y="127"/>
                </a:lnTo>
                <a:lnTo>
                  <a:pt x="67" y="103"/>
                </a:lnTo>
                <a:lnTo>
                  <a:pt x="71" y="82"/>
                </a:lnTo>
                <a:lnTo>
                  <a:pt x="71" y="79"/>
                </a:lnTo>
                <a:lnTo>
                  <a:pt x="69" y="78"/>
                </a:lnTo>
                <a:lnTo>
                  <a:pt x="68" y="76"/>
                </a:lnTo>
                <a:lnTo>
                  <a:pt x="65" y="76"/>
                </a:lnTo>
                <a:lnTo>
                  <a:pt x="64" y="75"/>
                </a:lnTo>
                <a:lnTo>
                  <a:pt x="63" y="74"/>
                </a:lnTo>
                <a:lnTo>
                  <a:pt x="63" y="71"/>
                </a:lnTo>
                <a:lnTo>
                  <a:pt x="63" y="70"/>
                </a:lnTo>
                <a:lnTo>
                  <a:pt x="64" y="67"/>
                </a:lnTo>
                <a:lnTo>
                  <a:pt x="67" y="66"/>
                </a:lnTo>
                <a:lnTo>
                  <a:pt x="68" y="66"/>
                </a:lnTo>
                <a:lnTo>
                  <a:pt x="71" y="67"/>
                </a:lnTo>
                <a:lnTo>
                  <a:pt x="72" y="67"/>
                </a:lnTo>
                <a:lnTo>
                  <a:pt x="74" y="66"/>
                </a:lnTo>
                <a:lnTo>
                  <a:pt x="76" y="65"/>
                </a:lnTo>
                <a:lnTo>
                  <a:pt x="83" y="43"/>
                </a:lnTo>
                <a:lnTo>
                  <a:pt x="95" y="24"/>
                </a:lnTo>
                <a:lnTo>
                  <a:pt x="96" y="23"/>
                </a:lnTo>
                <a:lnTo>
                  <a:pt x="96" y="20"/>
                </a:lnTo>
                <a:lnTo>
                  <a:pt x="95" y="19"/>
                </a:lnTo>
                <a:lnTo>
                  <a:pt x="94" y="18"/>
                </a:lnTo>
                <a:lnTo>
                  <a:pt x="91" y="18"/>
                </a:lnTo>
                <a:lnTo>
                  <a:pt x="77" y="25"/>
                </a:lnTo>
                <a:lnTo>
                  <a:pt x="63" y="33"/>
                </a:lnTo>
                <a:lnTo>
                  <a:pt x="62" y="34"/>
                </a:lnTo>
                <a:lnTo>
                  <a:pt x="60" y="34"/>
                </a:lnTo>
                <a:lnTo>
                  <a:pt x="58" y="33"/>
                </a:lnTo>
                <a:lnTo>
                  <a:pt x="58" y="32"/>
                </a:lnTo>
                <a:lnTo>
                  <a:pt x="57" y="30"/>
                </a:lnTo>
                <a:lnTo>
                  <a:pt x="57" y="28"/>
                </a:lnTo>
                <a:lnTo>
                  <a:pt x="57" y="27"/>
                </a:lnTo>
                <a:lnTo>
                  <a:pt x="58" y="25"/>
                </a:lnTo>
                <a:lnTo>
                  <a:pt x="82" y="11"/>
                </a:lnTo>
                <a:lnTo>
                  <a:pt x="109" y="4"/>
                </a:lnTo>
                <a:lnTo>
                  <a:pt x="137" y="0"/>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463"/>
          <p:cNvSpPr>
            <a:spLocks noEditPoints="1"/>
          </p:cNvSpPr>
          <p:nvPr userDrawn="1"/>
        </p:nvSpPr>
        <p:spPr bwMode="auto">
          <a:xfrm rot="19468345">
            <a:off x="4877976" y="513678"/>
            <a:ext cx="1364153" cy="774137"/>
          </a:xfrm>
          <a:custGeom>
            <a:avLst/>
            <a:gdLst>
              <a:gd name="T0" fmla="*/ 250 w 326"/>
              <a:gd name="T1" fmla="*/ 94 h 185"/>
              <a:gd name="T2" fmla="*/ 253 w 326"/>
              <a:gd name="T3" fmla="*/ 98 h 185"/>
              <a:gd name="T4" fmla="*/ 249 w 326"/>
              <a:gd name="T5" fmla="*/ 148 h 185"/>
              <a:gd name="T6" fmla="*/ 225 w 326"/>
              <a:gd name="T7" fmla="*/ 163 h 185"/>
              <a:gd name="T8" fmla="*/ 185 w 326"/>
              <a:gd name="T9" fmla="*/ 171 h 185"/>
              <a:gd name="T10" fmla="*/ 142 w 326"/>
              <a:gd name="T11" fmla="*/ 171 h 185"/>
              <a:gd name="T12" fmla="*/ 102 w 326"/>
              <a:gd name="T13" fmla="*/ 163 h 185"/>
              <a:gd name="T14" fmla="*/ 78 w 326"/>
              <a:gd name="T15" fmla="*/ 148 h 185"/>
              <a:gd name="T16" fmla="*/ 74 w 326"/>
              <a:gd name="T17" fmla="*/ 99 h 185"/>
              <a:gd name="T18" fmla="*/ 76 w 326"/>
              <a:gd name="T19" fmla="*/ 94 h 185"/>
              <a:gd name="T20" fmla="*/ 82 w 326"/>
              <a:gd name="T21" fmla="*/ 94 h 185"/>
              <a:gd name="T22" fmla="*/ 163 w 326"/>
              <a:gd name="T23" fmla="*/ 126 h 185"/>
              <a:gd name="T24" fmla="*/ 245 w 326"/>
              <a:gd name="T25" fmla="*/ 93 h 185"/>
              <a:gd name="T26" fmla="*/ 163 w 326"/>
              <a:gd name="T27" fmla="*/ 0 h 185"/>
              <a:gd name="T28" fmla="*/ 322 w 326"/>
              <a:gd name="T29" fmla="*/ 46 h 185"/>
              <a:gd name="T30" fmla="*/ 326 w 326"/>
              <a:gd name="T31" fmla="*/ 50 h 185"/>
              <a:gd name="T32" fmla="*/ 324 w 326"/>
              <a:gd name="T33" fmla="*/ 53 h 185"/>
              <a:gd name="T34" fmla="*/ 168 w 326"/>
              <a:gd name="T35" fmla="*/ 120 h 185"/>
              <a:gd name="T36" fmla="*/ 157 w 326"/>
              <a:gd name="T37" fmla="*/ 120 h 185"/>
              <a:gd name="T38" fmla="*/ 42 w 326"/>
              <a:gd name="T39" fmla="*/ 72 h 185"/>
              <a:gd name="T40" fmla="*/ 39 w 326"/>
              <a:gd name="T41" fmla="*/ 75 h 185"/>
              <a:gd name="T42" fmla="*/ 39 w 326"/>
              <a:gd name="T43" fmla="*/ 110 h 185"/>
              <a:gd name="T44" fmla="*/ 42 w 326"/>
              <a:gd name="T45" fmla="*/ 110 h 185"/>
              <a:gd name="T46" fmla="*/ 45 w 326"/>
              <a:gd name="T47" fmla="*/ 110 h 185"/>
              <a:gd name="T48" fmla="*/ 46 w 326"/>
              <a:gd name="T49" fmla="*/ 112 h 185"/>
              <a:gd name="T50" fmla="*/ 46 w 326"/>
              <a:gd name="T51" fmla="*/ 116 h 185"/>
              <a:gd name="T52" fmla="*/ 45 w 326"/>
              <a:gd name="T53" fmla="*/ 122 h 185"/>
              <a:gd name="T54" fmla="*/ 46 w 326"/>
              <a:gd name="T55" fmla="*/ 124 h 185"/>
              <a:gd name="T56" fmla="*/ 46 w 326"/>
              <a:gd name="T57" fmla="*/ 126 h 185"/>
              <a:gd name="T58" fmla="*/ 45 w 326"/>
              <a:gd name="T59" fmla="*/ 127 h 185"/>
              <a:gd name="T60" fmla="*/ 52 w 326"/>
              <a:gd name="T61" fmla="*/ 149 h 185"/>
              <a:gd name="T62" fmla="*/ 50 w 326"/>
              <a:gd name="T63" fmla="*/ 171 h 185"/>
              <a:gd name="T64" fmla="*/ 42 w 326"/>
              <a:gd name="T65" fmla="*/ 181 h 185"/>
              <a:gd name="T66" fmla="*/ 42 w 326"/>
              <a:gd name="T67" fmla="*/ 175 h 185"/>
              <a:gd name="T68" fmla="*/ 42 w 326"/>
              <a:gd name="T69" fmla="*/ 171 h 185"/>
              <a:gd name="T70" fmla="*/ 41 w 326"/>
              <a:gd name="T71" fmla="*/ 172 h 185"/>
              <a:gd name="T72" fmla="*/ 39 w 326"/>
              <a:gd name="T73" fmla="*/ 179 h 185"/>
              <a:gd name="T74" fmla="*/ 36 w 326"/>
              <a:gd name="T75" fmla="*/ 185 h 185"/>
              <a:gd name="T76" fmla="*/ 34 w 326"/>
              <a:gd name="T77" fmla="*/ 185 h 185"/>
              <a:gd name="T78" fmla="*/ 33 w 326"/>
              <a:gd name="T79" fmla="*/ 170 h 185"/>
              <a:gd name="T80" fmla="*/ 32 w 326"/>
              <a:gd name="T81" fmla="*/ 167 h 185"/>
              <a:gd name="T82" fmla="*/ 32 w 326"/>
              <a:gd name="T83" fmla="*/ 171 h 185"/>
              <a:gd name="T84" fmla="*/ 30 w 326"/>
              <a:gd name="T85" fmla="*/ 179 h 185"/>
              <a:gd name="T86" fmla="*/ 30 w 326"/>
              <a:gd name="T87" fmla="*/ 179 h 185"/>
              <a:gd name="T88" fmla="*/ 29 w 326"/>
              <a:gd name="T89" fmla="*/ 172 h 185"/>
              <a:gd name="T90" fmla="*/ 28 w 326"/>
              <a:gd name="T91" fmla="*/ 172 h 185"/>
              <a:gd name="T92" fmla="*/ 28 w 326"/>
              <a:gd name="T93" fmla="*/ 180 h 185"/>
              <a:gd name="T94" fmla="*/ 28 w 326"/>
              <a:gd name="T95" fmla="*/ 181 h 185"/>
              <a:gd name="T96" fmla="*/ 16 w 326"/>
              <a:gd name="T97" fmla="*/ 157 h 185"/>
              <a:gd name="T98" fmla="*/ 25 w 326"/>
              <a:gd name="T99" fmla="*/ 127 h 185"/>
              <a:gd name="T100" fmla="*/ 24 w 326"/>
              <a:gd name="T101" fmla="*/ 126 h 185"/>
              <a:gd name="T102" fmla="*/ 24 w 326"/>
              <a:gd name="T103" fmla="*/ 122 h 185"/>
              <a:gd name="T104" fmla="*/ 27 w 326"/>
              <a:gd name="T105" fmla="*/ 121 h 185"/>
              <a:gd name="T106" fmla="*/ 25 w 326"/>
              <a:gd name="T107" fmla="*/ 116 h 185"/>
              <a:gd name="T108" fmla="*/ 25 w 326"/>
              <a:gd name="T109" fmla="*/ 112 h 185"/>
              <a:gd name="T110" fmla="*/ 28 w 326"/>
              <a:gd name="T111" fmla="*/ 108 h 185"/>
              <a:gd name="T112" fmla="*/ 30 w 326"/>
              <a:gd name="T113" fmla="*/ 110 h 185"/>
              <a:gd name="T114" fmla="*/ 33 w 326"/>
              <a:gd name="T115" fmla="*/ 108 h 185"/>
              <a:gd name="T116" fmla="*/ 32 w 326"/>
              <a:gd name="T117" fmla="*/ 67 h 185"/>
              <a:gd name="T118" fmla="*/ 2 w 326"/>
              <a:gd name="T119" fmla="*/ 55 h 185"/>
              <a:gd name="T120" fmla="*/ 0 w 326"/>
              <a:gd name="T121" fmla="*/ 52 h 185"/>
              <a:gd name="T122" fmla="*/ 1 w 326"/>
              <a:gd name="T123" fmla="*/ 47 h 185"/>
              <a:gd name="T124" fmla="*/ 159 w 326"/>
              <a:gd name="T12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6" h="185">
                <a:moveTo>
                  <a:pt x="248" y="93"/>
                </a:moveTo>
                <a:lnTo>
                  <a:pt x="250" y="94"/>
                </a:lnTo>
                <a:lnTo>
                  <a:pt x="251" y="95"/>
                </a:lnTo>
                <a:lnTo>
                  <a:pt x="253" y="98"/>
                </a:lnTo>
                <a:lnTo>
                  <a:pt x="253" y="138"/>
                </a:lnTo>
                <a:lnTo>
                  <a:pt x="249" y="148"/>
                </a:lnTo>
                <a:lnTo>
                  <a:pt x="239" y="157"/>
                </a:lnTo>
                <a:lnTo>
                  <a:pt x="225" y="163"/>
                </a:lnTo>
                <a:lnTo>
                  <a:pt x="207" y="168"/>
                </a:lnTo>
                <a:lnTo>
                  <a:pt x="185" y="171"/>
                </a:lnTo>
                <a:lnTo>
                  <a:pt x="163" y="172"/>
                </a:lnTo>
                <a:lnTo>
                  <a:pt x="142" y="171"/>
                </a:lnTo>
                <a:lnTo>
                  <a:pt x="120" y="168"/>
                </a:lnTo>
                <a:lnTo>
                  <a:pt x="102" y="163"/>
                </a:lnTo>
                <a:lnTo>
                  <a:pt x="87" y="157"/>
                </a:lnTo>
                <a:lnTo>
                  <a:pt x="78" y="148"/>
                </a:lnTo>
                <a:lnTo>
                  <a:pt x="74" y="138"/>
                </a:lnTo>
                <a:lnTo>
                  <a:pt x="74" y="99"/>
                </a:lnTo>
                <a:lnTo>
                  <a:pt x="75" y="97"/>
                </a:lnTo>
                <a:lnTo>
                  <a:pt x="76" y="94"/>
                </a:lnTo>
                <a:lnTo>
                  <a:pt x="79" y="93"/>
                </a:lnTo>
                <a:lnTo>
                  <a:pt x="82" y="94"/>
                </a:lnTo>
                <a:lnTo>
                  <a:pt x="158" y="125"/>
                </a:lnTo>
                <a:lnTo>
                  <a:pt x="163" y="126"/>
                </a:lnTo>
                <a:lnTo>
                  <a:pt x="168" y="125"/>
                </a:lnTo>
                <a:lnTo>
                  <a:pt x="245" y="93"/>
                </a:lnTo>
                <a:lnTo>
                  <a:pt x="248" y="93"/>
                </a:lnTo>
                <a:close/>
                <a:moveTo>
                  <a:pt x="163" y="0"/>
                </a:moveTo>
                <a:lnTo>
                  <a:pt x="167" y="0"/>
                </a:lnTo>
                <a:lnTo>
                  <a:pt x="322" y="46"/>
                </a:lnTo>
                <a:lnTo>
                  <a:pt x="324" y="47"/>
                </a:lnTo>
                <a:lnTo>
                  <a:pt x="326" y="50"/>
                </a:lnTo>
                <a:lnTo>
                  <a:pt x="326" y="52"/>
                </a:lnTo>
                <a:lnTo>
                  <a:pt x="324" y="53"/>
                </a:lnTo>
                <a:lnTo>
                  <a:pt x="323" y="55"/>
                </a:lnTo>
                <a:lnTo>
                  <a:pt x="168" y="120"/>
                </a:lnTo>
                <a:lnTo>
                  <a:pt x="163" y="121"/>
                </a:lnTo>
                <a:lnTo>
                  <a:pt x="157" y="120"/>
                </a:lnTo>
                <a:lnTo>
                  <a:pt x="43" y="72"/>
                </a:lnTo>
                <a:lnTo>
                  <a:pt x="42" y="72"/>
                </a:lnTo>
                <a:lnTo>
                  <a:pt x="39" y="74"/>
                </a:lnTo>
                <a:lnTo>
                  <a:pt x="39" y="75"/>
                </a:lnTo>
                <a:lnTo>
                  <a:pt x="39" y="110"/>
                </a:lnTo>
                <a:lnTo>
                  <a:pt x="39" y="110"/>
                </a:lnTo>
                <a:lnTo>
                  <a:pt x="41" y="111"/>
                </a:lnTo>
                <a:lnTo>
                  <a:pt x="42" y="110"/>
                </a:lnTo>
                <a:lnTo>
                  <a:pt x="43" y="110"/>
                </a:lnTo>
                <a:lnTo>
                  <a:pt x="45" y="110"/>
                </a:lnTo>
                <a:lnTo>
                  <a:pt x="45" y="111"/>
                </a:lnTo>
                <a:lnTo>
                  <a:pt x="46" y="112"/>
                </a:lnTo>
                <a:lnTo>
                  <a:pt x="46" y="115"/>
                </a:lnTo>
                <a:lnTo>
                  <a:pt x="46" y="116"/>
                </a:lnTo>
                <a:lnTo>
                  <a:pt x="46" y="120"/>
                </a:lnTo>
                <a:lnTo>
                  <a:pt x="45" y="122"/>
                </a:lnTo>
                <a:lnTo>
                  <a:pt x="45" y="124"/>
                </a:lnTo>
                <a:lnTo>
                  <a:pt x="46" y="124"/>
                </a:lnTo>
                <a:lnTo>
                  <a:pt x="47" y="125"/>
                </a:lnTo>
                <a:lnTo>
                  <a:pt x="46" y="126"/>
                </a:lnTo>
                <a:lnTo>
                  <a:pt x="45" y="127"/>
                </a:lnTo>
                <a:lnTo>
                  <a:pt x="45" y="127"/>
                </a:lnTo>
                <a:lnTo>
                  <a:pt x="50" y="138"/>
                </a:lnTo>
                <a:lnTo>
                  <a:pt x="52" y="149"/>
                </a:lnTo>
                <a:lnTo>
                  <a:pt x="52" y="161"/>
                </a:lnTo>
                <a:lnTo>
                  <a:pt x="50" y="171"/>
                </a:lnTo>
                <a:lnTo>
                  <a:pt x="42" y="180"/>
                </a:lnTo>
                <a:lnTo>
                  <a:pt x="42" y="181"/>
                </a:lnTo>
                <a:lnTo>
                  <a:pt x="42" y="180"/>
                </a:lnTo>
                <a:lnTo>
                  <a:pt x="42" y="175"/>
                </a:lnTo>
                <a:lnTo>
                  <a:pt x="42" y="172"/>
                </a:lnTo>
                <a:lnTo>
                  <a:pt x="42" y="171"/>
                </a:lnTo>
                <a:lnTo>
                  <a:pt x="42" y="171"/>
                </a:lnTo>
                <a:lnTo>
                  <a:pt x="41" y="172"/>
                </a:lnTo>
                <a:lnTo>
                  <a:pt x="41" y="175"/>
                </a:lnTo>
                <a:lnTo>
                  <a:pt x="39" y="179"/>
                </a:lnTo>
                <a:lnTo>
                  <a:pt x="37" y="182"/>
                </a:lnTo>
                <a:lnTo>
                  <a:pt x="36" y="185"/>
                </a:lnTo>
                <a:lnTo>
                  <a:pt x="34" y="185"/>
                </a:lnTo>
                <a:lnTo>
                  <a:pt x="34" y="185"/>
                </a:lnTo>
                <a:lnTo>
                  <a:pt x="33" y="173"/>
                </a:lnTo>
                <a:lnTo>
                  <a:pt x="33" y="170"/>
                </a:lnTo>
                <a:lnTo>
                  <a:pt x="33" y="168"/>
                </a:lnTo>
                <a:lnTo>
                  <a:pt x="32" y="167"/>
                </a:lnTo>
                <a:lnTo>
                  <a:pt x="32" y="168"/>
                </a:lnTo>
                <a:lnTo>
                  <a:pt x="32" y="171"/>
                </a:lnTo>
                <a:lnTo>
                  <a:pt x="32" y="179"/>
                </a:lnTo>
                <a:lnTo>
                  <a:pt x="30" y="179"/>
                </a:lnTo>
                <a:lnTo>
                  <a:pt x="30" y="180"/>
                </a:lnTo>
                <a:lnTo>
                  <a:pt x="30" y="179"/>
                </a:lnTo>
                <a:lnTo>
                  <a:pt x="29" y="175"/>
                </a:lnTo>
                <a:lnTo>
                  <a:pt x="29" y="172"/>
                </a:lnTo>
                <a:lnTo>
                  <a:pt x="28" y="172"/>
                </a:lnTo>
                <a:lnTo>
                  <a:pt x="28" y="172"/>
                </a:lnTo>
                <a:lnTo>
                  <a:pt x="28" y="175"/>
                </a:lnTo>
                <a:lnTo>
                  <a:pt x="28" y="180"/>
                </a:lnTo>
                <a:lnTo>
                  <a:pt x="28" y="181"/>
                </a:lnTo>
                <a:lnTo>
                  <a:pt x="28" y="181"/>
                </a:lnTo>
                <a:lnTo>
                  <a:pt x="19" y="170"/>
                </a:lnTo>
                <a:lnTo>
                  <a:pt x="16" y="157"/>
                </a:lnTo>
                <a:lnTo>
                  <a:pt x="19" y="141"/>
                </a:lnTo>
                <a:lnTo>
                  <a:pt x="25" y="127"/>
                </a:lnTo>
                <a:lnTo>
                  <a:pt x="25" y="126"/>
                </a:lnTo>
                <a:lnTo>
                  <a:pt x="24" y="126"/>
                </a:lnTo>
                <a:lnTo>
                  <a:pt x="24" y="124"/>
                </a:lnTo>
                <a:lnTo>
                  <a:pt x="24" y="122"/>
                </a:lnTo>
                <a:lnTo>
                  <a:pt x="25" y="122"/>
                </a:lnTo>
                <a:lnTo>
                  <a:pt x="27" y="121"/>
                </a:lnTo>
                <a:lnTo>
                  <a:pt x="25" y="118"/>
                </a:lnTo>
                <a:lnTo>
                  <a:pt x="25" y="116"/>
                </a:lnTo>
                <a:lnTo>
                  <a:pt x="25" y="113"/>
                </a:lnTo>
                <a:lnTo>
                  <a:pt x="25" y="112"/>
                </a:lnTo>
                <a:lnTo>
                  <a:pt x="27" y="110"/>
                </a:lnTo>
                <a:lnTo>
                  <a:pt x="28" y="108"/>
                </a:lnTo>
                <a:lnTo>
                  <a:pt x="30" y="108"/>
                </a:lnTo>
                <a:lnTo>
                  <a:pt x="30" y="110"/>
                </a:lnTo>
                <a:lnTo>
                  <a:pt x="32" y="108"/>
                </a:lnTo>
                <a:lnTo>
                  <a:pt x="33" y="108"/>
                </a:lnTo>
                <a:lnTo>
                  <a:pt x="33" y="70"/>
                </a:lnTo>
                <a:lnTo>
                  <a:pt x="32" y="67"/>
                </a:lnTo>
                <a:lnTo>
                  <a:pt x="30" y="66"/>
                </a:lnTo>
                <a:lnTo>
                  <a:pt x="2" y="55"/>
                </a:lnTo>
                <a:lnTo>
                  <a:pt x="1" y="53"/>
                </a:lnTo>
                <a:lnTo>
                  <a:pt x="0" y="52"/>
                </a:lnTo>
                <a:lnTo>
                  <a:pt x="0" y="50"/>
                </a:lnTo>
                <a:lnTo>
                  <a:pt x="1" y="47"/>
                </a:lnTo>
                <a:lnTo>
                  <a:pt x="4" y="46"/>
                </a:lnTo>
                <a:lnTo>
                  <a:pt x="159" y="0"/>
                </a:lnTo>
                <a:lnTo>
                  <a:pt x="163" y="0"/>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381"/>
          <p:cNvSpPr>
            <a:spLocks noEditPoints="1"/>
          </p:cNvSpPr>
          <p:nvPr userDrawn="1"/>
        </p:nvSpPr>
        <p:spPr bwMode="auto">
          <a:xfrm rot="14941924">
            <a:off x="8362898" y="3498968"/>
            <a:ext cx="4181014" cy="4031692"/>
          </a:xfrm>
          <a:custGeom>
            <a:avLst/>
            <a:gdLst>
              <a:gd name="T0" fmla="*/ 138 w 280"/>
              <a:gd name="T1" fmla="*/ 237 h 270"/>
              <a:gd name="T2" fmla="*/ 165 w 280"/>
              <a:gd name="T3" fmla="*/ 210 h 270"/>
              <a:gd name="T4" fmla="*/ 73 w 280"/>
              <a:gd name="T5" fmla="*/ 210 h 270"/>
              <a:gd name="T6" fmla="*/ 61 w 280"/>
              <a:gd name="T7" fmla="*/ 237 h 270"/>
              <a:gd name="T8" fmla="*/ 133 w 280"/>
              <a:gd name="T9" fmla="*/ 243 h 270"/>
              <a:gd name="T10" fmla="*/ 101 w 280"/>
              <a:gd name="T11" fmla="*/ 207 h 270"/>
              <a:gd name="T12" fmla="*/ 181 w 280"/>
              <a:gd name="T13" fmla="*/ 207 h 270"/>
              <a:gd name="T14" fmla="*/ 147 w 280"/>
              <a:gd name="T15" fmla="*/ 242 h 270"/>
              <a:gd name="T16" fmla="*/ 202 w 280"/>
              <a:gd name="T17" fmla="*/ 253 h 270"/>
              <a:gd name="T18" fmla="*/ 202 w 280"/>
              <a:gd name="T19" fmla="*/ 219 h 270"/>
              <a:gd name="T20" fmla="*/ 222 w 280"/>
              <a:gd name="T21" fmla="*/ 200 h 270"/>
              <a:gd name="T22" fmla="*/ 64 w 280"/>
              <a:gd name="T23" fmla="*/ 166 h 270"/>
              <a:gd name="T24" fmla="*/ 79 w 280"/>
              <a:gd name="T25" fmla="*/ 197 h 270"/>
              <a:gd name="T26" fmla="*/ 71 w 280"/>
              <a:gd name="T27" fmla="*/ 156 h 270"/>
              <a:gd name="T28" fmla="*/ 184 w 280"/>
              <a:gd name="T29" fmla="*/ 196 h 270"/>
              <a:gd name="T30" fmla="*/ 221 w 280"/>
              <a:gd name="T31" fmla="*/ 191 h 270"/>
              <a:gd name="T32" fmla="*/ 230 w 280"/>
              <a:gd name="T33" fmla="*/ 100 h 270"/>
              <a:gd name="T34" fmla="*/ 214 w 280"/>
              <a:gd name="T35" fmla="*/ 148 h 270"/>
              <a:gd name="T36" fmla="*/ 248 w 280"/>
              <a:gd name="T37" fmla="*/ 177 h 270"/>
              <a:gd name="T38" fmla="*/ 231 w 280"/>
              <a:gd name="T39" fmla="*/ 101 h 270"/>
              <a:gd name="T40" fmla="*/ 14 w 280"/>
              <a:gd name="T41" fmla="*/ 137 h 270"/>
              <a:gd name="T42" fmla="*/ 38 w 280"/>
              <a:gd name="T43" fmla="*/ 171 h 270"/>
              <a:gd name="T44" fmla="*/ 61 w 280"/>
              <a:gd name="T45" fmla="*/ 156 h 270"/>
              <a:gd name="T46" fmla="*/ 51 w 280"/>
              <a:gd name="T47" fmla="*/ 101 h 270"/>
              <a:gd name="T48" fmla="*/ 179 w 280"/>
              <a:gd name="T49" fmla="*/ 133 h 270"/>
              <a:gd name="T50" fmla="*/ 111 w 280"/>
              <a:gd name="T51" fmla="*/ 160 h 270"/>
              <a:gd name="T52" fmla="*/ 139 w 280"/>
              <a:gd name="T53" fmla="*/ 94 h 270"/>
              <a:gd name="T54" fmla="*/ 208 w 280"/>
              <a:gd name="T55" fmla="*/ 133 h 270"/>
              <a:gd name="T56" fmla="*/ 221 w 280"/>
              <a:gd name="T57" fmla="*/ 97 h 270"/>
              <a:gd name="T58" fmla="*/ 60 w 280"/>
              <a:gd name="T59" fmla="*/ 96 h 270"/>
              <a:gd name="T60" fmla="*/ 69 w 280"/>
              <a:gd name="T61" fmla="*/ 133 h 270"/>
              <a:gd name="T62" fmla="*/ 93 w 280"/>
              <a:gd name="T63" fmla="*/ 87 h 270"/>
              <a:gd name="T64" fmla="*/ 87 w 280"/>
              <a:gd name="T65" fmla="*/ 114 h 270"/>
              <a:gd name="T66" fmla="*/ 105 w 280"/>
              <a:gd name="T67" fmla="*/ 201 h 270"/>
              <a:gd name="T68" fmla="*/ 174 w 280"/>
              <a:gd name="T69" fmla="*/ 201 h 270"/>
              <a:gd name="T70" fmla="*/ 191 w 280"/>
              <a:gd name="T71" fmla="*/ 114 h 270"/>
              <a:gd name="T72" fmla="*/ 139 w 280"/>
              <a:gd name="T73" fmla="*/ 50 h 270"/>
              <a:gd name="T74" fmla="*/ 116 w 280"/>
              <a:gd name="T75" fmla="*/ 78 h 270"/>
              <a:gd name="T76" fmla="*/ 142 w 280"/>
              <a:gd name="T77" fmla="*/ 50 h 270"/>
              <a:gd name="T78" fmla="*/ 147 w 280"/>
              <a:gd name="T79" fmla="*/ 46 h 270"/>
              <a:gd name="T80" fmla="*/ 181 w 280"/>
              <a:gd name="T81" fmla="*/ 81 h 270"/>
              <a:gd name="T82" fmla="*/ 222 w 280"/>
              <a:gd name="T83" fmla="*/ 71 h 270"/>
              <a:gd name="T84" fmla="*/ 200 w 280"/>
              <a:gd name="T85" fmla="*/ 50 h 270"/>
              <a:gd name="T86" fmla="*/ 97 w 280"/>
              <a:gd name="T87" fmla="*/ 30 h 270"/>
              <a:gd name="T88" fmla="*/ 57 w 280"/>
              <a:gd name="T89" fmla="*/ 87 h 270"/>
              <a:gd name="T90" fmla="*/ 103 w 280"/>
              <a:gd name="T91" fmla="*/ 78 h 270"/>
              <a:gd name="T92" fmla="*/ 131 w 280"/>
              <a:gd name="T93" fmla="*/ 42 h 270"/>
              <a:gd name="T94" fmla="*/ 222 w 280"/>
              <a:gd name="T95" fmla="*/ 21 h 270"/>
              <a:gd name="T96" fmla="*/ 230 w 280"/>
              <a:gd name="T97" fmla="*/ 91 h 270"/>
              <a:gd name="T98" fmla="*/ 276 w 280"/>
              <a:gd name="T99" fmla="*/ 159 h 270"/>
              <a:gd name="T100" fmla="*/ 231 w 280"/>
              <a:gd name="T101" fmla="*/ 207 h 270"/>
              <a:gd name="T102" fmla="*/ 245 w 280"/>
              <a:gd name="T103" fmla="*/ 243 h 270"/>
              <a:gd name="T104" fmla="*/ 206 w 280"/>
              <a:gd name="T105" fmla="*/ 266 h 270"/>
              <a:gd name="T106" fmla="*/ 138 w 280"/>
              <a:gd name="T107" fmla="*/ 248 h 270"/>
              <a:gd name="T108" fmla="*/ 51 w 280"/>
              <a:gd name="T109" fmla="*/ 239 h 270"/>
              <a:gd name="T110" fmla="*/ 29 w 280"/>
              <a:gd name="T111" fmla="*/ 187 h 270"/>
              <a:gd name="T112" fmla="*/ 2 w 280"/>
              <a:gd name="T113" fmla="*/ 129 h 270"/>
              <a:gd name="T114" fmla="*/ 48 w 280"/>
              <a:gd name="T115" fmla="*/ 67 h 270"/>
              <a:gd name="T116" fmla="*/ 119 w 280"/>
              <a:gd name="T117" fmla="*/ 26 h 270"/>
              <a:gd name="T118" fmla="*/ 172 w 280"/>
              <a:gd name="T119" fmla="*/ 2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 h="270">
                <a:moveTo>
                  <a:pt x="116" y="209"/>
                </a:moveTo>
                <a:lnTo>
                  <a:pt x="115" y="209"/>
                </a:lnTo>
                <a:lnTo>
                  <a:pt x="114" y="211"/>
                </a:lnTo>
                <a:lnTo>
                  <a:pt x="114" y="212"/>
                </a:lnTo>
                <a:lnTo>
                  <a:pt x="126" y="226"/>
                </a:lnTo>
                <a:lnTo>
                  <a:pt x="138" y="237"/>
                </a:lnTo>
                <a:lnTo>
                  <a:pt x="139" y="238"/>
                </a:lnTo>
                <a:lnTo>
                  <a:pt x="142" y="237"/>
                </a:lnTo>
                <a:lnTo>
                  <a:pt x="153" y="226"/>
                </a:lnTo>
                <a:lnTo>
                  <a:pt x="165" y="212"/>
                </a:lnTo>
                <a:lnTo>
                  <a:pt x="166" y="211"/>
                </a:lnTo>
                <a:lnTo>
                  <a:pt x="165" y="210"/>
                </a:lnTo>
                <a:lnTo>
                  <a:pt x="163" y="209"/>
                </a:lnTo>
                <a:lnTo>
                  <a:pt x="116" y="209"/>
                </a:lnTo>
                <a:close/>
                <a:moveTo>
                  <a:pt x="79" y="203"/>
                </a:moveTo>
                <a:lnTo>
                  <a:pt x="77" y="203"/>
                </a:lnTo>
                <a:lnTo>
                  <a:pt x="75" y="205"/>
                </a:lnTo>
                <a:lnTo>
                  <a:pt x="73" y="210"/>
                </a:lnTo>
                <a:lnTo>
                  <a:pt x="69" y="212"/>
                </a:lnTo>
                <a:lnTo>
                  <a:pt x="64" y="215"/>
                </a:lnTo>
                <a:lnTo>
                  <a:pt x="59" y="217"/>
                </a:lnTo>
                <a:lnTo>
                  <a:pt x="57" y="219"/>
                </a:lnTo>
                <a:lnTo>
                  <a:pt x="57" y="220"/>
                </a:lnTo>
                <a:lnTo>
                  <a:pt x="61" y="237"/>
                </a:lnTo>
                <a:lnTo>
                  <a:pt x="70" y="248"/>
                </a:lnTo>
                <a:lnTo>
                  <a:pt x="82" y="256"/>
                </a:lnTo>
                <a:lnTo>
                  <a:pt x="97" y="258"/>
                </a:lnTo>
                <a:lnTo>
                  <a:pt x="114" y="254"/>
                </a:lnTo>
                <a:lnTo>
                  <a:pt x="131" y="244"/>
                </a:lnTo>
                <a:lnTo>
                  <a:pt x="133" y="243"/>
                </a:lnTo>
                <a:lnTo>
                  <a:pt x="133" y="242"/>
                </a:lnTo>
                <a:lnTo>
                  <a:pt x="131" y="240"/>
                </a:lnTo>
                <a:lnTo>
                  <a:pt x="119" y="228"/>
                </a:lnTo>
                <a:lnTo>
                  <a:pt x="106" y="211"/>
                </a:lnTo>
                <a:lnTo>
                  <a:pt x="103" y="209"/>
                </a:lnTo>
                <a:lnTo>
                  <a:pt x="101" y="207"/>
                </a:lnTo>
                <a:lnTo>
                  <a:pt x="98" y="207"/>
                </a:lnTo>
                <a:lnTo>
                  <a:pt x="88" y="206"/>
                </a:lnTo>
                <a:lnTo>
                  <a:pt x="79" y="203"/>
                </a:lnTo>
                <a:close/>
                <a:moveTo>
                  <a:pt x="220" y="198"/>
                </a:moveTo>
                <a:lnTo>
                  <a:pt x="202" y="203"/>
                </a:lnTo>
                <a:lnTo>
                  <a:pt x="181" y="207"/>
                </a:lnTo>
                <a:lnTo>
                  <a:pt x="179" y="207"/>
                </a:lnTo>
                <a:lnTo>
                  <a:pt x="176" y="209"/>
                </a:lnTo>
                <a:lnTo>
                  <a:pt x="174" y="211"/>
                </a:lnTo>
                <a:lnTo>
                  <a:pt x="161" y="228"/>
                </a:lnTo>
                <a:lnTo>
                  <a:pt x="148" y="240"/>
                </a:lnTo>
                <a:lnTo>
                  <a:pt x="147" y="242"/>
                </a:lnTo>
                <a:lnTo>
                  <a:pt x="147" y="243"/>
                </a:lnTo>
                <a:lnTo>
                  <a:pt x="148" y="244"/>
                </a:lnTo>
                <a:lnTo>
                  <a:pt x="163" y="253"/>
                </a:lnTo>
                <a:lnTo>
                  <a:pt x="177" y="257"/>
                </a:lnTo>
                <a:lnTo>
                  <a:pt x="191" y="257"/>
                </a:lnTo>
                <a:lnTo>
                  <a:pt x="202" y="253"/>
                </a:lnTo>
                <a:lnTo>
                  <a:pt x="203" y="252"/>
                </a:lnTo>
                <a:lnTo>
                  <a:pt x="204" y="251"/>
                </a:lnTo>
                <a:lnTo>
                  <a:pt x="203" y="249"/>
                </a:lnTo>
                <a:lnTo>
                  <a:pt x="198" y="239"/>
                </a:lnTo>
                <a:lnTo>
                  <a:pt x="198" y="228"/>
                </a:lnTo>
                <a:lnTo>
                  <a:pt x="202" y="219"/>
                </a:lnTo>
                <a:lnTo>
                  <a:pt x="209" y="211"/>
                </a:lnTo>
                <a:lnTo>
                  <a:pt x="221" y="207"/>
                </a:lnTo>
                <a:lnTo>
                  <a:pt x="222" y="206"/>
                </a:lnTo>
                <a:lnTo>
                  <a:pt x="223" y="205"/>
                </a:lnTo>
                <a:lnTo>
                  <a:pt x="222" y="201"/>
                </a:lnTo>
                <a:lnTo>
                  <a:pt x="222" y="200"/>
                </a:lnTo>
                <a:lnTo>
                  <a:pt x="221" y="198"/>
                </a:lnTo>
                <a:lnTo>
                  <a:pt x="220" y="198"/>
                </a:lnTo>
                <a:close/>
                <a:moveTo>
                  <a:pt x="69" y="155"/>
                </a:moveTo>
                <a:lnTo>
                  <a:pt x="68" y="155"/>
                </a:lnTo>
                <a:lnTo>
                  <a:pt x="68" y="156"/>
                </a:lnTo>
                <a:lnTo>
                  <a:pt x="64" y="166"/>
                </a:lnTo>
                <a:lnTo>
                  <a:pt x="64" y="168"/>
                </a:lnTo>
                <a:lnTo>
                  <a:pt x="65" y="170"/>
                </a:lnTo>
                <a:lnTo>
                  <a:pt x="73" y="177"/>
                </a:lnTo>
                <a:lnTo>
                  <a:pt x="78" y="186"/>
                </a:lnTo>
                <a:lnTo>
                  <a:pt x="79" y="196"/>
                </a:lnTo>
                <a:lnTo>
                  <a:pt x="79" y="197"/>
                </a:lnTo>
                <a:lnTo>
                  <a:pt x="80" y="198"/>
                </a:lnTo>
                <a:lnTo>
                  <a:pt x="93" y="201"/>
                </a:lnTo>
                <a:lnTo>
                  <a:pt x="94" y="200"/>
                </a:lnTo>
                <a:lnTo>
                  <a:pt x="96" y="198"/>
                </a:lnTo>
                <a:lnTo>
                  <a:pt x="96" y="196"/>
                </a:lnTo>
                <a:lnTo>
                  <a:pt x="71" y="156"/>
                </a:lnTo>
                <a:lnTo>
                  <a:pt x="70" y="155"/>
                </a:lnTo>
                <a:lnTo>
                  <a:pt x="69" y="155"/>
                </a:lnTo>
                <a:close/>
                <a:moveTo>
                  <a:pt x="209" y="155"/>
                </a:moveTo>
                <a:lnTo>
                  <a:pt x="208" y="155"/>
                </a:lnTo>
                <a:lnTo>
                  <a:pt x="207" y="156"/>
                </a:lnTo>
                <a:lnTo>
                  <a:pt x="184" y="196"/>
                </a:lnTo>
                <a:lnTo>
                  <a:pt x="184" y="198"/>
                </a:lnTo>
                <a:lnTo>
                  <a:pt x="185" y="200"/>
                </a:lnTo>
                <a:lnTo>
                  <a:pt x="186" y="201"/>
                </a:lnTo>
                <a:lnTo>
                  <a:pt x="204" y="197"/>
                </a:lnTo>
                <a:lnTo>
                  <a:pt x="220" y="192"/>
                </a:lnTo>
                <a:lnTo>
                  <a:pt x="221" y="191"/>
                </a:lnTo>
                <a:lnTo>
                  <a:pt x="221" y="189"/>
                </a:lnTo>
                <a:lnTo>
                  <a:pt x="218" y="173"/>
                </a:lnTo>
                <a:lnTo>
                  <a:pt x="212" y="156"/>
                </a:lnTo>
                <a:lnTo>
                  <a:pt x="211" y="155"/>
                </a:lnTo>
                <a:lnTo>
                  <a:pt x="209" y="155"/>
                </a:lnTo>
                <a:close/>
                <a:moveTo>
                  <a:pt x="230" y="100"/>
                </a:moveTo>
                <a:lnTo>
                  <a:pt x="229" y="101"/>
                </a:lnTo>
                <a:lnTo>
                  <a:pt x="227" y="103"/>
                </a:lnTo>
                <a:lnTo>
                  <a:pt x="222" y="120"/>
                </a:lnTo>
                <a:lnTo>
                  <a:pt x="214" y="140"/>
                </a:lnTo>
                <a:lnTo>
                  <a:pt x="214" y="143"/>
                </a:lnTo>
                <a:lnTo>
                  <a:pt x="214" y="148"/>
                </a:lnTo>
                <a:lnTo>
                  <a:pt x="222" y="168"/>
                </a:lnTo>
                <a:lnTo>
                  <a:pt x="227" y="186"/>
                </a:lnTo>
                <a:lnTo>
                  <a:pt x="229" y="187"/>
                </a:lnTo>
                <a:lnTo>
                  <a:pt x="230" y="187"/>
                </a:lnTo>
                <a:lnTo>
                  <a:pt x="231" y="187"/>
                </a:lnTo>
                <a:lnTo>
                  <a:pt x="248" y="177"/>
                </a:lnTo>
                <a:lnTo>
                  <a:pt x="259" y="164"/>
                </a:lnTo>
                <a:lnTo>
                  <a:pt x="266" y="151"/>
                </a:lnTo>
                <a:lnTo>
                  <a:pt x="266" y="137"/>
                </a:lnTo>
                <a:lnTo>
                  <a:pt x="259" y="124"/>
                </a:lnTo>
                <a:lnTo>
                  <a:pt x="249" y="111"/>
                </a:lnTo>
                <a:lnTo>
                  <a:pt x="231" y="101"/>
                </a:lnTo>
                <a:lnTo>
                  <a:pt x="230" y="100"/>
                </a:lnTo>
                <a:close/>
                <a:moveTo>
                  <a:pt x="50" y="100"/>
                </a:moveTo>
                <a:lnTo>
                  <a:pt x="48" y="100"/>
                </a:lnTo>
                <a:lnTo>
                  <a:pt x="31" y="111"/>
                </a:lnTo>
                <a:lnTo>
                  <a:pt x="19" y="124"/>
                </a:lnTo>
                <a:lnTo>
                  <a:pt x="14" y="137"/>
                </a:lnTo>
                <a:lnTo>
                  <a:pt x="14" y="151"/>
                </a:lnTo>
                <a:lnTo>
                  <a:pt x="19" y="164"/>
                </a:lnTo>
                <a:lnTo>
                  <a:pt x="31" y="177"/>
                </a:lnTo>
                <a:lnTo>
                  <a:pt x="33" y="177"/>
                </a:lnTo>
                <a:lnTo>
                  <a:pt x="34" y="175"/>
                </a:lnTo>
                <a:lnTo>
                  <a:pt x="38" y="171"/>
                </a:lnTo>
                <a:lnTo>
                  <a:pt x="43" y="169"/>
                </a:lnTo>
                <a:lnTo>
                  <a:pt x="48" y="168"/>
                </a:lnTo>
                <a:lnTo>
                  <a:pt x="55" y="168"/>
                </a:lnTo>
                <a:lnTo>
                  <a:pt x="56" y="166"/>
                </a:lnTo>
                <a:lnTo>
                  <a:pt x="57" y="165"/>
                </a:lnTo>
                <a:lnTo>
                  <a:pt x="61" y="156"/>
                </a:lnTo>
                <a:lnTo>
                  <a:pt x="64" y="148"/>
                </a:lnTo>
                <a:lnTo>
                  <a:pt x="65" y="143"/>
                </a:lnTo>
                <a:lnTo>
                  <a:pt x="64" y="140"/>
                </a:lnTo>
                <a:lnTo>
                  <a:pt x="57" y="120"/>
                </a:lnTo>
                <a:lnTo>
                  <a:pt x="52" y="103"/>
                </a:lnTo>
                <a:lnTo>
                  <a:pt x="51" y="101"/>
                </a:lnTo>
                <a:lnTo>
                  <a:pt x="50" y="100"/>
                </a:lnTo>
                <a:close/>
                <a:moveTo>
                  <a:pt x="139" y="94"/>
                </a:moveTo>
                <a:lnTo>
                  <a:pt x="154" y="96"/>
                </a:lnTo>
                <a:lnTo>
                  <a:pt x="167" y="105"/>
                </a:lnTo>
                <a:lnTo>
                  <a:pt x="175" y="118"/>
                </a:lnTo>
                <a:lnTo>
                  <a:pt x="179" y="133"/>
                </a:lnTo>
                <a:lnTo>
                  <a:pt x="175" y="148"/>
                </a:lnTo>
                <a:lnTo>
                  <a:pt x="167" y="160"/>
                </a:lnTo>
                <a:lnTo>
                  <a:pt x="154" y="169"/>
                </a:lnTo>
                <a:lnTo>
                  <a:pt x="139" y="171"/>
                </a:lnTo>
                <a:lnTo>
                  <a:pt x="124" y="169"/>
                </a:lnTo>
                <a:lnTo>
                  <a:pt x="111" y="160"/>
                </a:lnTo>
                <a:lnTo>
                  <a:pt x="102" y="148"/>
                </a:lnTo>
                <a:lnTo>
                  <a:pt x="100" y="133"/>
                </a:lnTo>
                <a:lnTo>
                  <a:pt x="102" y="118"/>
                </a:lnTo>
                <a:lnTo>
                  <a:pt x="111" y="105"/>
                </a:lnTo>
                <a:lnTo>
                  <a:pt x="124" y="96"/>
                </a:lnTo>
                <a:lnTo>
                  <a:pt x="139" y="94"/>
                </a:lnTo>
                <a:close/>
                <a:moveTo>
                  <a:pt x="186" y="87"/>
                </a:moveTo>
                <a:lnTo>
                  <a:pt x="185" y="87"/>
                </a:lnTo>
                <a:lnTo>
                  <a:pt x="184" y="88"/>
                </a:lnTo>
                <a:lnTo>
                  <a:pt x="184" y="91"/>
                </a:lnTo>
                <a:lnTo>
                  <a:pt x="207" y="132"/>
                </a:lnTo>
                <a:lnTo>
                  <a:pt x="208" y="133"/>
                </a:lnTo>
                <a:lnTo>
                  <a:pt x="209" y="133"/>
                </a:lnTo>
                <a:lnTo>
                  <a:pt x="211" y="132"/>
                </a:lnTo>
                <a:lnTo>
                  <a:pt x="212" y="131"/>
                </a:lnTo>
                <a:lnTo>
                  <a:pt x="217" y="114"/>
                </a:lnTo>
                <a:lnTo>
                  <a:pt x="221" y="99"/>
                </a:lnTo>
                <a:lnTo>
                  <a:pt x="221" y="97"/>
                </a:lnTo>
                <a:lnTo>
                  <a:pt x="220" y="95"/>
                </a:lnTo>
                <a:lnTo>
                  <a:pt x="204" y="91"/>
                </a:lnTo>
                <a:lnTo>
                  <a:pt x="186" y="87"/>
                </a:lnTo>
                <a:close/>
                <a:moveTo>
                  <a:pt x="93" y="87"/>
                </a:moveTo>
                <a:lnTo>
                  <a:pt x="75" y="91"/>
                </a:lnTo>
                <a:lnTo>
                  <a:pt x="60" y="96"/>
                </a:lnTo>
                <a:lnTo>
                  <a:pt x="59" y="96"/>
                </a:lnTo>
                <a:lnTo>
                  <a:pt x="57" y="99"/>
                </a:lnTo>
                <a:lnTo>
                  <a:pt x="61" y="114"/>
                </a:lnTo>
                <a:lnTo>
                  <a:pt x="68" y="132"/>
                </a:lnTo>
                <a:lnTo>
                  <a:pt x="68" y="132"/>
                </a:lnTo>
                <a:lnTo>
                  <a:pt x="69" y="133"/>
                </a:lnTo>
                <a:lnTo>
                  <a:pt x="70" y="133"/>
                </a:lnTo>
                <a:lnTo>
                  <a:pt x="71" y="132"/>
                </a:lnTo>
                <a:lnTo>
                  <a:pt x="96" y="91"/>
                </a:lnTo>
                <a:lnTo>
                  <a:pt x="96" y="88"/>
                </a:lnTo>
                <a:lnTo>
                  <a:pt x="94" y="87"/>
                </a:lnTo>
                <a:lnTo>
                  <a:pt x="93" y="87"/>
                </a:lnTo>
                <a:close/>
                <a:moveTo>
                  <a:pt x="139" y="83"/>
                </a:moveTo>
                <a:lnTo>
                  <a:pt x="111" y="85"/>
                </a:lnTo>
                <a:lnTo>
                  <a:pt x="108" y="86"/>
                </a:lnTo>
                <a:lnTo>
                  <a:pt x="105" y="87"/>
                </a:lnTo>
                <a:lnTo>
                  <a:pt x="102" y="90"/>
                </a:lnTo>
                <a:lnTo>
                  <a:pt x="87" y="114"/>
                </a:lnTo>
                <a:lnTo>
                  <a:pt x="74" y="138"/>
                </a:lnTo>
                <a:lnTo>
                  <a:pt x="73" y="143"/>
                </a:lnTo>
                <a:lnTo>
                  <a:pt x="74" y="148"/>
                </a:lnTo>
                <a:lnTo>
                  <a:pt x="87" y="174"/>
                </a:lnTo>
                <a:lnTo>
                  <a:pt x="102" y="198"/>
                </a:lnTo>
                <a:lnTo>
                  <a:pt x="105" y="201"/>
                </a:lnTo>
                <a:lnTo>
                  <a:pt x="108" y="202"/>
                </a:lnTo>
                <a:lnTo>
                  <a:pt x="111" y="202"/>
                </a:lnTo>
                <a:lnTo>
                  <a:pt x="139" y="203"/>
                </a:lnTo>
                <a:lnTo>
                  <a:pt x="168" y="202"/>
                </a:lnTo>
                <a:lnTo>
                  <a:pt x="171" y="202"/>
                </a:lnTo>
                <a:lnTo>
                  <a:pt x="174" y="201"/>
                </a:lnTo>
                <a:lnTo>
                  <a:pt x="176" y="198"/>
                </a:lnTo>
                <a:lnTo>
                  <a:pt x="191" y="174"/>
                </a:lnTo>
                <a:lnTo>
                  <a:pt x="204" y="148"/>
                </a:lnTo>
                <a:lnTo>
                  <a:pt x="206" y="143"/>
                </a:lnTo>
                <a:lnTo>
                  <a:pt x="204" y="138"/>
                </a:lnTo>
                <a:lnTo>
                  <a:pt x="191" y="114"/>
                </a:lnTo>
                <a:lnTo>
                  <a:pt x="176" y="90"/>
                </a:lnTo>
                <a:lnTo>
                  <a:pt x="174" y="87"/>
                </a:lnTo>
                <a:lnTo>
                  <a:pt x="171" y="86"/>
                </a:lnTo>
                <a:lnTo>
                  <a:pt x="168" y="85"/>
                </a:lnTo>
                <a:lnTo>
                  <a:pt x="139" y="83"/>
                </a:lnTo>
                <a:close/>
                <a:moveTo>
                  <a:pt x="139" y="50"/>
                </a:moveTo>
                <a:lnTo>
                  <a:pt x="138" y="50"/>
                </a:lnTo>
                <a:lnTo>
                  <a:pt x="126" y="62"/>
                </a:lnTo>
                <a:lnTo>
                  <a:pt x="114" y="74"/>
                </a:lnTo>
                <a:lnTo>
                  <a:pt x="114" y="77"/>
                </a:lnTo>
                <a:lnTo>
                  <a:pt x="115" y="78"/>
                </a:lnTo>
                <a:lnTo>
                  <a:pt x="116" y="78"/>
                </a:lnTo>
                <a:lnTo>
                  <a:pt x="163" y="80"/>
                </a:lnTo>
                <a:lnTo>
                  <a:pt x="165" y="78"/>
                </a:lnTo>
                <a:lnTo>
                  <a:pt x="166" y="77"/>
                </a:lnTo>
                <a:lnTo>
                  <a:pt x="165" y="74"/>
                </a:lnTo>
                <a:lnTo>
                  <a:pt x="153" y="62"/>
                </a:lnTo>
                <a:lnTo>
                  <a:pt x="142" y="50"/>
                </a:lnTo>
                <a:lnTo>
                  <a:pt x="139" y="50"/>
                </a:lnTo>
                <a:close/>
                <a:moveTo>
                  <a:pt x="170" y="32"/>
                </a:moveTo>
                <a:lnTo>
                  <a:pt x="160" y="36"/>
                </a:lnTo>
                <a:lnTo>
                  <a:pt x="148" y="42"/>
                </a:lnTo>
                <a:lnTo>
                  <a:pt x="147" y="44"/>
                </a:lnTo>
                <a:lnTo>
                  <a:pt x="147" y="46"/>
                </a:lnTo>
                <a:lnTo>
                  <a:pt x="148" y="48"/>
                </a:lnTo>
                <a:lnTo>
                  <a:pt x="161" y="60"/>
                </a:lnTo>
                <a:lnTo>
                  <a:pt x="174" y="76"/>
                </a:lnTo>
                <a:lnTo>
                  <a:pt x="176" y="78"/>
                </a:lnTo>
                <a:lnTo>
                  <a:pt x="179" y="80"/>
                </a:lnTo>
                <a:lnTo>
                  <a:pt x="181" y="81"/>
                </a:lnTo>
                <a:lnTo>
                  <a:pt x="202" y="83"/>
                </a:lnTo>
                <a:lnTo>
                  <a:pt x="218" y="88"/>
                </a:lnTo>
                <a:lnTo>
                  <a:pt x="221" y="88"/>
                </a:lnTo>
                <a:lnTo>
                  <a:pt x="222" y="87"/>
                </a:lnTo>
                <a:lnTo>
                  <a:pt x="222" y="86"/>
                </a:lnTo>
                <a:lnTo>
                  <a:pt x="222" y="71"/>
                </a:lnTo>
                <a:lnTo>
                  <a:pt x="220" y="58"/>
                </a:lnTo>
                <a:lnTo>
                  <a:pt x="216" y="46"/>
                </a:lnTo>
                <a:lnTo>
                  <a:pt x="214" y="46"/>
                </a:lnTo>
                <a:lnTo>
                  <a:pt x="213" y="45"/>
                </a:lnTo>
                <a:lnTo>
                  <a:pt x="212" y="46"/>
                </a:lnTo>
                <a:lnTo>
                  <a:pt x="200" y="50"/>
                </a:lnTo>
                <a:lnTo>
                  <a:pt x="189" y="49"/>
                </a:lnTo>
                <a:lnTo>
                  <a:pt x="180" y="44"/>
                </a:lnTo>
                <a:lnTo>
                  <a:pt x="174" y="34"/>
                </a:lnTo>
                <a:lnTo>
                  <a:pt x="172" y="32"/>
                </a:lnTo>
                <a:lnTo>
                  <a:pt x="170" y="32"/>
                </a:lnTo>
                <a:close/>
                <a:moveTo>
                  <a:pt x="97" y="30"/>
                </a:moveTo>
                <a:lnTo>
                  <a:pt x="83" y="31"/>
                </a:lnTo>
                <a:lnTo>
                  <a:pt x="70" y="39"/>
                </a:lnTo>
                <a:lnTo>
                  <a:pt x="62" y="50"/>
                </a:lnTo>
                <a:lnTo>
                  <a:pt x="57" y="65"/>
                </a:lnTo>
                <a:lnTo>
                  <a:pt x="56" y="86"/>
                </a:lnTo>
                <a:lnTo>
                  <a:pt x="57" y="87"/>
                </a:lnTo>
                <a:lnTo>
                  <a:pt x="59" y="88"/>
                </a:lnTo>
                <a:lnTo>
                  <a:pt x="60" y="88"/>
                </a:lnTo>
                <a:lnTo>
                  <a:pt x="78" y="83"/>
                </a:lnTo>
                <a:lnTo>
                  <a:pt x="98" y="81"/>
                </a:lnTo>
                <a:lnTo>
                  <a:pt x="101" y="80"/>
                </a:lnTo>
                <a:lnTo>
                  <a:pt x="103" y="78"/>
                </a:lnTo>
                <a:lnTo>
                  <a:pt x="106" y="76"/>
                </a:lnTo>
                <a:lnTo>
                  <a:pt x="119" y="60"/>
                </a:lnTo>
                <a:lnTo>
                  <a:pt x="131" y="48"/>
                </a:lnTo>
                <a:lnTo>
                  <a:pt x="133" y="46"/>
                </a:lnTo>
                <a:lnTo>
                  <a:pt x="133" y="44"/>
                </a:lnTo>
                <a:lnTo>
                  <a:pt x="131" y="42"/>
                </a:lnTo>
                <a:lnTo>
                  <a:pt x="114" y="34"/>
                </a:lnTo>
                <a:lnTo>
                  <a:pt x="97" y="30"/>
                </a:lnTo>
                <a:close/>
                <a:moveTo>
                  <a:pt x="197" y="0"/>
                </a:moveTo>
                <a:lnTo>
                  <a:pt x="209" y="3"/>
                </a:lnTo>
                <a:lnTo>
                  <a:pt x="217" y="11"/>
                </a:lnTo>
                <a:lnTo>
                  <a:pt x="222" y="21"/>
                </a:lnTo>
                <a:lnTo>
                  <a:pt x="221" y="32"/>
                </a:lnTo>
                <a:lnTo>
                  <a:pt x="222" y="35"/>
                </a:lnTo>
                <a:lnTo>
                  <a:pt x="229" y="49"/>
                </a:lnTo>
                <a:lnTo>
                  <a:pt x="231" y="67"/>
                </a:lnTo>
                <a:lnTo>
                  <a:pt x="230" y="90"/>
                </a:lnTo>
                <a:lnTo>
                  <a:pt x="230" y="91"/>
                </a:lnTo>
                <a:lnTo>
                  <a:pt x="231" y="92"/>
                </a:lnTo>
                <a:lnTo>
                  <a:pt x="253" y="104"/>
                </a:lnTo>
                <a:lnTo>
                  <a:pt x="267" y="115"/>
                </a:lnTo>
                <a:lnTo>
                  <a:pt x="276" y="129"/>
                </a:lnTo>
                <a:lnTo>
                  <a:pt x="280" y="143"/>
                </a:lnTo>
                <a:lnTo>
                  <a:pt x="276" y="159"/>
                </a:lnTo>
                <a:lnTo>
                  <a:pt x="267" y="171"/>
                </a:lnTo>
                <a:lnTo>
                  <a:pt x="252" y="184"/>
                </a:lnTo>
                <a:lnTo>
                  <a:pt x="231" y="194"/>
                </a:lnTo>
                <a:lnTo>
                  <a:pt x="230" y="196"/>
                </a:lnTo>
                <a:lnTo>
                  <a:pt x="230" y="197"/>
                </a:lnTo>
                <a:lnTo>
                  <a:pt x="231" y="207"/>
                </a:lnTo>
                <a:lnTo>
                  <a:pt x="231" y="209"/>
                </a:lnTo>
                <a:lnTo>
                  <a:pt x="232" y="209"/>
                </a:lnTo>
                <a:lnTo>
                  <a:pt x="240" y="215"/>
                </a:lnTo>
                <a:lnTo>
                  <a:pt x="246" y="223"/>
                </a:lnTo>
                <a:lnTo>
                  <a:pt x="248" y="233"/>
                </a:lnTo>
                <a:lnTo>
                  <a:pt x="245" y="243"/>
                </a:lnTo>
                <a:lnTo>
                  <a:pt x="239" y="252"/>
                </a:lnTo>
                <a:lnTo>
                  <a:pt x="230" y="257"/>
                </a:lnTo>
                <a:lnTo>
                  <a:pt x="220" y="257"/>
                </a:lnTo>
                <a:lnTo>
                  <a:pt x="218" y="258"/>
                </a:lnTo>
                <a:lnTo>
                  <a:pt x="217" y="258"/>
                </a:lnTo>
                <a:lnTo>
                  <a:pt x="206" y="266"/>
                </a:lnTo>
                <a:lnTo>
                  <a:pt x="193" y="270"/>
                </a:lnTo>
                <a:lnTo>
                  <a:pt x="177" y="267"/>
                </a:lnTo>
                <a:lnTo>
                  <a:pt x="160" y="261"/>
                </a:lnTo>
                <a:lnTo>
                  <a:pt x="142" y="248"/>
                </a:lnTo>
                <a:lnTo>
                  <a:pt x="139" y="248"/>
                </a:lnTo>
                <a:lnTo>
                  <a:pt x="138" y="248"/>
                </a:lnTo>
                <a:lnTo>
                  <a:pt x="119" y="262"/>
                </a:lnTo>
                <a:lnTo>
                  <a:pt x="100" y="269"/>
                </a:lnTo>
                <a:lnTo>
                  <a:pt x="83" y="269"/>
                </a:lnTo>
                <a:lnTo>
                  <a:pt x="69" y="265"/>
                </a:lnTo>
                <a:lnTo>
                  <a:pt x="59" y="254"/>
                </a:lnTo>
                <a:lnTo>
                  <a:pt x="51" y="239"/>
                </a:lnTo>
                <a:lnTo>
                  <a:pt x="48" y="219"/>
                </a:lnTo>
                <a:lnTo>
                  <a:pt x="47" y="217"/>
                </a:lnTo>
                <a:lnTo>
                  <a:pt x="46" y="216"/>
                </a:lnTo>
                <a:lnTo>
                  <a:pt x="36" y="210"/>
                </a:lnTo>
                <a:lnTo>
                  <a:pt x="29" y="200"/>
                </a:lnTo>
                <a:lnTo>
                  <a:pt x="29" y="187"/>
                </a:lnTo>
                <a:lnTo>
                  <a:pt x="29" y="186"/>
                </a:lnTo>
                <a:lnTo>
                  <a:pt x="28" y="184"/>
                </a:lnTo>
                <a:lnTo>
                  <a:pt x="13" y="173"/>
                </a:lnTo>
                <a:lnTo>
                  <a:pt x="4" y="159"/>
                </a:lnTo>
                <a:lnTo>
                  <a:pt x="0" y="145"/>
                </a:lnTo>
                <a:lnTo>
                  <a:pt x="2" y="129"/>
                </a:lnTo>
                <a:lnTo>
                  <a:pt x="11" y="115"/>
                </a:lnTo>
                <a:lnTo>
                  <a:pt x="27" y="104"/>
                </a:lnTo>
                <a:lnTo>
                  <a:pt x="48" y="92"/>
                </a:lnTo>
                <a:lnTo>
                  <a:pt x="50" y="91"/>
                </a:lnTo>
                <a:lnTo>
                  <a:pt x="50" y="90"/>
                </a:lnTo>
                <a:lnTo>
                  <a:pt x="48" y="67"/>
                </a:lnTo>
                <a:lnTo>
                  <a:pt x="51" y="48"/>
                </a:lnTo>
                <a:lnTo>
                  <a:pt x="59" y="32"/>
                </a:lnTo>
                <a:lnTo>
                  <a:pt x="70" y="23"/>
                </a:lnTo>
                <a:lnTo>
                  <a:pt x="84" y="18"/>
                </a:lnTo>
                <a:lnTo>
                  <a:pt x="100" y="19"/>
                </a:lnTo>
                <a:lnTo>
                  <a:pt x="119" y="26"/>
                </a:lnTo>
                <a:lnTo>
                  <a:pt x="138" y="39"/>
                </a:lnTo>
                <a:lnTo>
                  <a:pt x="139" y="40"/>
                </a:lnTo>
                <a:lnTo>
                  <a:pt x="142" y="39"/>
                </a:lnTo>
                <a:lnTo>
                  <a:pt x="156" y="28"/>
                </a:lnTo>
                <a:lnTo>
                  <a:pt x="171" y="22"/>
                </a:lnTo>
                <a:lnTo>
                  <a:pt x="172" y="21"/>
                </a:lnTo>
                <a:lnTo>
                  <a:pt x="172" y="19"/>
                </a:lnTo>
                <a:lnTo>
                  <a:pt x="177" y="9"/>
                </a:lnTo>
                <a:lnTo>
                  <a:pt x="186" y="3"/>
                </a:lnTo>
                <a:lnTo>
                  <a:pt x="197" y="0"/>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345"/>
          <p:cNvSpPr>
            <a:spLocks noEditPoints="1"/>
          </p:cNvSpPr>
          <p:nvPr userDrawn="1"/>
        </p:nvSpPr>
        <p:spPr bwMode="auto">
          <a:xfrm rot="19951744">
            <a:off x="485337" y="1535222"/>
            <a:ext cx="2166226" cy="3066048"/>
          </a:xfrm>
          <a:custGeom>
            <a:avLst/>
            <a:gdLst>
              <a:gd name="T0" fmla="*/ 190 w 195"/>
              <a:gd name="T1" fmla="*/ 163 h 276"/>
              <a:gd name="T2" fmla="*/ 195 w 195"/>
              <a:gd name="T3" fmla="*/ 174 h 276"/>
              <a:gd name="T4" fmla="*/ 192 w 195"/>
              <a:gd name="T5" fmla="*/ 180 h 276"/>
              <a:gd name="T6" fmla="*/ 105 w 195"/>
              <a:gd name="T7" fmla="*/ 212 h 276"/>
              <a:gd name="T8" fmla="*/ 98 w 195"/>
              <a:gd name="T9" fmla="*/ 202 h 276"/>
              <a:gd name="T10" fmla="*/ 101 w 195"/>
              <a:gd name="T11" fmla="*/ 195 h 276"/>
              <a:gd name="T12" fmla="*/ 187 w 195"/>
              <a:gd name="T13" fmla="*/ 160 h 276"/>
              <a:gd name="T14" fmla="*/ 20 w 195"/>
              <a:gd name="T15" fmla="*/ 147 h 276"/>
              <a:gd name="T16" fmla="*/ 15 w 195"/>
              <a:gd name="T17" fmla="*/ 157 h 276"/>
              <a:gd name="T18" fmla="*/ 20 w 195"/>
              <a:gd name="T19" fmla="*/ 168 h 276"/>
              <a:gd name="T20" fmla="*/ 32 w 195"/>
              <a:gd name="T21" fmla="*/ 169 h 276"/>
              <a:gd name="T22" fmla="*/ 40 w 195"/>
              <a:gd name="T23" fmla="*/ 161 h 276"/>
              <a:gd name="T24" fmla="*/ 37 w 195"/>
              <a:gd name="T25" fmla="*/ 150 h 276"/>
              <a:gd name="T26" fmla="*/ 27 w 195"/>
              <a:gd name="T27" fmla="*/ 145 h 276"/>
              <a:gd name="T28" fmla="*/ 102 w 195"/>
              <a:gd name="T29" fmla="*/ 2 h 276"/>
              <a:gd name="T30" fmla="*/ 105 w 195"/>
              <a:gd name="T31" fmla="*/ 12 h 276"/>
              <a:gd name="T32" fmla="*/ 100 w 195"/>
              <a:gd name="T33" fmla="*/ 14 h 276"/>
              <a:gd name="T34" fmla="*/ 151 w 195"/>
              <a:gd name="T35" fmla="*/ 146 h 276"/>
              <a:gd name="T36" fmla="*/ 148 w 195"/>
              <a:gd name="T37" fmla="*/ 149 h 276"/>
              <a:gd name="T38" fmla="*/ 147 w 195"/>
              <a:gd name="T39" fmla="*/ 151 h 276"/>
              <a:gd name="T40" fmla="*/ 148 w 195"/>
              <a:gd name="T41" fmla="*/ 160 h 276"/>
              <a:gd name="T42" fmla="*/ 144 w 195"/>
              <a:gd name="T43" fmla="*/ 166 h 276"/>
              <a:gd name="T44" fmla="*/ 129 w 195"/>
              <a:gd name="T45" fmla="*/ 169 h 276"/>
              <a:gd name="T46" fmla="*/ 124 w 195"/>
              <a:gd name="T47" fmla="*/ 161 h 276"/>
              <a:gd name="T48" fmla="*/ 120 w 195"/>
              <a:gd name="T49" fmla="*/ 160 h 276"/>
              <a:gd name="T50" fmla="*/ 118 w 195"/>
              <a:gd name="T51" fmla="*/ 160 h 276"/>
              <a:gd name="T52" fmla="*/ 91 w 195"/>
              <a:gd name="T53" fmla="*/ 97 h 276"/>
              <a:gd name="T54" fmla="*/ 84 w 195"/>
              <a:gd name="T55" fmla="*/ 97 h 276"/>
              <a:gd name="T56" fmla="*/ 52 w 195"/>
              <a:gd name="T57" fmla="*/ 136 h 276"/>
              <a:gd name="T58" fmla="*/ 55 w 195"/>
              <a:gd name="T59" fmla="*/ 151 h 276"/>
              <a:gd name="T60" fmla="*/ 52 w 195"/>
              <a:gd name="T61" fmla="*/ 170 h 276"/>
              <a:gd name="T62" fmla="*/ 46 w 195"/>
              <a:gd name="T63" fmla="*/ 180 h 276"/>
              <a:gd name="T64" fmla="*/ 59 w 195"/>
              <a:gd name="T65" fmla="*/ 216 h 276"/>
              <a:gd name="T66" fmla="*/ 87 w 195"/>
              <a:gd name="T67" fmla="*/ 243 h 276"/>
              <a:gd name="T68" fmla="*/ 185 w 195"/>
              <a:gd name="T69" fmla="*/ 244 h 276"/>
              <a:gd name="T70" fmla="*/ 193 w 195"/>
              <a:gd name="T71" fmla="*/ 256 h 276"/>
              <a:gd name="T72" fmla="*/ 189 w 195"/>
              <a:gd name="T73" fmla="*/ 274 h 276"/>
              <a:gd name="T74" fmla="*/ 22 w 195"/>
              <a:gd name="T75" fmla="*/ 276 h 276"/>
              <a:gd name="T76" fmla="*/ 12 w 195"/>
              <a:gd name="T77" fmla="*/ 270 h 276"/>
              <a:gd name="T78" fmla="*/ 12 w 195"/>
              <a:gd name="T79" fmla="*/ 251 h 276"/>
              <a:gd name="T80" fmla="*/ 22 w 195"/>
              <a:gd name="T81" fmla="*/ 244 h 276"/>
              <a:gd name="T82" fmla="*/ 29 w 195"/>
              <a:gd name="T83" fmla="*/ 241 h 276"/>
              <a:gd name="T84" fmla="*/ 17 w 195"/>
              <a:gd name="T85" fmla="*/ 210 h 276"/>
              <a:gd name="T86" fmla="*/ 8 w 195"/>
              <a:gd name="T87" fmla="*/ 177 h 276"/>
              <a:gd name="T88" fmla="*/ 0 w 195"/>
              <a:gd name="T89" fmla="*/ 157 h 276"/>
              <a:gd name="T90" fmla="*/ 15 w 195"/>
              <a:gd name="T91" fmla="*/ 131 h 276"/>
              <a:gd name="T92" fmla="*/ 38 w 195"/>
              <a:gd name="T93" fmla="*/ 91 h 276"/>
              <a:gd name="T94" fmla="*/ 75 w 195"/>
              <a:gd name="T95" fmla="*/ 62 h 276"/>
              <a:gd name="T96" fmla="*/ 65 w 195"/>
              <a:gd name="T97" fmla="*/ 31 h 276"/>
              <a:gd name="T98" fmla="*/ 61 w 195"/>
              <a:gd name="T99" fmla="*/ 30 h 276"/>
              <a:gd name="T100" fmla="*/ 56 w 195"/>
              <a:gd name="T101" fmla="*/ 31 h 276"/>
              <a:gd name="T102" fmla="*/ 52 w 195"/>
              <a:gd name="T103" fmla="*/ 20 h 276"/>
              <a:gd name="T104" fmla="*/ 59 w 195"/>
              <a:gd name="T105" fmla="*/ 16 h 276"/>
              <a:gd name="T106" fmla="*/ 101 w 195"/>
              <a:gd name="T10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5" h="276">
                <a:moveTo>
                  <a:pt x="187" y="160"/>
                </a:moveTo>
                <a:lnTo>
                  <a:pt x="189" y="161"/>
                </a:lnTo>
                <a:lnTo>
                  <a:pt x="190" y="163"/>
                </a:lnTo>
                <a:lnTo>
                  <a:pt x="193" y="165"/>
                </a:lnTo>
                <a:lnTo>
                  <a:pt x="195" y="172"/>
                </a:lnTo>
                <a:lnTo>
                  <a:pt x="195" y="174"/>
                </a:lnTo>
                <a:lnTo>
                  <a:pt x="195" y="177"/>
                </a:lnTo>
                <a:lnTo>
                  <a:pt x="193" y="178"/>
                </a:lnTo>
                <a:lnTo>
                  <a:pt x="192" y="180"/>
                </a:lnTo>
                <a:lnTo>
                  <a:pt x="110" y="212"/>
                </a:lnTo>
                <a:lnTo>
                  <a:pt x="107" y="212"/>
                </a:lnTo>
                <a:lnTo>
                  <a:pt x="105" y="212"/>
                </a:lnTo>
                <a:lnTo>
                  <a:pt x="103" y="211"/>
                </a:lnTo>
                <a:lnTo>
                  <a:pt x="101" y="209"/>
                </a:lnTo>
                <a:lnTo>
                  <a:pt x="98" y="202"/>
                </a:lnTo>
                <a:lnTo>
                  <a:pt x="98" y="200"/>
                </a:lnTo>
                <a:lnTo>
                  <a:pt x="98" y="197"/>
                </a:lnTo>
                <a:lnTo>
                  <a:pt x="101" y="195"/>
                </a:lnTo>
                <a:lnTo>
                  <a:pt x="102" y="193"/>
                </a:lnTo>
                <a:lnTo>
                  <a:pt x="184" y="161"/>
                </a:lnTo>
                <a:lnTo>
                  <a:pt x="187" y="160"/>
                </a:lnTo>
                <a:close/>
                <a:moveTo>
                  <a:pt x="27" y="145"/>
                </a:moveTo>
                <a:lnTo>
                  <a:pt x="23" y="145"/>
                </a:lnTo>
                <a:lnTo>
                  <a:pt x="20" y="147"/>
                </a:lnTo>
                <a:lnTo>
                  <a:pt x="17" y="150"/>
                </a:lnTo>
                <a:lnTo>
                  <a:pt x="15" y="154"/>
                </a:lnTo>
                <a:lnTo>
                  <a:pt x="15" y="157"/>
                </a:lnTo>
                <a:lnTo>
                  <a:pt x="15" y="161"/>
                </a:lnTo>
                <a:lnTo>
                  <a:pt x="17" y="165"/>
                </a:lnTo>
                <a:lnTo>
                  <a:pt x="20" y="168"/>
                </a:lnTo>
                <a:lnTo>
                  <a:pt x="23" y="169"/>
                </a:lnTo>
                <a:lnTo>
                  <a:pt x="27" y="170"/>
                </a:lnTo>
                <a:lnTo>
                  <a:pt x="32" y="169"/>
                </a:lnTo>
                <a:lnTo>
                  <a:pt x="35" y="168"/>
                </a:lnTo>
                <a:lnTo>
                  <a:pt x="37" y="165"/>
                </a:lnTo>
                <a:lnTo>
                  <a:pt x="40" y="161"/>
                </a:lnTo>
                <a:lnTo>
                  <a:pt x="40" y="157"/>
                </a:lnTo>
                <a:lnTo>
                  <a:pt x="40" y="154"/>
                </a:lnTo>
                <a:lnTo>
                  <a:pt x="37" y="150"/>
                </a:lnTo>
                <a:lnTo>
                  <a:pt x="35" y="147"/>
                </a:lnTo>
                <a:lnTo>
                  <a:pt x="32" y="145"/>
                </a:lnTo>
                <a:lnTo>
                  <a:pt x="27" y="145"/>
                </a:lnTo>
                <a:close/>
                <a:moveTo>
                  <a:pt x="101" y="0"/>
                </a:moveTo>
                <a:lnTo>
                  <a:pt x="102" y="0"/>
                </a:lnTo>
                <a:lnTo>
                  <a:pt x="102" y="2"/>
                </a:lnTo>
                <a:lnTo>
                  <a:pt x="106" y="9"/>
                </a:lnTo>
                <a:lnTo>
                  <a:pt x="106" y="11"/>
                </a:lnTo>
                <a:lnTo>
                  <a:pt x="105" y="12"/>
                </a:lnTo>
                <a:lnTo>
                  <a:pt x="103" y="13"/>
                </a:lnTo>
                <a:lnTo>
                  <a:pt x="101" y="14"/>
                </a:lnTo>
                <a:lnTo>
                  <a:pt x="100" y="14"/>
                </a:lnTo>
                <a:lnTo>
                  <a:pt x="100" y="16"/>
                </a:lnTo>
                <a:lnTo>
                  <a:pt x="100" y="18"/>
                </a:lnTo>
                <a:lnTo>
                  <a:pt x="151" y="146"/>
                </a:lnTo>
                <a:lnTo>
                  <a:pt x="151" y="147"/>
                </a:lnTo>
                <a:lnTo>
                  <a:pt x="149" y="149"/>
                </a:lnTo>
                <a:lnTo>
                  <a:pt x="148" y="149"/>
                </a:lnTo>
                <a:lnTo>
                  <a:pt x="148" y="150"/>
                </a:lnTo>
                <a:lnTo>
                  <a:pt x="147" y="150"/>
                </a:lnTo>
                <a:lnTo>
                  <a:pt x="147" y="151"/>
                </a:lnTo>
                <a:lnTo>
                  <a:pt x="147" y="152"/>
                </a:lnTo>
                <a:lnTo>
                  <a:pt x="148" y="157"/>
                </a:lnTo>
                <a:lnTo>
                  <a:pt x="148" y="160"/>
                </a:lnTo>
                <a:lnTo>
                  <a:pt x="148" y="163"/>
                </a:lnTo>
                <a:lnTo>
                  <a:pt x="147" y="164"/>
                </a:lnTo>
                <a:lnTo>
                  <a:pt x="144" y="166"/>
                </a:lnTo>
                <a:lnTo>
                  <a:pt x="134" y="169"/>
                </a:lnTo>
                <a:lnTo>
                  <a:pt x="132" y="170"/>
                </a:lnTo>
                <a:lnTo>
                  <a:pt x="129" y="169"/>
                </a:lnTo>
                <a:lnTo>
                  <a:pt x="128" y="168"/>
                </a:lnTo>
                <a:lnTo>
                  <a:pt x="125" y="165"/>
                </a:lnTo>
                <a:lnTo>
                  <a:pt x="124" y="161"/>
                </a:lnTo>
                <a:lnTo>
                  <a:pt x="124" y="161"/>
                </a:lnTo>
                <a:lnTo>
                  <a:pt x="123" y="160"/>
                </a:lnTo>
                <a:lnTo>
                  <a:pt x="120" y="160"/>
                </a:lnTo>
                <a:lnTo>
                  <a:pt x="120" y="160"/>
                </a:lnTo>
                <a:lnTo>
                  <a:pt x="119" y="161"/>
                </a:lnTo>
                <a:lnTo>
                  <a:pt x="118" y="160"/>
                </a:lnTo>
                <a:lnTo>
                  <a:pt x="116" y="159"/>
                </a:lnTo>
                <a:lnTo>
                  <a:pt x="93" y="100"/>
                </a:lnTo>
                <a:lnTo>
                  <a:pt x="91" y="97"/>
                </a:lnTo>
                <a:lnTo>
                  <a:pt x="89" y="96"/>
                </a:lnTo>
                <a:lnTo>
                  <a:pt x="87" y="96"/>
                </a:lnTo>
                <a:lnTo>
                  <a:pt x="84" y="97"/>
                </a:lnTo>
                <a:lnTo>
                  <a:pt x="70" y="108"/>
                </a:lnTo>
                <a:lnTo>
                  <a:pt x="60" y="120"/>
                </a:lnTo>
                <a:lnTo>
                  <a:pt x="52" y="136"/>
                </a:lnTo>
                <a:lnTo>
                  <a:pt x="51" y="140"/>
                </a:lnTo>
                <a:lnTo>
                  <a:pt x="52" y="145"/>
                </a:lnTo>
                <a:lnTo>
                  <a:pt x="55" y="151"/>
                </a:lnTo>
                <a:lnTo>
                  <a:pt x="55" y="157"/>
                </a:lnTo>
                <a:lnTo>
                  <a:pt x="55" y="164"/>
                </a:lnTo>
                <a:lnTo>
                  <a:pt x="52" y="170"/>
                </a:lnTo>
                <a:lnTo>
                  <a:pt x="49" y="175"/>
                </a:lnTo>
                <a:lnTo>
                  <a:pt x="47" y="178"/>
                </a:lnTo>
                <a:lnTo>
                  <a:pt x="46" y="180"/>
                </a:lnTo>
                <a:lnTo>
                  <a:pt x="46" y="184"/>
                </a:lnTo>
                <a:lnTo>
                  <a:pt x="51" y="201"/>
                </a:lnTo>
                <a:lnTo>
                  <a:pt x="59" y="216"/>
                </a:lnTo>
                <a:lnTo>
                  <a:pt x="69" y="230"/>
                </a:lnTo>
                <a:lnTo>
                  <a:pt x="83" y="242"/>
                </a:lnTo>
                <a:lnTo>
                  <a:pt x="87" y="243"/>
                </a:lnTo>
                <a:lnTo>
                  <a:pt x="89" y="244"/>
                </a:lnTo>
                <a:lnTo>
                  <a:pt x="181" y="244"/>
                </a:lnTo>
                <a:lnTo>
                  <a:pt x="185" y="244"/>
                </a:lnTo>
                <a:lnTo>
                  <a:pt x="189" y="247"/>
                </a:lnTo>
                <a:lnTo>
                  <a:pt x="192" y="251"/>
                </a:lnTo>
                <a:lnTo>
                  <a:pt x="193" y="256"/>
                </a:lnTo>
                <a:lnTo>
                  <a:pt x="193" y="265"/>
                </a:lnTo>
                <a:lnTo>
                  <a:pt x="192" y="270"/>
                </a:lnTo>
                <a:lnTo>
                  <a:pt x="189" y="274"/>
                </a:lnTo>
                <a:lnTo>
                  <a:pt x="185" y="276"/>
                </a:lnTo>
                <a:lnTo>
                  <a:pt x="181" y="276"/>
                </a:lnTo>
                <a:lnTo>
                  <a:pt x="22" y="276"/>
                </a:lnTo>
                <a:lnTo>
                  <a:pt x="18" y="276"/>
                </a:lnTo>
                <a:lnTo>
                  <a:pt x="14" y="274"/>
                </a:lnTo>
                <a:lnTo>
                  <a:pt x="12" y="270"/>
                </a:lnTo>
                <a:lnTo>
                  <a:pt x="10" y="265"/>
                </a:lnTo>
                <a:lnTo>
                  <a:pt x="10" y="256"/>
                </a:lnTo>
                <a:lnTo>
                  <a:pt x="12" y="251"/>
                </a:lnTo>
                <a:lnTo>
                  <a:pt x="14" y="247"/>
                </a:lnTo>
                <a:lnTo>
                  <a:pt x="18" y="244"/>
                </a:lnTo>
                <a:lnTo>
                  <a:pt x="22" y="244"/>
                </a:lnTo>
                <a:lnTo>
                  <a:pt x="24" y="244"/>
                </a:lnTo>
                <a:lnTo>
                  <a:pt x="27" y="243"/>
                </a:lnTo>
                <a:lnTo>
                  <a:pt x="29" y="241"/>
                </a:lnTo>
                <a:lnTo>
                  <a:pt x="29" y="238"/>
                </a:lnTo>
                <a:lnTo>
                  <a:pt x="28" y="235"/>
                </a:lnTo>
                <a:lnTo>
                  <a:pt x="17" y="210"/>
                </a:lnTo>
                <a:lnTo>
                  <a:pt x="10" y="183"/>
                </a:lnTo>
                <a:lnTo>
                  <a:pt x="9" y="179"/>
                </a:lnTo>
                <a:lnTo>
                  <a:pt x="8" y="177"/>
                </a:lnTo>
                <a:lnTo>
                  <a:pt x="4" y="170"/>
                </a:lnTo>
                <a:lnTo>
                  <a:pt x="0" y="164"/>
                </a:lnTo>
                <a:lnTo>
                  <a:pt x="0" y="157"/>
                </a:lnTo>
                <a:lnTo>
                  <a:pt x="3" y="143"/>
                </a:lnTo>
                <a:lnTo>
                  <a:pt x="13" y="133"/>
                </a:lnTo>
                <a:lnTo>
                  <a:pt x="15" y="131"/>
                </a:lnTo>
                <a:lnTo>
                  <a:pt x="17" y="128"/>
                </a:lnTo>
                <a:lnTo>
                  <a:pt x="27" y="109"/>
                </a:lnTo>
                <a:lnTo>
                  <a:pt x="38" y="91"/>
                </a:lnTo>
                <a:lnTo>
                  <a:pt x="54" y="76"/>
                </a:lnTo>
                <a:lnTo>
                  <a:pt x="73" y="63"/>
                </a:lnTo>
                <a:lnTo>
                  <a:pt x="75" y="62"/>
                </a:lnTo>
                <a:lnTo>
                  <a:pt x="75" y="59"/>
                </a:lnTo>
                <a:lnTo>
                  <a:pt x="75" y="57"/>
                </a:lnTo>
                <a:lnTo>
                  <a:pt x="65" y="31"/>
                </a:lnTo>
                <a:lnTo>
                  <a:pt x="65" y="30"/>
                </a:lnTo>
                <a:lnTo>
                  <a:pt x="64" y="30"/>
                </a:lnTo>
                <a:lnTo>
                  <a:pt x="61" y="30"/>
                </a:lnTo>
                <a:lnTo>
                  <a:pt x="59" y="31"/>
                </a:lnTo>
                <a:lnTo>
                  <a:pt x="58" y="31"/>
                </a:lnTo>
                <a:lnTo>
                  <a:pt x="56" y="31"/>
                </a:lnTo>
                <a:lnTo>
                  <a:pt x="55" y="30"/>
                </a:lnTo>
                <a:lnTo>
                  <a:pt x="52" y="22"/>
                </a:lnTo>
                <a:lnTo>
                  <a:pt x="52" y="20"/>
                </a:lnTo>
                <a:lnTo>
                  <a:pt x="52" y="18"/>
                </a:lnTo>
                <a:lnTo>
                  <a:pt x="54" y="18"/>
                </a:lnTo>
                <a:lnTo>
                  <a:pt x="59" y="16"/>
                </a:lnTo>
                <a:lnTo>
                  <a:pt x="93" y="2"/>
                </a:lnTo>
                <a:lnTo>
                  <a:pt x="98" y="0"/>
                </a:lnTo>
                <a:lnTo>
                  <a:pt x="101" y="0"/>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387"/>
          <p:cNvSpPr>
            <a:spLocks noEditPoints="1"/>
          </p:cNvSpPr>
          <p:nvPr userDrawn="1"/>
        </p:nvSpPr>
        <p:spPr bwMode="auto">
          <a:xfrm rot="1888595">
            <a:off x="2442159" y="392103"/>
            <a:ext cx="1572202" cy="2081915"/>
          </a:xfrm>
          <a:custGeom>
            <a:avLst/>
            <a:gdLst>
              <a:gd name="T0" fmla="*/ 68 w 219"/>
              <a:gd name="T1" fmla="*/ 188 h 290"/>
              <a:gd name="T2" fmla="*/ 108 w 219"/>
              <a:gd name="T3" fmla="*/ 177 h 290"/>
              <a:gd name="T4" fmla="*/ 114 w 219"/>
              <a:gd name="T5" fmla="*/ 174 h 290"/>
              <a:gd name="T6" fmla="*/ 168 w 219"/>
              <a:gd name="T7" fmla="*/ 174 h 290"/>
              <a:gd name="T8" fmla="*/ 52 w 219"/>
              <a:gd name="T9" fmla="*/ 172 h 290"/>
              <a:gd name="T10" fmla="*/ 100 w 219"/>
              <a:gd name="T11" fmla="*/ 170 h 290"/>
              <a:gd name="T12" fmla="*/ 52 w 219"/>
              <a:gd name="T13" fmla="*/ 117 h 290"/>
              <a:gd name="T14" fmla="*/ 44 w 219"/>
              <a:gd name="T15" fmla="*/ 168 h 290"/>
              <a:gd name="T16" fmla="*/ 53 w 219"/>
              <a:gd name="T17" fmla="*/ 118 h 290"/>
              <a:gd name="T18" fmla="*/ 89 w 219"/>
              <a:gd name="T19" fmla="*/ 138 h 290"/>
              <a:gd name="T20" fmla="*/ 137 w 219"/>
              <a:gd name="T21" fmla="*/ 145 h 290"/>
              <a:gd name="T22" fmla="*/ 150 w 219"/>
              <a:gd name="T23" fmla="*/ 141 h 290"/>
              <a:gd name="T24" fmla="*/ 175 w 219"/>
              <a:gd name="T25" fmla="*/ 169 h 290"/>
              <a:gd name="T26" fmla="*/ 172 w 219"/>
              <a:gd name="T27" fmla="*/ 114 h 290"/>
              <a:gd name="T28" fmla="*/ 31 w 219"/>
              <a:gd name="T29" fmla="*/ 152 h 290"/>
              <a:gd name="T30" fmla="*/ 43 w 219"/>
              <a:gd name="T31" fmla="*/ 112 h 290"/>
              <a:gd name="T32" fmla="*/ 115 w 219"/>
              <a:gd name="T33" fmla="*/ 109 h 290"/>
              <a:gd name="T34" fmla="*/ 164 w 219"/>
              <a:gd name="T35" fmla="*/ 112 h 290"/>
              <a:gd name="T36" fmla="*/ 73 w 219"/>
              <a:gd name="T37" fmla="*/ 83 h 290"/>
              <a:gd name="T38" fmla="*/ 83 w 219"/>
              <a:gd name="T39" fmla="*/ 131 h 290"/>
              <a:gd name="T40" fmla="*/ 77 w 219"/>
              <a:gd name="T41" fmla="*/ 82 h 290"/>
              <a:gd name="T42" fmla="*/ 175 w 219"/>
              <a:gd name="T43" fmla="*/ 108 h 290"/>
              <a:gd name="T44" fmla="*/ 196 w 219"/>
              <a:gd name="T45" fmla="*/ 90 h 290"/>
              <a:gd name="T46" fmla="*/ 82 w 219"/>
              <a:gd name="T47" fmla="*/ 77 h 290"/>
              <a:gd name="T48" fmla="*/ 129 w 219"/>
              <a:gd name="T49" fmla="*/ 85 h 290"/>
              <a:gd name="T50" fmla="*/ 174 w 219"/>
              <a:gd name="T51" fmla="*/ 51 h 290"/>
              <a:gd name="T52" fmla="*/ 156 w 219"/>
              <a:gd name="T53" fmla="*/ 96 h 290"/>
              <a:gd name="T54" fmla="*/ 178 w 219"/>
              <a:gd name="T55" fmla="*/ 77 h 290"/>
              <a:gd name="T56" fmla="*/ 43 w 219"/>
              <a:gd name="T57" fmla="*/ 51 h 290"/>
              <a:gd name="T58" fmla="*/ 49 w 219"/>
              <a:gd name="T59" fmla="*/ 104 h 290"/>
              <a:gd name="T60" fmla="*/ 184 w 219"/>
              <a:gd name="T61" fmla="*/ 41 h 290"/>
              <a:gd name="T62" fmla="*/ 202 w 219"/>
              <a:gd name="T63" fmla="*/ 89 h 290"/>
              <a:gd name="T64" fmla="*/ 112 w 219"/>
              <a:gd name="T65" fmla="*/ 205 h 290"/>
              <a:gd name="T66" fmla="*/ 41 w 219"/>
              <a:gd name="T67" fmla="*/ 183 h 290"/>
              <a:gd name="T68" fmla="*/ 137 w 219"/>
              <a:gd name="T69" fmla="*/ 209 h 290"/>
              <a:gd name="T70" fmla="*/ 201 w 219"/>
              <a:gd name="T71" fmla="*/ 64 h 290"/>
              <a:gd name="T72" fmla="*/ 118 w 219"/>
              <a:gd name="T73" fmla="*/ 49 h 290"/>
              <a:gd name="T74" fmla="*/ 138 w 219"/>
              <a:gd name="T75" fmla="*/ 76 h 290"/>
              <a:gd name="T76" fmla="*/ 92 w 219"/>
              <a:gd name="T77" fmla="*/ 23 h 290"/>
              <a:gd name="T78" fmla="*/ 75 w 219"/>
              <a:gd name="T79" fmla="*/ 71 h 290"/>
              <a:gd name="T80" fmla="*/ 95 w 219"/>
              <a:gd name="T81" fmla="*/ 23 h 290"/>
              <a:gd name="T82" fmla="*/ 110 w 219"/>
              <a:gd name="T83" fmla="*/ 43 h 290"/>
              <a:gd name="T84" fmla="*/ 151 w 219"/>
              <a:gd name="T85" fmla="*/ 32 h 290"/>
              <a:gd name="T86" fmla="*/ 219 w 219"/>
              <a:gd name="T87" fmla="*/ 12 h 290"/>
              <a:gd name="T88" fmla="*/ 195 w 219"/>
              <a:gd name="T89" fmla="*/ 30 h 290"/>
              <a:gd name="T90" fmla="*/ 219 w 219"/>
              <a:gd name="T91" fmla="*/ 101 h 290"/>
              <a:gd name="T92" fmla="*/ 118 w 219"/>
              <a:gd name="T93" fmla="*/ 219 h 290"/>
              <a:gd name="T94" fmla="*/ 126 w 219"/>
              <a:gd name="T95" fmla="*/ 243 h 290"/>
              <a:gd name="T96" fmla="*/ 118 w 219"/>
              <a:gd name="T97" fmla="*/ 266 h 290"/>
              <a:gd name="T98" fmla="*/ 183 w 219"/>
              <a:gd name="T99" fmla="*/ 290 h 290"/>
              <a:gd name="T100" fmla="*/ 77 w 219"/>
              <a:gd name="T101" fmla="*/ 269 h 290"/>
              <a:gd name="T102" fmla="*/ 95 w 219"/>
              <a:gd name="T103" fmla="*/ 251 h 290"/>
              <a:gd name="T104" fmla="*/ 103 w 219"/>
              <a:gd name="T105" fmla="*/ 220 h 290"/>
              <a:gd name="T106" fmla="*/ 30 w 219"/>
              <a:gd name="T107" fmla="*/ 193 h 290"/>
              <a:gd name="T108" fmla="*/ 20 w 219"/>
              <a:gd name="T109" fmla="*/ 219 h 290"/>
              <a:gd name="T110" fmla="*/ 13 w 219"/>
              <a:gd name="T111" fmla="*/ 188 h 290"/>
              <a:gd name="T112" fmla="*/ 37 w 219"/>
              <a:gd name="T113" fmla="*/ 173 h 290"/>
              <a:gd name="T114" fmla="*/ 62 w 219"/>
              <a:gd name="T115" fmla="*/ 27 h 290"/>
              <a:gd name="T116" fmla="*/ 177 w 219"/>
              <a:gd name="T117" fmla="*/ 39 h 290"/>
              <a:gd name="T118" fmla="*/ 192 w 219"/>
              <a:gd name="T119" fmla="*/ 6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9" h="290">
                <a:moveTo>
                  <a:pt x="106" y="175"/>
                </a:moveTo>
                <a:lnTo>
                  <a:pt x="104" y="175"/>
                </a:lnTo>
                <a:lnTo>
                  <a:pt x="87" y="183"/>
                </a:lnTo>
                <a:lnTo>
                  <a:pt x="68" y="187"/>
                </a:lnTo>
                <a:lnTo>
                  <a:pt x="68" y="187"/>
                </a:lnTo>
                <a:lnTo>
                  <a:pt x="67" y="188"/>
                </a:lnTo>
                <a:lnTo>
                  <a:pt x="68" y="188"/>
                </a:lnTo>
                <a:lnTo>
                  <a:pt x="90" y="196"/>
                </a:lnTo>
                <a:lnTo>
                  <a:pt x="113" y="198"/>
                </a:lnTo>
                <a:lnTo>
                  <a:pt x="114" y="198"/>
                </a:lnTo>
                <a:lnTo>
                  <a:pt x="115" y="196"/>
                </a:lnTo>
                <a:lnTo>
                  <a:pt x="115" y="195"/>
                </a:lnTo>
                <a:lnTo>
                  <a:pt x="113" y="186"/>
                </a:lnTo>
                <a:lnTo>
                  <a:pt x="108" y="177"/>
                </a:lnTo>
                <a:lnTo>
                  <a:pt x="108" y="177"/>
                </a:lnTo>
                <a:lnTo>
                  <a:pt x="106" y="175"/>
                </a:lnTo>
                <a:close/>
                <a:moveTo>
                  <a:pt x="142" y="150"/>
                </a:moveTo>
                <a:lnTo>
                  <a:pt x="141" y="150"/>
                </a:lnTo>
                <a:lnTo>
                  <a:pt x="115" y="170"/>
                </a:lnTo>
                <a:lnTo>
                  <a:pt x="114" y="172"/>
                </a:lnTo>
                <a:lnTo>
                  <a:pt x="114" y="174"/>
                </a:lnTo>
                <a:lnTo>
                  <a:pt x="123" y="195"/>
                </a:lnTo>
                <a:lnTo>
                  <a:pt x="124" y="197"/>
                </a:lnTo>
                <a:lnTo>
                  <a:pt x="126" y="197"/>
                </a:lnTo>
                <a:lnTo>
                  <a:pt x="147" y="189"/>
                </a:lnTo>
                <a:lnTo>
                  <a:pt x="168" y="177"/>
                </a:lnTo>
                <a:lnTo>
                  <a:pt x="168" y="175"/>
                </a:lnTo>
                <a:lnTo>
                  <a:pt x="168" y="174"/>
                </a:lnTo>
                <a:lnTo>
                  <a:pt x="168" y="173"/>
                </a:lnTo>
                <a:lnTo>
                  <a:pt x="145" y="150"/>
                </a:lnTo>
                <a:lnTo>
                  <a:pt x="143" y="150"/>
                </a:lnTo>
                <a:lnTo>
                  <a:pt x="142" y="150"/>
                </a:lnTo>
                <a:close/>
                <a:moveTo>
                  <a:pt x="81" y="143"/>
                </a:moveTo>
                <a:lnTo>
                  <a:pt x="80" y="143"/>
                </a:lnTo>
                <a:lnTo>
                  <a:pt x="52" y="172"/>
                </a:lnTo>
                <a:lnTo>
                  <a:pt x="52" y="174"/>
                </a:lnTo>
                <a:lnTo>
                  <a:pt x="52" y="175"/>
                </a:lnTo>
                <a:lnTo>
                  <a:pt x="53" y="177"/>
                </a:lnTo>
                <a:lnTo>
                  <a:pt x="64" y="179"/>
                </a:lnTo>
                <a:lnTo>
                  <a:pt x="77" y="179"/>
                </a:lnTo>
                <a:lnTo>
                  <a:pt x="90" y="175"/>
                </a:lnTo>
                <a:lnTo>
                  <a:pt x="100" y="170"/>
                </a:lnTo>
                <a:lnTo>
                  <a:pt x="101" y="169"/>
                </a:lnTo>
                <a:lnTo>
                  <a:pt x="103" y="168"/>
                </a:lnTo>
                <a:lnTo>
                  <a:pt x="101" y="166"/>
                </a:lnTo>
                <a:lnTo>
                  <a:pt x="85" y="143"/>
                </a:lnTo>
                <a:lnTo>
                  <a:pt x="83" y="143"/>
                </a:lnTo>
                <a:lnTo>
                  <a:pt x="81" y="143"/>
                </a:lnTo>
                <a:close/>
                <a:moveTo>
                  <a:pt x="52" y="117"/>
                </a:moveTo>
                <a:lnTo>
                  <a:pt x="50" y="118"/>
                </a:lnTo>
                <a:lnTo>
                  <a:pt x="49" y="119"/>
                </a:lnTo>
                <a:lnTo>
                  <a:pt x="44" y="129"/>
                </a:lnTo>
                <a:lnTo>
                  <a:pt x="40" y="142"/>
                </a:lnTo>
                <a:lnTo>
                  <a:pt x="40" y="155"/>
                </a:lnTo>
                <a:lnTo>
                  <a:pt x="43" y="166"/>
                </a:lnTo>
                <a:lnTo>
                  <a:pt x="44" y="168"/>
                </a:lnTo>
                <a:lnTo>
                  <a:pt x="45" y="168"/>
                </a:lnTo>
                <a:lnTo>
                  <a:pt x="48" y="168"/>
                </a:lnTo>
                <a:lnTo>
                  <a:pt x="76" y="140"/>
                </a:lnTo>
                <a:lnTo>
                  <a:pt x="76" y="138"/>
                </a:lnTo>
                <a:lnTo>
                  <a:pt x="76" y="136"/>
                </a:lnTo>
                <a:lnTo>
                  <a:pt x="76" y="135"/>
                </a:lnTo>
                <a:lnTo>
                  <a:pt x="53" y="118"/>
                </a:lnTo>
                <a:lnTo>
                  <a:pt x="52" y="117"/>
                </a:lnTo>
                <a:close/>
                <a:moveTo>
                  <a:pt x="110" y="115"/>
                </a:moveTo>
                <a:lnTo>
                  <a:pt x="109" y="115"/>
                </a:lnTo>
                <a:lnTo>
                  <a:pt x="108" y="117"/>
                </a:lnTo>
                <a:lnTo>
                  <a:pt x="89" y="135"/>
                </a:lnTo>
                <a:lnTo>
                  <a:pt x="89" y="136"/>
                </a:lnTo>
                <a:lnTo>
                  <a:pt x="89" y="138"/>
                </a:lnTo>
                <a:lnTo>
                  <a:pt x="89" y="140"/>
                </a:lnTo>
                <a:lnTo>
                  <a:pt x="108" y="164"/>
                </a:lnTo>
                <a:lnTo>
                  <a:pt x="109" y="164"/>
                </a:lnTo>
                <a:lnTo>
                  <a:pt x="110" y="165"/>
                </a:lnTo>
                <a:lnTo>
                  <a:pt x="112" y="164"/>
                </a:lnTo>
                <a:lnTo>
                  <a:pt x="136" y="146"/>
                </a:lnTo>
                <a:lnTo>
                  <a:pt x="137" y="145"/>
                </a:lnTo>
                <a:lnTo>
                  <a:pt x="137" y="142"/>
                </a:lnTo>
                <a:lnTo>
                  <a:pt x="136" y="141"/>
                </a:lnTo>
                <a:lnTo>
                  <a:pt x="112" y="117"/>
                </a:lnTo>
                <a:lnTo>
                  <a:pt x="110" y="115"/>
                </a:lnTo>
                <a:close/>
                <a:moveTo>
                  <a:pt x="172" y="114"/>
                </a:moveTo>
                <a:lnTo>
                  <a:pt x="169" y="115"/>
                </a:lnTo>
                <a:lnTo>
                  <a:pt x="150" y="141"/>
                </a:lnTo>
                <a:lnTo>
                  <a:pt x="149" y="142"/>
                </a:lnTo>
                <a:lnTo>
                  <a:pt x="149" y="145"/>
                </a:lnTo>
                <a:lnTo>
                  <a:pt x="150" y="146"/>
                </a:lnTo>
                <a:lnTo>
                  <a:pt x="172" y="168"/>
                </a:lnTo>
                <a:lnTo>
                  <a:pt x="173" y="169"/>
                </a:lnTo>
                <a:lnTo>
                  <a:pt x="174" y="169"/>
                </a:lnTo>
                <a:lnTo>
                  <a:pt x="175" y="169"/>
                </a:lnTo>
                <a:lnTo>
                  <a:pt x="177" y="168"/>
                </a:lnTo>
                <a:lnTo>
                  <a:pt x="189" y="149"/>
                </a:lnTo>
                <a:lnTo>
                  <a:pt x="196" y="127"/>
                </a:lnTo>
                <a:lnTo>
                  <a:pt x="196" y="124"/>
                </a:lnTo>
                <a:lnTo>
                  <a:pt x="195" y="123"/>
                </a:lnTo>
                <a:lnTo>
                  <a:pt x="173" y="114"/>
                </a:lnTo>
                <a:lnTo>
                  <a:pt x="172" y="114"/>
                </a:lnTo>
                <a:close/>
                <a:moveTo>
                  <a:pt x="25" y="104"/>
                </a:moveTo>
                <a:lnTo>
                  <a:pt x="23" y="104"/>
                </a:lnTo>
                <a:lnTo>
                  <a:pt x="21" y="105"/>
                </a:lnTo>
                <a:lnTo>
                  <a:pt x="21" y="106"/>
                </a:lnTo>
                <a:lnTo>
                  <a:pt x="23" y="129"/>
                </a:lnTo>
                <a:lnTo>
                  <a:pt x="31" y="151"/>
                </a:lnTo>
                <a:lnTo>
                  <a:pt x="31" y="152"/>
                </a:lnTo>
                <a:lnTo>
                  <a:pt x="32" y="151"/>
                </a:lnTo>
                <a:lnTo>
                  <a:pt x="32" y="151"/>
                </a:lnTo>
                <a:lnTo>
                  <a:pt x="36" y="132"/>
                </a:lnTo>
                <a:lnTo>
                  <a:pt x="44" y="115"/>
                </a:lnTo>
                <a:lnTo>
                  <a:pt x="44" y="113"/>
                </a:lnTo>
                <a:lnTo>
                  <a:pt x="43" y="112"/>
                </a:lnTo>
                <a:lnTo>
                  <a:pt x="43" y="112"/>
                </a:lnTo>
                <a:lnTo>
                  <a:pt x="34" y="106"/>
                </a:lnTo>
                <a:lnTo>
                  <a:pt x="25" y="104"/>
                </a:lnTo>
                <a:close/>
                <a:moveTo>
                  <a:pt x="137" y="89"/>
                </a:moveTo>
                <a:lnTo>
                  <a:pt x="136" y="89"/>
                </a:lnTo>
                <a:lnTo>
                  <a:pt x="135" y="90"/>
                </a:lnTo>
                <a:lnTo>
                  <a:pt x="117" y="108"/>
                </a:lnTo>
                <a:lnTo>
                  <a:pt x="115" y="109"/>
                </a:lnTo>
                <a:lnTo>
                  <a:pt x="115" y="110"/>
                </a:lnTo>
                <a:lnTo>
                  <a:pt x="117" y="112"/>
                </a:lnTo>
                <a:lnTo>
                  <a:pt x="141" y="137"/>
                </a:lnTo>
                <a:lnTo>
                  <a:pt x="142" y="137"/>
                </a:lnTo>
                <a:lnTo>
                  <a:pt x="145" y="137"/>
                </a:lnTo>
                <a:lnTo>
                  <a:pt x="164" y="113"/>
                </a:lnTo>
                <a:lnTo>
                  <a:pt x="164" y="112"/>
                </a:lnTo>
                <a:lnTo>
                  <a:pt x="164" y="109"/>
                </a:lnTo>
                <a:lnTo>
                  <a:pt x="163" y="109"/>
                </a:lnTo>
                <a:lnTo>
                  <a:pt x="138" y="90"/>
                </a:lnTo>
                <a:lnTo>
                  <a:pt x="137" y="89"/>
                </a:lnTo>
                <a:close/>
                <a:moveTo>
                  <a:pt x="77" y="82"/>
                </a:moveTo>
                <a:lnTo>
                  <a:pt x="75" y="82"/>
                </a:lnTo>
                <a:lnTo>
                  <a:pt x="73" y="83"/>
                </a:lnTo>
                <a:lnTo>
                  <a:pt x="55" y="108"/>
                </a:lnTo>
                <a:lnTo>
                  <a:pt x="54" y="109"/>
                </a:lnTo>
                <a:lnTo>
                  <a:pt x="55" y="110"/>
                </a:lnTo>
                <a:lnTo>
                  <a:pt x="55" y="112"/>
                </a:lnTo>
                <a:lnTo>
                  <a:pt x="80" y="131"/>
                </a:lnTo>
                <a:lnTo>
                  <a:pt x="81" y="131"/>
                </a:lnTo>
                <a:lnTo>
                  <a:pt x="83" y="131"/>
                </a:lnTo>
                <a:lnTo>
                  <a:pt x="85" y="131"/>
                </a:lnTo>
                <a:lnTo>
                  <a:pt x="103" y="112"/>
                </a:lnTo>
                <a:lnTo>
                  <a:pt x="104" y="110"/>
                </a:lnTo>
                <a:lnTo>
                  <a:pt x="104" y="109"/>
                </a:lnTo>
                <a:lnTo>
                  <a:pt x="103" y="108"/>
                </a:lnTo>
                <a:lnTo>
                  <a:pt x="78" y="83"/>
                </a:lnTo>
                <a:lnTo>
                  <a:pt x="77" y="82"/>
                </a:lnTo>
                <a:close/>
                <a:moveTo>
                  <a:pt x="187" y="68"/>
                </a:moveTo>
                <a:lnTo>
                  <a:pt x="186" y="68"/>
                </a:lnTo>
                <a:lnTo>
                  <a:pt x="186" y="69"/>
                </a:lnTo>
                <a:lnTo>
                  <a:pt x="183" y="87"/>
                </a:lnTo>
                <a:lnTo>
                  <a:pt x="175" y="105"/>
                </a:lnTo>
                <a:lnTo>
                  <a:pt x="175" y="106"/>
                </a:lnTo>
                <a:lnTo>
                  <a:pt x="175" y="108"/>
                </a:lnTo>
                <a:lnTo>
                  <a:pt x="177" y="109"/>
                </a:lnTo>
                <a:lnTo>
                  <a:pt x="186" y="113"/>
                </a:lnTo>
                <a:lnTo>
                  <a:pt x="195" y="117"/>
                </a:lnTo>
                <a:lnTo>
                  <a:pt x="196" y="117"/>
                </a:lnTo>
                <a:lnTo>
                  <a:pt x="197" y="115"/>
                </a:lnTo>
                <a:lnTo>
                  <a:pt x="197" y="114"/>
                </a:lnTo>
                <a:lnTo>
                  <a:pt x="196" y="90"/>
                </a:lnTo>
                <a:lnTo>
                  <a:pt x="187" y="68"/>
                </a:lnTo>
                <a:lnTo>
                  <a:pt x="187" y="68"/>
                </a:lnTo>
                <a:close/>
                <a:moveTo>
                  <a:pt x="108" y="55"/>
                </a:moveTo>
                <a:lnTo>
                  <a:pt x="106" y="55"/>
                </a:lnTo>
                <a:lnTo>
                  <a:pt x="82" y="74"/>
                </a:lnTo>
                <a:lnTo>
                  <a:pt x="82" y="76"/>
                </a:lnTo>
                <a:lnTo>
                  <a:pt x="82" y="77"/>
                </a:lnTo>
                <a:lnTo>
                  <a:pt x="82" y="77"/>
                </a:lnTo>
                <a:lnTo>
                  <a:pt x="82" y="78"/>
                </a:lnTo>
                <a:lnTo>
                  <a:pt x="108" y="103"/>
                </a:lnTo>
                <a:lnTo>
                  <a:pt x="109" y="104"/>
                </a:lnTo>
                <a:lnTo>
                  <a:pt x="110" y="104"/>
                </a:lnTo>
                <a:lnTo>
                  <a:pt x="112" y="103"/>
                </a:lnTo>
                <a:lnTo>
                  <a:pt x="129" y="85"/>
                </a:lnTo>
                <a:lnTo>
                  <a:pt x="131" y="83"/>
                </a:lnTo>
                <a:lnTo>
                  <a:pt x="131" y="82"/>
                </a:lnTo>
                <a:lnTo>
                  <a:pt x="129" y="81"/>
                </a:lnTo>
                <a:lnTo>
                  <a:pt x="110" y="57"/>
                </a:lnTo>
                <a:lnTo>
                  <a:pt x="109" y="55"/>
                </a:lnTo>
                <a:lnTo>
                  <a:pt x="108" y="55"/>
                </a:lnTo>
                <a:close/>
                <a:moveTo>
                  <a:pt x="174" y="51"/>
                </a:moveTo>
                <a:lnTo>
                  <a:pt x="173" y="51"/>
                </a:lnTo>
                <a:lnTo>
                  <a:pt x="172" y="53"/>
                </a:lnTo>
                <a:lnTo>
                  <a:pt x="143" y="81"/>
                </a:lnTo>
                <a:lnTo>
                  <a:pt x="142" y="83"/>
                </a:lnTo>
                <a:lnTo>
                  <a:pt x="145" y="86"/>
                </a:lnTo>
                <a:lnTo>
                  <a:pt x="150" y="91"/>
                </a:lnTo>
                <a:lnTo>
                  <a:pt x="156" y="96"/>
                </a:lnTo>
                <a:lnTo>
                  <a:pt x="161" y="100"/>
                </a:lnTo>
                <a:lnTo>
                  <a:pt x="165" y="103"/>
                </a:lnTo>
                <a:lnTo>
                  <a:pt x="166" y="103"/>
                </a:lnTo>
                <a:lnTo>
                  <a:pt x="169" y="103"/>
                </a:lnTo>
                <a:lnTo>
                  <a:pt x="170" y="101"/>
                </a:lnTo>
                <a:lnTo>
                  <a:pt x="174" y="90"/>
                </a:lnTo>
                <a:lnTo>
                  <a:pt x="178" y="77"/>
                </a:lnTo>
                <a:lnTo>
                  <a:pt x="179" y="64"/>
                </a:lnTo>
                <a:lnTo>
                  <a:pt x="177" y="53"/>
                </a:lnTo>
                <a:lnTo>
                  <a:pt x="175" y="53"/>
                </a:lnTo>
                <a:lnTo>
                  <a:pt x="174" y="51"/>
                </a:lnTo>
                <a:close/>
                <a:moveTo>
                  <a:pt x="45" y="51"/>
                </a:moveTo>
                <a:lnTo>
                  <a:pt x="44" y="51"/>
                </a:lnTo>
                <a:lnTo>
                  <a:pt x="43" y="51"/>
                </a:lnTo>
                <a:lnTo>
                  <a:pt x="30" y="72"/>
                </a:lnTo>
                <a:lnTo>
                  <a:pt x="22" y="94"/>
                </a:lnTo>
                <a:lnTo>
                  <a:pt x="22" y="95"/>
                </a:lnTo>
                <a:lnTo>
                  <a:pt x="25" y="96"/>
                </a:lnTo>
                <a:lnTo>
                  <a:pt x="45" y="105"/>
                </a:lnTo>
                <a:lnTo>
                  <a:pt x="48" y="105"/>
                </a:lnTo>
                <a:lnTo>
                  <a:pt x="49" y="104"/>
                </a:lnTo>
                <a:lnTo>
                  <a:pt x="69" y="78"/>
                </a:lnTo>
                <a:lnTo>
                  <a:pt x="69" y="77"/>
                </a:lnTo>
                <a:lnTo>
                  <a:pt x="69" y="76"/>
                </a:lnTo>
                <a:lnTo>
                  <a:pt x="69" y="74"/>
                </a:lnTo>
                <a:lnTo>
                  <a:pt x="46" y="51"/>
                </a:lnTo>
                <a:lnTo>
                  <a:pt x="45" y="51"/>
                </a:lnTo>
                <a:close/>
                <a:moveTo>
                  <a:pt x="184" y="41"/>
                </a:moveTo>
                <a:lnTo>
                  <a:pt x="183" y="41"/>
                </a:lnTo>
                <a:lnTo>
                  <a:pt x="182" y="43"/>
                </a:lnTo>
                <a:lnTo>
                  <a:pt x="181" y="43"/>
                </a:lnTo>
                <a:lnTo>
                  <a:pt x="181" y="45"/>
                </a:lnTo>
                <a:lnTo>
                  <a:pt x="181" y="48"/>
                </a:lnTo>
                <a:lnTo>
                  <a:pt x="195" y="67"/>
                </a:lnTo>
                <a:lnTo>
                  <a:pt x="202" y="89"/>
                </a:lnTo>
                <a:lnTo>
                  <a:pt x="205" y="112"/>
                </a:lnTo>
                <a:lnTo>
                  <a:pt x="201" y="135"/>
                </a:lnTo>
                <a:lnTo>
                  <a:pt x="192" y="158"/>
                </a:lnTo>
                <a:lnTo>
                  <a:pt x="177" y="177"/>
                </a:lnTo>
                <a:lnTo>
                  <a:pt x="158" y="192"/>
                </a:lnTo>
                <a:lnTo>
                  <a:pt x="136" y="201"/>
                </a:lnTo>
                <a:lnTo>
                  <a:pt x="112" y="205"/>
                </a:lnTo>
                <a:lnTo>
                  <a:pt x="89" y="203"/>
                </a:lnTo>
                <a:lnTo>
                  <a:pt x="67" y="195"/>
                </a:lnTo>
                <a:lnTo>
                  <a:pt x="46" y="182"/>
                </a:lnTo>
                <a:lnTo>
                  <a:pt x="44" y="181"/>
                </a:lnTo>
                <a:lnTo>
                  <a:pt x="43" y="182"/>
                </a:lnTo>
                <a:lnTo>
                  <a:pt x="41" y="183"/>
                </a:lnTo>
                <a:lnTo>
                  <a:pt x="41" y="183"/>
                </a:lnTo>
                <a:lnTo>
                  <a:pt x="40" y="184"/>
                </a:lnTo>
                <a:lnTo>
                  <a:pt x="41" y="186"/>
                </a:lnTo>
                <a:lnTo>
                  <a:pt x="41" y="187"/>
                </a:lnTo>
                <a:lnTo>
                  <a:pt x="63" y="201"/>
                </a:lnTo>
                <a:lnTo>
                  <a:pt x="87" y="210"/>
                </a:lnTo>
                <a:lnTo>
                  <a:pt x="113" y="212"/>
                </a:lnTo>
                <a:lnTo>
                  <a:pt x="137" y="209"/>
                </a:lnTo>
                <a:lnTo>
                  <a:pt x="160" y="198"/>
                </a:lnTo>
                <a:lnTo>
                  <a:pt x="182" y="182"/>
                </a:lnTo>
                <a:lnTo>
                  <a:pt x="198" y="161"/>
                </a:lnTo>
                <a:lnTo>
                  <a:pt x="207" y="138"/>
                </a:lnTo>
                <a:lnTo>
                  <a:pt x="211" y="113"/>
                </a:lnTo>
                <a:lnTo>
                  <a:pt x="209" y="89"/>
                </a:lnTo>
                <a:lnTo>
                  <a:pt x="201" y="64"/>
                </a:lnTo>
                <a:lnTo>
                  <a:pt x="186" y="43"/>
                </a:lnTo>
                <a:lnTo>
                  <a:pt x="186" y="41"/>
                </a:lnTo>
                <a:lnTo>
                  <a:pt x="184" y="41"/>
                </a:lnTo>
                <a:close/>
                <a:moveTo>
                  <a:pt x="155" y="40"/>
                </a:moveTo>
                <a:lnTo>
                  <a:pt x="142" y="41"/>
                </a:lnTo>
                <a:lnTo>
                  <a:pt x="129" y="45"/>
                </a:lnTo>
                <a:lnTo>
                  <a:pt x="118" y="49"/>
                </a:lnTo>
                <a:lnTo>
                  <a:pt x="117" y="50"/>
                </a:lnTo>
                <a:lnTo>
                  <a:pt x="117" y="53"/>
                </a:lnTo>
                <a:lnTo>
                  <a:pt x="117" y="54"/>
                </a:lnTo>
                <a:lnTo>
                  <a:pt x="135" y="76"/>
                </a:lnTo>
                <a:lnTo>
                  <a:pt x="136" y="77"/>
                </a:lnTo>
                <a:lnTo>
                  <a:pt x="137" y="77"/>
                </a:lnTo>
                <a:lnTo>
                  <a:pt x="138" y="76"/>
                </a:lnTo>
                <a:lnTo>
                  <a:pt x="166" y="48"/>
                </a:lnTo>
                <a:lnTo>
                  <a:pt x="168" y="46"/>
                </a:lnTo>
                <a:lnTo>
                  <a:pt x="168" y="45"/>
                </a:lnTo>
                <a:lnTo>
                  <a:pt x="166" y="44"/>
                </a:lnTo>
                <a:lnTo>
                  <a:pt x="166" y="43"/>
                </a:lnTo>
                <a:lnTo>
                  <a:pt x="155" y="40"/>
                </a:lnTo>
                <a:close/>
                <a:moveTo>
                  <a:pt x="92" y="23"/>
                </a:moveTo>
                <a:lnTo>
                  <a:pt x="71" y="30"/>
                </a:lnTo>
                <a:lnTo>
                  <a:pt x="52" y="43"/>
                </a:lnTo>
                <a:lnTo>
                  <a:pt x="50" y="44"/>
                </a:lnTo>
                <a:lnTo>
                  <a:pt x="50" y="46"/>
                </a:lnTo>
                <a:lnTo>
                  <a:pt x="52" y="48"/>
                </a:lnTo>
                <a:lnTo>
                  <a:pt x="73" y="69"/>
                </a:lnTo>
                <a:lnTo>
                  <a:pt x="75" y="71"/>
                </a:lnTo>
                <a:lnTo>
                  <a:pt x="77" y="71"/>
                </a:lnTo>
                <a:lnTo>
                  <a:pt x="78" y="69"/>
                </a:lnTo>
                <a:lnTo>
                  <a:pt x="104" y="50"/>
                </a:lnTo>
                <a:lnTo>
                  <a:pt x="105" y="48"/>
                </a:lnTo>
                <a:lnTo>
                  <a:pt x="105" y="46"/>
                </a:lnTo>
                <a:lnTo>
                  <a:pt x="96" y="25"/>
                </a:lnTo>
                <a:lnTo>
                  <a:pt x="95" y="23"/>
                </a:lnTo>
                <a:lnTo>
                  <a:pt x="92" y="23"/>
                </a:lnTo>
                <a:close/>
                <a:moveTo>
                  <a:pt x="105" y="22"/>
                </a:moveTo>
                <a:lnTo>
                  <a:pt x="104" y="22"/>
                </a:lnTo>
                <a:lnTo>
                  <a:pt x="103" y="23"/>
                </a:lnTo>
                <a:lnTo>
                  <a:pt x="103" y="25"/>
                </a:lnTo>
                <a:lnTo>
                  <a:pt x="106" y="34"/>
                </a:lnTo>
                <a:lnTo>
                  <a:pt x="110" y="43"/>
                </a:lnTo>
                <a:lnTo>
                  <a:pt x="112" y="44"/>
                </a:lnTo>
                <a:lnTo>
                  <a:pt x="113" y="44"/>
                </a:lnTo>
                <a:lnTo>
                  <a:pt x="114" y="44"/>
                </a:lnTo>
                <a:lnTo>
                  <a:pt x="132" y="36"/>
                </a:lnTo>
                <a:lnTo>
                  <a:pt x="150" y="34"/>
                </a:lnTo>
                <a:lnTo>
                  <a:pt x="151" y="34"/>
                </a:lnTo>
                <a:lnTo>
                  <a:pt x="151" y="32"/>
                </a:lnTo>
                <a:lnTo>
                  <a:pt x="151" y="32"/>
                </a:lnTo>
                <a:lnTo>
                  <a:pt x="129" y="23"/>
                </a:lnTo>
                <a:lnTo>
                  <a:pt x="105" y="22"/>
                </a:lnTo>
                <a:close/>
                <a:moveTo>
                  <a:pt x="198" y="0"/>
                </a:moveTo>
                <a:lnTo>
                  <a:pt x="207" y="0"/>
                </a:lnTo>
                <a:lnTo>
                  <a:pt x="214" y="6"/>
                </a:lnTo>
                <a:lnTo>
                  <a:pt x="219" y="12"/>
                </a:lnTo>
                <a:lnTo>
                  <a:pt x="219" y="21"/>
                </a:lnTo>
                <a:lnTo>
                  <a:pt x="214" y="27"/>
                </a:lnTo>
                <a:lnTo>
                  <a:pt x="210" y="31"/>
                </a:lnTo>
                <a:lnTo>
                  <a:pt x="206" y="32"/>
                </a:lnTo>
                <a:lnTo>
                  <a:pt x="201" y="32"/>
                </a:lnTo>
                <a:lnTo>
                  <a:pt x="196" y="31"/>
                </a:lnTo>
                <a:lnTo>
                  <a:pt x="195" y="30"/>
                </a:lnTo>
                <a:lnTo>
                  <a:pt x="193" y="31"/>
                </a:lnTo>
                <a:lnTo>
                  <a:pt x="191" y="34"/>
                </a:lnTo>
                <a:lnTo>
                  <a:pt x="189" y="35"/>
                </a:lnTo>
                <a:lnTo>
                  <a:pt x="191" y="37"/>
                </a:lnTo>
                <a:lnTo>
                  <a:pt x="205" y="57"/>
                </a:lnTo>
                <a:lnTo>
                  <a:pt x="214" y="78"/>
                </a:lnTo>
                <a:lnTo>
                  <a:pt x="219" y="101"/>
                </a:lnTo>
                <a:lnTo>
                  <a:pt x="218" y="124"/>
                </a:lnTo>
                <a:lnTo>
                  <a:pt x="212" y="147"/>
                </a:lnTo>
                <a:lnTo>
                  <a:pt x="202" y="168"/>
                </a:lnTo>
                <a:lnTo>
                  <a:pt x="187" y="187"/>
                </a:lnTo>
                <a:lnTo>
                  <a:pt x="165" y="203"/>
                </a:lnTo>
                <a:lnTo>
                  <a:pt x="142" y="214"/>
                </a:lnTo>
                <a:lnTo>
                  <a:pt x="118" y="219"/>
                </a:lnTo>
                <a:lnTo>
                  <a:pt x="115" y="220"/>
                </a:lnTo>
                <a:lnTo>
                  <a:pt x="115" y="221"/>
                </a:lnTo>
                <a:lnTo>
                  <a:pt x="115" y="225"/>
                </a:lnTo>
                <a:lnTo>
                  <a:pt x="115" y="228"/>
                </a:lnTo>
                <a:lnTo>
                  <a:pt x="117" y="228"/>
                </a:lnTo>
                <a:lnTo>
                  <a:pt x="123" y="234"/>
                </a:lnTo>
                <a:lnTo>
                  <a:pt x="126" y="243"/>
                </a:lnTo>
                <a:lnTo>
                  <a:pt x="123" y="251"/>
                </a:lnTo>
                <a:lnTo>
                  <a:pt x="117" y="257"/>
                </a:lnTo>
                <a:lnTo>
                  <a:pt x="115" y="257"/>
                </a:lnTo>
                <a:lnTo>
                  <a:pt x="115" y="260"/>
                </a:lnTo>
                <a:lnTo>
                  <a:pt x="115" y="264"/>
                </a:lnTo>
                <a:lnTo>
                  <a:pt x="115" y="265"/>
                </a:lnTo>
                <a:lnTo>
                  <a:pt x="118" y="266"/>
                </a:lnTo>
                <a:lnTo>
                  <a:pt x="141" y="269"/>
                </a:lnTo>
                <a:lnTo>
                  <a:pt x="164" y="275"/>
                </a:lnTo>
                <a:lnTo>
                  <a:pt x="184" y="285"/>
                </a:lnTo>
                <a:lnTo>
                  <a:pt x="186" y="287"/>
                </a:lnTo>
                <a:lnTo>
                  <a:pt x="186" y="288"/>
                </a:lnTo>
                <a:lnTo>
                  <a:pt x="184" y="290"/>
                </a:lnTo>
                <a:lnTo>
                  <a:pt x="183" y="290"/>
                </a:lnTo>
                <a:lnTo>
                  <a:pt x="35" y="290"/>
                </a:lnTo>
                <a:lnTo>
                  <a:pt x="34" y="290"/>
                </a:lnTo>
                <a:lnTo>
                  <a:pt x="32" y="288"/>
                </a:lnTo>
                <a:lnTo>
                  <a:pt x="32" y="287"/>
                </a:lnTo>
                <a:lnTo>
                  <a:pt x="34" y="285"/>
                </a:lnTo>
                <a:lnTo>
                  <a:pt x="55" y="275"/>
                </a:lnTo>
                <a:lnTo>
                  <a:pt x="77" y="269"/>
                </a:lnTo>
                <a:lnTo>
                  <a:pt x="100" y="266"/>
                </a:lnTo>
                <a:lnTo>
                  <a:pt x="103" y="265"/>
                </a:lnTo>
                <a:lnTo>
                  <a:pt x="104" y="264"/>
                </a:lnTo>
                <a:lnTo>
                  <a:pt x="104" y="260"/>
                </a:lnTo>
                <a:lnTo>
                  <a:pt x="103" y="257"/>
                </a:lnTo>
                <a:lnTo>
                  <a:pt x="101" y="257"/>
                </a:lnTo>
                <a:lnTo>
                  <a:pt x="95" y="251"/>
                </a:lnTo>
                <a:lnTo>
                  <a:pt x="94" y="243"/>
                </a:lnTo>
                <a:lnTo>
                  <a:pt x="95" y="234"/>
                </a:lnTo>
                <a:lnTo>
                  <a:pt x="101" y="228"/>
                </a:lnTo>
                <a:lnTo>
                  <a:pt x="103" y="228"/>
                </a:lnTo>
                <a:lnTo>
                  <a:pt x="104" y="225"/>
                </a:lnTo>
                <a:lnTo>
                  <a:pt x="104" y="221"/>
                </a:lnTo>
                <a:lnTo>
                  <a:pt x="103" y="220"/>
                </a:lnTo>
                <a:lnTo>
                  <a:pt x="101" y="219"/>
                </a:lnTo>
                <a:lnTo>
                  <a:pt x="78" y="215"/>
                </a:lnTo>
                <a:lnTo>
                  <a:pt x="57" y="206"/>
                </a:lnTo>
                <a:lnTo>
                  <a:pt x="36" y="192"/>
                </a:lnTo>
                <a:lnTo>
                  <a:pt x="35" y="191"/>
                </a:lnTo>
                <a:lnTo>
                  <a:pt x="32" y="192"/>
                </a:lnTo>
                <a:lnTo>
                  <a:pt x="30" y="193"/>
                </a:lnTo>
                <a:lnTo>
                  <a:pt x="30" y="196"/>
                </a:lnTo>
                <a:lnTo>
                  <a:pt x="30" y="197"/>
                </a:lnTo>
                <a:lnTo>
                  <a:pt x="31" y="202"/>
                </a:lnTo>
                <a:lnTo>
                  <a:pt x="31" y="206"/>
                </a:lnTo>
                <a:lnTo>
                  <a:pt x="30" y="211"/>
                </a:lnTo>
                <a:lnTo>
                  <a:pt x="27" y="215"/>
                </a:lnTo>
                <a:lnTo>
                  <a:pt x="20" y="219"/>
                </a:lnTo>
                <a:lnTo>
                  <a:pt x="12" y="219"/>
                </a:lnTo>
                <a:lnTo>
                  <a:pt x="4" y="215"/>
                </a:lnTo>
                <a:lnTo>
                  <a:pt x="0" y="207"/>
                </a:lnTo>
                <a:lnTo>
                  <a:pt x="0" y="200"/>
                </a:lnTo>
                <a:lnTo>
                  <a:pt x="4" y="192"/>
                </a:lnTo>
                <a:lnTo>
                  <a:pt x="8" y="189"/>
                </a:lnTo>
                <a:lnTo>
                  <a:pt x="13" y="188"/>
                </a:lnTo>
                <a:lnTo>
                  <a:pt x="17" y="188"/>
                </a:lnTo>
                <a:lnTo>
                  <a:pt x="22" y="189"/>
                </a:lnTo>
                <a:lnTo>
                  <a:pt x="23" y="189"/>
                </a:lnTo>
                <a:lnTo>
                  <a:pt x="26" y="189"/>
                </a:lnTo>
                <a:lnTo>
                  <a:pt x="37" y="177"/>
                </a:lnTo>
                <a:lnTo>
                  <a:pt x="39" y="175"/>
                </a:lnTo>
                <a:lnTo>
                  <a:pt x="37" y="173"/>
                </a:lnTo>
                <a:lnTo>
                  <a:pt x="25" y="152"/>
                </a:lnTo>
                <a:lnTo>
                  <a:pt x="16" y="131"/>
                </a:lnTo>
                <a:lnTo>
                  <a:pt x="14" y="108"/>
                </a:lnTo>
                <a:lnTo>
                  <a:pt x="18" y="83"/>
                </a:lnTo>
                <a:lnTo>
                  <a:pt x="27" y="62"/>
                </a:lnTo>
                <a:lnTo>
                  <a:pt x="43" y="43"/>
                </a:lnTo>
                <a:lnTo>
                  <a:pt x="62" y="27"/>
                </a:lnTo>
                <a:lnTo>
                  <a:pt x="85" y="18"/>
                </a:lnTo>
                <a:lnTo>
                  <a:pt x="108" y="14"/>
                </a:lnTo>
                <a:lnTo>
                  <a:pt x="131" y="17"/>
                </a:lnTo>
                <a:lnTo>
                  <a:pt x="152" y="25"/>
                </a:lnTo>
                <a:lnTo>
                  <a:pt x="172" y="39"/>
                </a:lnTo>
                <a:lnTo>
                  <a:pt x="174" y="39"/>
                </a:lnTo>
                <a:lnTo>
                  <a:pt x="177" y="39"/>
                </a:lnTo>
                <a:lnTo>
                  <a:pt x="188" y="26"/>
                </a:lnTo>
                <a:lnTo>
                  <a:pt x="189" y="25"/>
                </a:lnTo>
                <a:lnTo>
                  <a:pt x="188" y="23"/>
                </a:lnTo>
                <a:lnTo>
                  <a:pt x="187" y="18"/>
                </a:lnTo>
                <a:lnTo>
                  <a:pt x="187" y="13"/>
                </a:lnTo>
                <a:lnTo>
                  <a:pt x="188" y="9"/>
                </a:lnTo>
                <a:lnTo>
                  <a:pt x="192" y="6"/>
                </a:lnTo>
                <a:lnTo>
                  <a:pt x="198" y="0"/>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 name="文本占位符 7"/>
          <p:cNvSpPr>
            <a:spLocks noGrp="1"/>
          </p:cNvSpPr>
          <p:nvPr>
            <p:ph type="body" sz="quarter" idx="10" hasCustomPrompt="1"/>
          </p:nvPr>
        </p:nvSpPr>
        <p:spPr>
          <a:xfrm>
            <a:off x="769918" y="260400"/>
            <a:ext cx="3321436" cy="529569"/>
          </a:xfrm>
          <a:prstGeom prst="rect">
            <a:avLst/>
          </a:prstGeom>
          <a:ln w="12700" cmpd="sng">
            <a:solidFill>
              <a:schemeClr val="bg1"/>
            </a:solidFill>
          </a:ln>
        </p:spPr>
        <p:txBody>
          <a:bodyPr vert="horz" anchor="ctr"/>
          <a:lstStyle>
            <a:lvl1pPr marL="0" indent="0" algn="l">
              <a:buNone/>
              <a:defRPr sz="3000" b="1">
                <a:solidFill>
                  <a:srgbClr val="FFFF00"/>
                </a:solidFill>
                <a:latin typeface="Microsoft YaHei" panose="020B0503020204020204" pitchFamily="34" charset="-122"/>
                <a:ea typeface="Microsoft YaHei" panose="020B0503020204020204" pitchFamily="34" charset="-122"/>
              </a:defRPr>
            </a:lvl1pPr>
          </a:lstStyle>
          <a:p>
            <a:pPr lvl="0"/>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r>
              <a:rPr kumimoji="1" lang="zh-CN" altLang="en-US" dirty="0"/>
              <a:t> </a:t>
            </a:r>
            <a:r>
              <a:rPr kumimoji="1" lang="en-US" altLang="zh-CN" dirty="0"/>
              <a:t>HERE</a:t>
            </a:r>
            <a:endParaRPr kumimoji="1" lang="zh-CN" altLang="en-US" dirty="0"/>
          </a:p>
        </p:txBody>
      </p:sp>
      <p:grpSp>
        <p:nvGrpSpPr>
          <p:cNvPr id="8" name="组 7"/>
          <p:cNvGrpSpPr/>
          <p:nvPr userDrawn="1"/>
        </p:nvGrpSpPr>
        <p:grpSpPr>
          <a:xfrm rot="20632315">
            <a:off x="254584" y="176677"/>
            <a:ext cx="599401" cy="1054299"/>
            <a:chOff x="3087349" y="2393332"/>
            <a:chExt cx="759141" cy="1335268"/>
          </a:xfrm>
        </p:grpSpPr>
        <p:sp>
          <p:nvSpPr>
            <p:cNvPr id="9" name="椭圆 8"/>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3" name="组 12"/>
          <p:cNvGrpSpPr/>
          <p:nvPr userDrawn="1"/>
        </p:nvGrpSpPr>
        <p:grpSpPr>
          <a:xfrm rot="13604478">
            <a:off x="3791653" y="312764"/>
            <a:ext cx="599401" cy="1054299"/>
            <a:chOff x="3087349" y="2393332"/>
            <a:chExt cx="759141" cy="1335268"/>
          </a:xfrm>
        </p:grpSpPr>
        <p:sp>
          <p:nvSpPr>
            <p:cNvPr id="14" name="椭圆 13"/>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Tree>
    <p:extLst>
      <p:ext uri="{BB962C8B-B14F-4D97-AF65-F5344CB8AC3E}">
        <p14:creationId xmlns:p14="http://schemas.microsoft.com/office/powerpoint/2010/main" val="148705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文本占位符 7"/>
          <p:cNvSpPr>
            <a:spLocks noGrp="1"/>
          </p:cNvSpPr>
          <p:nvPr>
            <p:ph type="body" sz="quarter" idx="10" hasCustomPrompt="1"/>
          </p:nvPr>
        </p:nvSpPr>
        <p:spPr>
          <a:xfrm>
            <a:off x="769918" y="260400"/>
            <a:ext cx="3321436" cy="529569"/>
          </a:xfrm>
          <a:prstGeom prst="rect">
            <a:avLst/>
          </a:prstGeom>
          <a:ln w="12700" cmpd="sng">
            <a:solidFill>
              <a:schemeClr val="bg1"/>
            </a:solidFill>
          </a:ln>
        </p:spPr>
        <p:txBody>
          <a:bodyPr vert="horz" anchor="ctr"/>
          <a:lstStyle>
            <a:lvl1pPr marL="0" indent="0" algn="l">
              <a:buNone/>
              <a:defRPr sz="3000" b="1">
                <a:solidFill>
                  <a:srgbClr val="FFFF00"/>
                </a:solidFill>
                <a:latin typeface="Microsoft YaHei" panose="020B0503020204020204" pitchFamily="34" charset="-122"/>
                <a:ea typeface="Microsoft YaHei" panose="020B0503020204020204" pitchFamily="34" charset="-122"/>
              </a:defRPr>
            </a:lvl1pPr>
          </a:lstStyle>
          <a:p>
            <a:pPr lvl="0"/>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r>
              <a:rPr kumimoji="1" lang="zh-CN" altLang="en-US" dirty="0"/>
              <a:t> </a:t>
            </a:r>
            <a:r>
              <a:rPr kumimoji="1" lang="en-US" altLang="zh-CN" dirty="0"/>
              <a:t>HERE</a:t>
            </a:r>
            <a:endParaRPr kumimoji="1" lang="zh-CN" altLang="en-US" dirty="0"/>
          </a:p>
        </p:txBody>
      </p:sp>
      <p:grpSp>
        <p:nvGrpSpPr>
          <p:cNvPr id="8" name="组 7"/>
          <p:cNvGrpSpPr/>
          <p:nvPr userDrawn="1"/>
        </p:nvGrpSpPr>
        <p:grpSpPr>
          <a:xfrm rot="20632315">
            <a:off x="254584" y="176677"/>
            <a:ext cx="599401" cy="1054299"/>
            <a:chOff x="3087349" y="2393332"/>
            <a:chExt cx="759141" cy="1335268"/>
          </a:xfrm>
        </p:grpSpPr>
        <p:sp>
          <p:nvSpPr>
            <p:cNvPr id="9" name="椭圆 8"/>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3" name="组 12"/>
          <p:cNvGrpSpPr/>
          <p:nvPr userDrawn="1"/>
        </p:nvGrpSpPr>
        <p:grpSpPr>
          <a:xfrm rot="13604478">
            <a:off x="3791653" y="312764"/>
            <a:ext cx="599401" cy="1054299"/>
            <a:chOff x="3087349" y="2393332"/>
            <a:chExt cx="759141" cy="1335268"/>
          </a:xfrm>
        </p:grpSpPr>
        <p:sp>
          <p:nvSpPr>
            <p:cNvPr id="14" name="椭圆 13"/>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Tree>
    <p:extLst>
      <p:ext uri="{BB962C8B-B14F-4D97-AF65-F5344CB8AC3E}">
        <p14:creationId xmlns:p14="http://schemas.microsoft.com/office/powerpoint/2010/main" val="192818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60B50AD2-E81B-FC46-9639-CBB68D20CFC8}"/>
              </a:ext>
            </a:extLst>
          </p:cNvPr>
          <p:cNvSpPr txBox="1"/>
          <p:nvPr userDrawn="1"/>
        </p:nvSpPr>
        <p:spPr>
          <a:xfrm>
            <a:off x="11343994" y="37783"/>
            <a:ext cx="1145137" cy="307777"/>
          </a:xfrm>
          <a:prstGeom prst="rect">
            <a:avLst/>
          </a:prstGeom>
          <a:noFill/>
        </p:spPr>
        <p:txBody>
          <a:bodyPr wrap="square" rtlCol="0">
            <a:spAutoFit/>
          </a:bodyPr>
          <a:lstStyle/>
          <a:p>
            <a:r>
              <a:rPr lang="en-US" altLang="zh-TW" sz="1400" b="1" dirty="0">
                <a:solidFill>
                  <a:schemeClr val="bg1">
                    <a:lumMod val="85000"/>
                  </a:schemeClr>
                </a:solidFill>
              </a:rPr>
              <a:t>Page.</a:t>
            </a:r>
            <a:fld id="{9D33EDB6-87F5-41DC-BEEB-4ECF4B522A43}" type="slidenum">
              <a:rPr lang="zh-TW" altLang="en-US" sz="1400" b="1" smtClean="0">
                <a:solidFill>
                  <a:schemeClr val="bg1">
                    <a:lumMod val="85000"/>
                  </a:schemeClr>
                </a:solidFill>
              </a:rPr>
              <a:t>‹#›</a:t>
            </a:fld>
            <a:endParaRPr lang="zh-TW" altLang="en-US" sz="1400" b="1" dirty="0">
              <a:solidFill>
                <a:schemeClr val="bg1">
                  <a:lumMod val="85000"/>
                </a:schemeClr>
              </a:solidFill>
            </a:endParaRPr>
          </a:p>
        </p:txBody>
      </p:sp>
    </p:spTree>
    <p:extLst>
      <p:ext uri="{BB962C8B-B14F-4D97-AF65-F5344CB8AC3E}">
        <p14:creationId xmlns:p14="http://schemas.microsoft.com/office/powerpoint/2010/main" val="5953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2" name="文本占位符 7"/>
          <p:cNvSpPr>
            <a:spLocks noGrp="1"/>
          </p:cNvSpPr>
          <p:nvPr>
            <p:ph type="body" sz="quarter" idx="10" hasCustomPrompt="1"/>
          </p:nvPr>
        </p:nvSpPr>
        <p:spPr>
          <a:xfrm>
            <a:off x="659004" y="258233"/>
            <a:ext cx="4868117" cy="529569"/>
          </a:xfrm>
          <a:prstGeom prst="rect">
            <a:avLst/>
          </a:prstGeom>
          <a:ln w="12700" cmpd="sng">
            <a:solidFill>
              <a:schemeClr val="tx1"/>
            </a:solidFill>
          </a:ln>
        </p:spPr>
        <p:txBody>
          <a:bodyPr vert="horz" anchor="ctr"/>
          <a:lstStyle>
            <a:lvl1pPr marL="0" indent="0" algn="l">
              <a:buNone/>
              <a:defRPr sz="2400" b="1"/>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
        <p:nvSpPr>
          <p:cNvPr id="3" name="文本占位符 7"/>
          <p:cNvSpPr>
            <a:spLocks noGrp="1"/>
          </p:cNvSpPr>
          <p:nvPr>
            <p:ph type="body" sz="quarter" idx="13" hasCustomPrompt="1"/>
          </p:nvPr>
        </p:nvSpPr>
        <p:spPr>
          <a:xfrm>
            <a:off x="11386592" y="171547"/>
            <a:ext cx="805408" cy="616255"/>
          </a:xfrm>
          <a:prstGeom prst="rect">
            <a:avLst/>
          </a:prstGeom>
          <a:solidFill>
            <a:schemeClr val="tx1"/>
          </a:solidFill>
        </p:spPr>
        <p:txBody>
          <a:bodyPr vert="horz" anchor="ctr"/>
          <a:lstStyle>
            <a:lvl1pPr marL="0" indent="0" algn="ctr">
              <a:buNone/>
              <a:defRPr sz="2400" b="1">
                <a:solidFill>
                  <a:srgbClr val="FFFFFF"/>
                </a:solidFill>
              </a:defRPr>
            </a:lvl1pPr>
          </a:lstStyle>
          <a:p>
            <a:pPr lvl="0"/>
            <a:r>
              <a:rPr kumimoji="1" lang="en-US" altLang="zh-CN" dirty="0"/>
              <a:t>01</a:t>
            </a:r>
            <a:endParaRPr kumimoji="1" lang="zh-CN" altLang="en-US" dirty="0"/>
          </a:p>
        </p:txBody>
      </p:sp>
      <p:sp>
        <p:nvSpPr>
          <p:cNvPr id="4" name="图片占位符 8"/>
          <p:cNvSpPr>
            <a:spLocks noGrp="1"/>
          </p:cNvSpPr>
          <p:nvPr>
            <p:ph type="pic" sz="quarter" idx="14" hasCustomPrompt="1"/>
          </p:nvPr>
        </p:nvSpPr>
        <p:spPr>
          <a:xfrm>
            <a:off x="376768" y="5989475"/>
            <a:ext cx="1960033" cy="533400"/>
          </a:xfrm>
          <a:prstGeom prst="rect">
            <a:avLst/>
          </a:prstGeom>
        </p:spPr>
        <p:txBody>
          <a:bodyPr vert="horz" anchor="ctr"/>
          <a:lstStyle>
            <a:lvl1pPr marL="0" indent="0" algn="ctr">
              <a:buNone/>
              <a:defRPr sz="1600" b="1"/>
            </a:lvl1pPr>
          </a:lstStyle>
          <a:p>
            <a:r>
              <a:rPr kumimoji="1" lang="en-US" altLang="zh-CN" sz="1600" b="1" dirty="0"/>
              <a:t>LOGO&amp;PIC</a:t>
            </a:r>
            <a:r>
              <a:rPr kumimoji="1" lang="zh-CN" altLang="en-US" sz="1600" b="1" dirty="0"/>
              <a:t> </a:t>
            </a:r>
            <a:r>
              <a:rPr kumimoji="1" lang="en-US" altLang="zh-CN" sz="1600" b="1" dirty="0"/>
              <a:t>HERE</a:t>
            </a:r>
            <a:endParaRPr kumimoji="1" lang="zh-CN" altLang="en-US" dirty="0"/>
          </a:p>
        </p:txBody>
      </p:sp>
    </p:spTree>
    <p:extLst>
      <p:ext uri="{BB962C8B-B14F-4D97-AF65-F5344CB8AC3E}">
        <p14:creationId xmlns:p14="http://schemas.microsoft.com/office/powerpoint/2010/main" val="53049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sp>
        <p:nvSpPr>
          <p:cNvPr id="2" name="矩形 1"/>
          <p:cNvSpPr/>
          <p:nvPr userDrawn="1"/>
        </p:nvSpPr>
        <p:spPr>
          <a:xfrm>
            <a:off x="440604" y="759873"/>
            <a:ext cx="1617751" cy="379656"/>
          </a:xfrm>
          <a:prstGeom prst="rect">
            <a:avLst/>
          </a:prstGeom>
        </p:spPr>
        <p:txBody>
          <a:bodyPr wrap="none">
            <a:spAutoFit/>
          </a:bodyPr>
          <a:lstStyle/>
          <a:p>
            <a:r>
              <a:rPr lang="zh-CN" altLang="en-US" sz="1867" dirty="0">
                <a:solidFill>
                  <a:srgbClr val="000000"/>
                </a:solidFill>
                <a:latin typeface="Segoe UI Light"/>
                <a:ea typeface="微软雅黑"/>
                <a:cs typeface="Segoe UI Light"/>
              </a:rPr>
              <a:t>背景图片素材</a:t>
            </a:r>
          </a:p>
        </p:txBody>
      </p:sp>
      <p:sp>
        <p:nvSpPr>
          <p:cNvPr id="3" name="矩形 2"/>
          <p:cNvSpPr/>
          <p:nvPr userDrawn="1"/>
        </p:nvSpPr>
        <p:spPr>
          <a:xfrm>
            <a:off x="440603" y="182445"/>
            <a:ext cx="816249" cy="256545"/>
          </a:xfrm>
          <a:prstGeom prst="rect">
            <a:avLst/>
          </a:prstGeom>
        </p:spPr>
        <p:txBody>
          <a:bodyPr wrap="none">
            <a:spAutoFit/>
          </a:bodyPr>
          <a:lstStyle/>
          <a:p>
            <a:r>
              <a:rPr kumimoji="1" lang="en-US" altLang="zh-CN" sz="1067">
                <a:solidFill>
                  <a:srgbClr val="000000"/>
                </a:solidFill>
                <a:latin typeface="Segoe UI Light"/>
                <a:cs typeface="Segoe UI Light"/>
              </a:rPr>
              <a:t>OfficePLUS</a:t>
            </a:r>
            <a:endParaRPr lang="zh-CN" altLang="en-US" sz="1067" dirty="0">
              <a:solidFill>
                <a:srgbClr val="000000"/>
              </a:solidFill>
              <a:latin typeface="Segoe UI Light"/>
              <a:cs typeface="Segoe UI Light"/>
            </a:endParaRPr>
          </a:p>
        </p:txBody>
      </p:sp>
    </p:spTree>
    <p:extLst>
      <p:ext uri="{BB962C8B-B14F-4D97-AF65-F5344CB8AC3E}">
        <p14:creationId xmlns:p14="http://schemas.microsoft.com/office/powerpoint/2010/main" val="3748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标题幻灯片">
    <p:bg>
      <p:bgPr>
        <a:solidFill>
          <a:srgbClr val="E73A1C"/>
        </a:solidFill>
        <a:effectLst/>
      </p:bgPr>
    </p:bg>
    <p:spTree>
      <p:nvGrpSpPr>
        <p:cNvPr id="1" name=""/>
        <p:cNvGrpSpPr/>
        <p:nvPr/>
      </p:nvGrpSpPr>
      <p:grpSpPr>
        <a:xfrm>
          <a:off x="0" y="0"/>
          <a:ext cx="0" cy="0"/>
          <a:chOff x="0" y="0"/>
          <a:chExt cx="0" cy="0"/>
        </a:xfrm>
      </p:grpSpPr>
      <p:sp>
        <p:nvSpPr>
          <p:cNvPr id="7" name="矩形 6"/>
          <p:cNvSpPr/>
          <p:nvPr userDrawn="1"/>
        </p:nvSpPr>
        <p:spPr>
          <a:xfrm>
            <a:off x="440603" y="759873"/>
            <a:ext cx="662361" cy="379656"/>
          </a:xfrm>
          <a:prstGeom prst="rect">
            <a:avLst/>
          </a:prstGeom>
        </p:spPr>
        <p:txBody>
          <a:bodyPr wrap="none">
            <a:spAutoFit/>
          </a:bodyPr>
          <a:lstStyle/>
          <a:p>
            <a:pPr defTabSz="609585"/>
            <a:r>
              <a:rPr lang="zh-CN" altLang="en-US" sz="1867" dirty="0">
                <a:solidFill>
                  <a:srgbClr val="FFFFFF"/>
                </a:solidFill>
                <a:latin typeface="Segoe UI Light"/>
                <a:ea typeface="微软雅黑"/>
                <a:cs typeface="Segoe UI Light"/>
              </a:rPr>
              <a:t>标注</a:t>
            </a:r>
          </a:p>
        </p:txBody>
      </p:sp>
      <p:sp>
        <p:nvSpPr>
          <p:cNvPr id="8" name="矩形 7"/>
          <p:cNvSpPr/>
          <p:nvPr userDrawn="1"/>
        </p:nvSpPr>
        <p:spPr>
          <a:xfrm>
            <a:off x="2857674" y="841948"/>
            <a:ext cx="1402001" cy="3292440"/>
          </a:xfrm>
          <a:prstGeom prst="rect">
            <a:avLst/>
          </a:prstGeom>
        </p:spPr>
        <p:txBody>
          <a:bodyPr wrap="square">
            <a:spAutoFit/>
          </a:bodyPr>
          <a:lstStyle/>
          <a:p>
            <a:pPr defTabSz="609585">
              <a:lnSpc>
                <a:spcPct val="130000"/>
              </a:lnSpc>
            </a:pPr>
            <a:r>
              <a:rPr lang="zh-CN" altLang="en-US" sz="1333" dirty="0">
                <a:solidFill>
                  <a:srgbClr val="FFFFFF"/>
                </a:solidFill>
                <a:latin typeface="Segoe UI Light"/>
                <a:ea typeface="微软雅黑"/>
                <a:cs typeface="Segoe UI Light"/>
              </a:rPr>
              <a:t>字体使用 </a:t>
            </a: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r>
              <a:rPr lang="zh-CN" altLang="en-US" sz="1333" dirty="0">
                <a:solidFill>
                  <a:srgbClr val="FFFFFF"/>
                </a:solidFill>
                <a:latin typeface="Segoe UI Light"/>
                <a:ea typeface="微软雅黑"/>
                <a:cs typeface="Segoe UI Light"/>
              </a:rPr>
              <a:t>行距</a:t>
            </a: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r>
              <a:rPr lang="zh-CN" altLang="en-US" sz="1333" dirty="0">
                <a:solidFill>
                  <a:srgbClr val="FFFFFF"/>
                </a:solidFill>
                <a:latin typeface="Segoe UI Light"/>
                <a:ea typeface="微软雅黑"/>
                <a:cs typeface="Segoe UI Light"/>
              </a:rPr>
              <a:t>背景图片出处</a:t>
            </a:r>
          </a:p>
          <a:p>
            <a:pPr defTabSz="609585">
              <a:lnSpc>
                <a:spcPct val="130000"/>
              </a:lnSpc>
            </a:pPr>
            <a:endParaRPr lang="zh-CN" altLang="en-US" sz="1333" dirty="0">
              <a:solidFill>
                <a:srgbClr val="FFFFFF"/>
              </a:solidFill>
              <a:latin typeface="Segoe UI Light"/>
              <a:ea typeface="微软雅黑"/>
              <a:cs typeface="Segoe UI Light"/>
            </a:endParaRPr>
          </a:p>
          <a:p>
            <a:pPr defTabSz="609585">
              <a:lnSpc>
                <a:spcPct val="130000"/>
              </a:lnSpc>
            </a:pPr>
            <a:endParaRPr lang="zh-CN" altLang="en-US" sz="1333" dirty="0">
              <a:solidFill>
                <a:srgbClr val="FFFFFF"/>
              </a:solidFill>
              <a:latin typeface="Segoe UI Light"/>
              <a:ea typeface="微软雅黑"/>
              <a:cs typeface="Segoe UI Light"/>
            </a:endParaRPr>
          </a:p>
          <a:p>
            <a:pPr defTabSz="609585">
              <a:lnSpc>
                <a:spcPct val="130000"/>
              </a:lnSpc>
            </a:pPr>
            <a:r>
              <a:rPr lang="zh-CN" altLang="en-US" sz="1333" dirty="0">
                <a:solidFill>
                  <a:srgbClr val="FFFFFF"/>
                </a:solidFill>
                <a:latin typeface="Segoe UI Light"/>
                <a:ea typeface="微软雅黑"/>
                <a:cs typeface="Segoe UI Light"/>
              </a:rPr>
              <a:t>声明</a:t>
            </a:r>
            <a:endParaRPr lang="en-US" altLang="zh-CN" sz="1333" dirty="0">
              <a:solidFill>
                <a:srgbClr val="FFFFFF"/>
              </a:solidFill>
              <a:latin typeface="Segoe UI Light"/>
              <a:ea typeface="微软雅黑"/>
              <a:cs typeface="Segoe UI Light"/>
            </a:endParaRPr>
          </a:p>
        </p:txBody>
      </p:sp>
      <p:sp>
        <p:nvSpPr>
          <p:cNvPr id="9" name="矩形 8"/>
          <p:cNvSpPr/>
          <p:nvPr userDrawn="1"/>
        </p:nvSpPr>
        <p:spPr>
          <a:xfrm>
            <a:off x="4395052" y="841948"/>
            <a:ext cx="3727457" cy="3825791"/>
          </a:xfrm>
          <a:prstGeom prst="rect">
            <a:avLst/>
          </a:prstGeom>
        </p:spPr>
        <p:txBody>
          <a:bodyPr wrap="square">
            <a:spAutoFit/>
          </a:bodyPr>
          <a:lstStyle/>
          <a:p>
            <a:pPr defTabSz="609585">
              <a:lnSpc>
                <a:spcPct val="130000"/>
              </a:lnSpc>
            </a:pPr>
            <a:r>
              <a:rPr lang="zh-CN" altLang="en-US" sz="1333" dirty="0">
                <a:solidFill>
                  <a:srgbClr val="FFFFFF"/>
                </a:solidFill>
                <a:latin typeface="Segoe UI Light"/>
                <a:ea typeface="微软雅黑"/>
                <a:cs typeface="Segoe UI Light"/>
              </a:rPr>
              <a:t>英文 </a:t>
            </a:r>
            <a:r>
              <a:rPr lang="en-US" altLang="zh-CN" sz="1333">
                <a:solidFill>
                  <a:srgbClr val="FFFFFF"/>
                </a:solidFill>
                <a:latin typeface="Segoe UI Light"/>
                <a:ea typeface="微软雅黑" charset="0"/>
                <a:cs typeface="Segoe UI Light"/>
              </a:rPr>
              <a:t>Century Gothic</a:t>
            </a:r>
            <a:endParaRPr lang="en-US" altLang="zh-CN" sz="1333" dirty="0">
              <a:solidFill>
                <a:srgbClr val="FFFFFF"/>
              </a:solidFill>
              <a:latin typeface="Segoe UI Light"/>
              <a:ea typeface="微软雅黑" charset="0"/>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r>
              <a:rPr lang="zh-CN" altLang="en-US" sz="1333" dirty="0">
                <a:solidFill>
                  <a:srgbClr val="FFFFFF"/>
                </a:solidFill>
                <a:latin typeface="Segoe UI Light"/>
                <a:ea typeface="微软雅黑"/>
                <a:cs typeface="Segoe UI Light"/>
              </a:rPr>
              <a:t>中文 微软雅黑</a:t>
            </a: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r>
              <a:rPr lang="zh-CN" altLang="en-US" sz="1333" dirty="0">
                <a:solidFill>
                  <a:srgbClr val="FFFFFF"/>
                </a:solidFill>
                <a:latin typeface="Segoe UI Light"/>
                <a:ea typeface="微软雅黑"/>
                <a:cs typeface="Segoe UI Light"/>
              </a:rPr>
              <a:t>正文 </a:t>
            </a:r>
            <a:r>
              <a:rPr lang="en-US" altLang="zh-CN" sz="1333" dirty="0">
                <a:solidFill>
                  <a:srgbClr val="FFFFFF"/>
                </a:solidFill>
                <a:latin typeface="Segoe UI Light"/>
                <a:ea typeface="微软雅黑"/>
                <a:cs typeface="Segoe UI Light"/>
              </a:rPr>
              <a:t>1.3</a:t>
            </a: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endParaRPr lang="en-US" altLang="zh-CN" sz="1333" dirty="0">
              <a:solidFill>
                <a:srgbClr val="FFFFFF"/>
              </a:solidFill>
              <a:latin typeface="Segoe UI Light"/>
              <a:ea typeface="微软雅黑"/>
              <a:cs typeface="Segoe UI Light"/>
            </a:endParaRPr>
          </a:p>
          <a:p>
            <a:pPr defTabSz="609585">
              <a:lnSpc>
                <a:spcPct val="130000"/>
              </a:lnSpc>
            </a:pPr>
            <a:r>
              <a:rPr lang="en-US" altLang="zh-CN" sz="1333" dirty="0" err="1">
                <a:solidFill>
                  <a:srgbClr val="FFFFFF"/>
                </a:solidFill>
                <a:latin typeface="Segoe UI Light"/>
                <a:ea typeface="微软雅黑"/>
                <a:cs typeface="Segoe UI Light"/>
              </a:rPr>
              <a:t>cn.bing.com</a:t>
            </a:r>
            <a:endParaRPr lang="zh-CN" altLang="en-US" sz="1333" dirty="0">
              <a:solidFill>
                <a:srgbClr val="FFFFFF"/>
              </a:solidFill>
              <a:latin typeface="Segoe UI Light"/>
              <a:ea typeface="微软雅黑"/>
              <a:cs typeface="Segoe UI Light"/>
            </a:endParaRPr>
          </a:p>
          <a:p>
            <a:pPr defTabSz="609585">
              <a:lnSpc>
                <a:spcPct val="130000"/>
              </a:lnSpc>
            </a:pPr>
            <a:endParaRPr lang="zh-CN" altLang="en-US" sz="1333" dirty="0">
              <a:solidFill>
                <a:srgbClr val="FFFFFF"/>
              </a:solidFill>
              <a:latin typeface="Segoe UI Light"/>
              <a:ea typeface="微软雅黑"/>
              <a:cs typeface="Segoe UI Light"/>
            </a:endParaRPr>
          </a:p>
          <a:p>
            <a:pPr defTabSz="609585">
              <a:lnSpc>
                <a:spcPct val="130000"/>
              </a:lnSpc>
            </a:pPr>
            <a:endParaRPr lang="zh-CN" altLang="en-US" sz="1333" dirty="0">
              <a:solidFill>
                <a:srgbClr val="FFFFFF"/>
              </a:solidFill>
              <a:latin typeface="Segoe UI Light"/>
              <a:ea typeface="微软雅黑"/>
              <a:cs typeface="Segoe UI Light"/>
            </a:endParaRPr>
          </a:p>
          <a:p>
            <a:pPr defTabSz="609585">
              <a:lnSpc>
                <a:spcPct val="130000"/>
              </a:lnSpc>
            </a:pPr>
            <a:r>
              <a:rPr lang="zh-CN" altLang="en-US" sz="1333" dirty="0">
                <a:solidFill>
                  <a:prstClr val="white"/>
                </a:solidFill>
                <a:latin typeface="Century Gothic"/>
                <a:ea typeface="微软雅黑" charset="0"/>
              </a:rPr>
              <a:t>互联网是一个开放共享的平台</a:t>
            </a:r>
          </a:p>
          <a:p>
            <a:pPr defTabSz="609585">
              <a:lnSpc>
                <a:spcPct val="130000"/>
              </a:lnSpc>
            </a:pPr>
            <a:r>
              <a:rPr kumimoji="1" lang="en-US" altLang="zh-CN" sz="1333" dirty="0">
                <a:solidFill>
                  <a:prstClr val="white"/>
                </a:solidFill>
                <a:latin typeface="Segoe UI Light"/>
                <a:ea typeface="微软雅黑" charset="0"/>
                <a:cs typeface="Segoe UI Light"/>
              </a:rPr>
              <a:t>OfficePLUS</a:t>
            </a:r>
            <a:r>
              <a:rPr lang="zh-CN" altLang="en-US" sz="1333" dirty="0">
                <a:solidFill>
                  <a:prstClr val="white"/>
                </a:solidFill>
                <a:latin typeface="Century Gothic"/>
                <a:ea typeface="微软雅黑" charset="0"/>
              </a:rPr>
              <a:t> 部分设计灵感与元素来源于网络</a:t>
            </a:r>
          </a:p>
          <a:p>
            <a:pPr defTabSz="609585">
              <a:lnSpc>
                <a:spcPct val="130000"/>
              </a:lnSpc>
            </a:pPr>
            <a:r>
              <a:rPr lang="zh-CN" altLang="en-US" sz="1333" dirty="0">
                <a:solidFill>
                  <a:prstClr val="white"/>
                </a:solidFill>
                <a:latin typeface="Century Gothic"/>
                <a:ea typeface="微软雅黑" charset="0"/>
              </a:rPr>
              <a:t>如有建议请联系 </a:t>
            </a:r>
            <a:r>
              <a:rPr lang="zh-CN" altLang="en-US" sz="1333" dirty="0">
                <a:solidFill>
                  <a:prstClr val="white"/>
                </a:solidFill>
                <a:latin typeface="Segoe UI Light" charset="0"/>
                <a:ea typeface="Segoe UI Light" charset="0"/>
                <a:cs typeface="Segoe UI Light" charset="0"/>
              </a:rPr>
              <a:t>officeplus@microsoft.com</a:t>
            </a:r>
            <a:endParaRPr lang="en-US" altLang="zh-CN" sz="1333" dirty="0">
              <a:solidFill>
                <a:srgbClr val="FFFFFF"/>
              </a:solidFill>
              <a:latin typeface="Segoe UI Light"/>
              <a:ea typeface="微软雅黑"/>
              <a:cs typeface="Segoe UI Light"/>
            </a:endParaRPr>
          </a:p>
        </p:txBody>
      </p:sp>
      <p:sp>
        <p:nvSpPr>
          <p:cNvPr id="10" name="矩形 9"/>
          <p:cNvSpPr/>
          <p:nvPr userDrawn="1"/>
        </p:nvSpPr>
        <p:spPr>
          <a:xfrm>
            <a:off x="440603" y="182445"/>
            <a:ext cx="816249" cy="256545"/>
          </a:xfrm>
          <a:prstGeom prst="rect">
            <a:avLst/>
          </a:prstGeom>
        </p:spPr>
        <p:txBody>
          <a:bodyPr wrap="none">
            <a:spAutoFit/>
          </a:bodyPr>
          <a:lstStyle/>
          <a:p>
            <a:pPr defTabSz="609585"/>
            <a:r>
              <a:rPr kumimoji="1" lang="en-US" altLang="zh-CN" sz="1067" dirty="0">
                <a:solidFill>
                  <a:prstClr val="white"/>
                </a:solidFill>
                <a:latin typeface="Segoe UI Light"/>
                <a:ea typeface="微软雅黑" charset="0"/>
                <a:cs typeface="Segoe UI Light"/>
              </a:rPr>
              <a:t>OfficePLUS</a:t>
            </a:r>
            <a:endParaRPr lang="zh-CN" altLang="en-US" sz="1067" dirty="0">
              <a:solidFill>
                <a:prstClr val="white"/>
              </a:solidFill>
              <a:latin typeface="Segoe UI Light"/>
              <a:ea typeface="微软雅黑" charset="0"/>
              <a:cs typeface="Segoe UI Light"/>
            </a:endParaRPr>
          </a:p>
        </p:txBody>
      </p:sp>
    </p:spTree>
    <p:extLst>
      <p:ext uri="{BB962C8B-B14F-4D97-AF65-F5344CB8AC3E}">
        <p14:creationId xmlns:p14="http://schemas.microsoft.com/office/powerpoint/2010/main" val="123205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标题幻灯片">
    <p:spTree>
      <p:nvGrpSpPr>
        <p:cNvPr id="1" name=""/>
        <p:cNvGrpSpPr/>
        <p:nvPr/>
      </p:nvGrpSpPr>
      <p:grpSpPr>
        <a:xfrm>
          <a:off x="0" y="0"/>
          <a:ext cx="0" cy="0"/>
          <a:chOff x="0" y="0"/>
          <a:chExt cx="0" cy="0"/>
        </a:xfrm>
      </p:grpSpPr>
      <p:sp>
        <p:nvSpPr>
          <p:cNvPr id="7" name="文本框 6"/>
          <p:cNvSpPr txBox="1"/>
          <p:nvPr userDrawn="1"/>
        </p:nvSpPr>
        <p:spPr>
          <a:xfrm>
            <a:off x="4447955" y="4458724"/>
            <a:ext cx="3296095" cy="297454"/>
          </a:xfrm>
          <a:prstGeom prst="rect">
            <a:avLst/>
          </a:prstGeom>
          <a:noFill/>
        </p:spPr>
        <p:txBody>
          <a:bodyPr wrap="none" rtlCol="0">
            <a:spAutoFit/>
          </a:bodyPr>
          <a:lstStyle/>
          <a:p>
            <a:pPr algn="ctr" defTabSz="609585"/>
            <a:r>
              <a:rPr kumimoji="1" lang="zh-CN" altLang="en-US" sz="1333" dirty="0">
                <a:solidFill>
                  <a:srgbClr val="000000"/>
                </a:solidFill>
                <a:latin typeface="Century Gothic"/>
                <a:ea typeface="微软雅黑" charset="0"/>
              </a:rPr>
              <a:t>点击</a:t>
            </a:r>
            <a:r>
              <a:rPr kumimoji="1" lang="en-US" altLang="zh-CN" sz="1333" dirty="0">
                <a:solidFill>
                  <a:srgbClr val="000000"/>
                </a:solidFill>
                <a:latin typeface="Segoe UI Light" charset="0"/>
                <a:ea typeface="Segoe UI Light" charset="0"/>
                <a:cs typeface="Segoe UI Light" charset="0"/>
              </a:rPr>
              <a:t>Logo</a:t>
            </a:r>
            <a:r>
              <a:rPr kumimoji="1" lang="zh-CN" altLang="en-US" sz="1333" dirty="0">
                <a:solidFill>
                  <a:srgbClr val="000000"/>
                </a:solidFill>
                <a:latin typeface="Century Gothic"/>
                <a:ea typeface="微软雅黑" charset="0"/>
              </a:rPr>
              <a:t>获取更多优质模板（放映模式）</a:t>
            </a:r>
          </a:p>
        </p:txBody>
      </p:sp>
      <p:pic>
        <p:nvPicPr>
          <p:cNvPr id="4" name="图片 3">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72000" y="3227832"/>
            <a:ext cx="3048000" cy="402336"/>
          </a:xfrm>
          <a:prstGeom prst="rect">
            <a:avLst/>
          </a:prstGeom>
        </p:spPr>
      </p:pic>
    </p:spTree>
    <p:extLst>
      <p:ext uri="{BB962C8B-B14F-4D97-AF65-F5344CB8AC3E}">
        <p14:creationId xmlns:p14="http://schemas.microsoft.com/office/powerpoint/2010/main" val="1251300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6" r:id="rId3"/>
    <p:sldLayoutId id="2147483657" r:id="rId4"/>
    <p:sldLayoutId id="2147483655" r:id="rId5"/>
    <p:sldLayoutId id="2147483651" r:id="rId6"/>
    <p:sldLayoutId id="2147483652" r:id="rId7"/>
    <p:sldLayoutId id="2147483653" r:id="rId8"/>
    <p:sldLayoutId id="2147483654"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文本框 115"/>
          <p:cNvSpPr txBox="1"/>
          <p:nvPr/>
        </p:nvSpPr>
        <p:spPr>
          <a:xfrm>
            <a:off x="1030318" y="1541251"/>
            <a:ext cx="9870025" cy="755913"/>
          </a:xfrm>
          <a:prstGeom prst="rect">
            <a:avLst/>
          </a:prstGeom>
          <a:noFill/>
          <a:ln>
            <a:noFill/>
          </a:ln>
        </p:spPr>
        <p:txBody>
          <a:bodyPr wrap="square" rtlCol="0">
            <a:spAutoFit/>
          </a:bodyPr>
          <a:lstStyle/>
          <a:p>
            <a:pPr algn="ctr">
              <a:lnSpc>
                <a:spcPts val="4900"/>
              </a:lnSpc>
            </a:pPr>
            <a:r>
              <a:rPr kumimoji="1" lang="zh-TW" altLang="en-US" sz="6300" b="1" dirty="0">
                <a:solidFill>
                  <a:srgbClr val="FFC000"/>
                </a:solidFill>
                <a:latin typeface="Microsoft YaHei" panose="020B0503020204020204" pitchFamily="34" charset="-122"/>
                <a:ea typeface="Microsoft YaHei" panose="020B0503020204020204" pitchFamily="34" charset="-122"/>
              </a:rPr>
              <a:t>汽車保險</a:t>
            </a:r>
            <a:r>
              <a:rPr kumimoji="1" lang="zh-TW" altLang="zh-TW" sz="6300" b="1" dirty="0">
                <a:solidFill>
                  <a:srgbClr val="FFC000"/>
                </a:solidFill>
                <a:latin typeface="Microsoft YaHei" panose="020B0503020204020204" pitchFamily="34" charset="-122"/>
                <a:ea typeface="Microsoft YaHei" panose="020B0503020204020204" pitchFamily="34" charset="-122"/>
              </a:rPr>
              <a:t>核保相關議題探討</a:t>
            </a:r>
            <a:endParaRPr kumimoji="1" lang="en-US" altLang="zh-TW" sz="6300" b="1" dirty="0">
              <a:solidFill>
                <a:srgbClr val="FFC000"/>
              </a:solidFill>
              <a:latin typeface="Microsoft YaHei" panose="020B0503020204020204" pitchFamily="34" charset="-122"/>
              <a:ea typeface="Microsoft YaHei" panose="020B0503020204020204" pitchFamily="34" charset="-122"/>
            </a:endParaRPr>
          </a:p>
        </p:txBody>
      </p:sp>
      <p:grpSp>
        <p:nvGrpSpPr>
          <p:cNvPr id="14" name="组 13"/>
          <p:cNvGrpSpPr/>
          <p:nvPr/>
        </p:nvGrpSpPr>
        <p:grpSpPr>
          <a:xfrm>
            <a:off x="-1897854" y="3860312"/>
            <a:ext cx="5094099" cy="4344867"/>
            <a:chOff x="-1897854" y="3860312"/>
            <a:chExt cx="5094099" cy="4344867"/>
          </a:xfrm>
        </p:grpSpPr>
        <p:sp>
          <p:nvSpPr>
            <p:cNvPr id="75" name="椭圆 74"/>
            <p:cNvSpPr/>
            <p:nvPr/>
          </p:nvSpPr>
          <p:spPr>
            <a:xfrm>
              <a:off x="437836" y="4127662"/>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7" name="椭圆 76"/>
            <p:cNvSpPr/>
            <p:nvPr/>
          </p:nvSpPr>
          <p:spPr>
            <a:xfrm>
              <a:off x="-399900" y="6842456"/>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8" name="椭圆 77"/>
            <p:cNvSpPr/>
            <p:nvPr/>
          </p:nvSpPr>
          <p:spPr>
            <a:xfrm>
              <a:off x="587655" y="6072326"/>
              <a:ext cx="363244" cy="363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0" name="椭圆 79"/>
            <p:cNvSpPr/>
            <p:nvPr/>
          </p:nvSpPr>
          <p:spPr>
            <a:xfrm>
              <a:off x="-948958" y="5340817"/>
              <a:ext cx="448619" cy="448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1" name="椭圆 80"/>
            <p:cNvSpPr/>
            <p:nvPr/>
          </p:nvSpPr>
          <p:spPr>
            <a:xfrm>
              <a:off x="2331537" y="6169300"/>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2" name="椭圆 81"/>
            <p:cNvSpPr/>
            <p:nvPr/>
          </p:nvSpPr>
          <p:spPr>
            <a:xfrm>
              <a:off x="1670042" y="5033615"/>
              <a:ext cx="627576" cy="627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3" name="椭圆 82"/>
            <p:cNvSpPr/>
            <p:nvPr/>
          </p:nvSpPr>
          <p:spPr>
            <a:xfrm>
              <a:off x="317987" y="4983061"/>
              <a:ext cx="687370" cy="6873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4" name="椭圆 83"/>
            <p:cNvSpPr/>
            <p:nvPr/>
          </p:nvSpPr>
          <p:spPr>
            <a:xfrm>
              <a:off x="1345152" y="6511019"/>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6" name="椭圆 85"/>
            <p:cNvSpPr/>
            <p:nvPr/>
          </p:nvSpPr>
          <p:spPr>
            <a:xfrm>
              <a:off x="-114496" y="6003339"/>
              <a:ext cx="242292" cy="2422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7" name="椭圆 86"/>
            <p:cNvSpPr/>
            <p:nvPr/>
          </p:nvSpPr>
          <p:spPr>
            <a:xfrm>
              <a:off x="833975" y="7183950"/>
              <a:ext cx="448621" cy="448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8" name="椭圆 87"/>
            <p:cNvSpPr/>
            <p:nvPr/>
          </p:nvSpPr>
          <p:spPr>
            <a:xfrm>
              <a:off x="-1088240" y="4566965"/>
              <a:ext cx="416095" cy="4160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9" name="椭圆 88"/>
            <p:cNvSpPr/>
            <p:nvPr/>
          </p:nvSpPr>
          <p:spPr>
            <a:xfrm>
              <a:off x="-1897854" y="4034310"/>
              <a:ext cx="450304" cy="4503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90" name="直线连接符 89"/>
            <p:cNvCxnSpPr>
              <a:stCxn id="75" idx="5"/>
              <a:endCxn id="82" idx="1"/>
            </p:cNvCxnSpPr>
            <p:nvPr/>
          </p:nvCxnSpPr>
          <p:spPr>
            <a:xfrm>
              <a:off x="739645" y="4429471"/>
              <a:ext cx="1022303" cy="69605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1" name="直线连接符 90"/>
            <p:cNvCxnSpPr>
              <a:stCxn id="78" idx="7"/>
              <a:endCxn id="82" idx="3"/>
            </p:cNvCxnSpPr>
            <p:nvPr/>
          </p:nvCxnSpPr>
          <p:spPr>
            <a:xfrm flipV="1">
              <a:off x="897703" y="5569285"/>
              <a:ext cx="864245" cy="5562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3" name="直线连接符 92"/>
            <p:cNvCxnSpPr>
              <a:stCxn id="84" idx="7"/>
              <a:endCxn id="82" idx="4"/>
            </p:cNvCxnSpPr>
            <p:nvPr/>
          </p:nvCxnSpPr>
          <p:spPr>
            <a:xfrm flipV="1">
              <a:off x="1910955" y="5661191"/>
              <a:ext cx="72875" cy="94690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4" name="直线连接符 93"/>
            <p:cNvCxnSpPr>
              <a:stCxn id="77" idx="7"/>
              <a:endCxn id="78" idx="3"/>
            </p:cNvCxnSpPr>
            <p:nvPr/>
          </p:nvCxnSpPr>
          <p:spPr>
            <a:xfrm flipV="1">
              <a:off x="165904" y="6382374"/>
              <a:ext cx="474948" cy="5571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5" name="直线连接符 94"/>
            <p:cNvCxnSpPr>
              <a:stCxn id="80" idx="7"/>
              <a:endCxn id="75" idx="3"/>
            </p:cNvCxnSpPr>
            <p:nvPr/>
          </p:nvCxnSpPr>
          <p:spPr>
            <a:xfrm flipV="1">
              <a:off x="-566038" y="4429471"/>
              <a:ext cx="1055656" cy="97704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9" name="直线连接符 98"/>
            <p:cNvCxnSpPr>
              <a:stCxn id="83" idx="0"/>
              <a:endCxn id="75" idx="4"/>
            </p:cNvCxnSpPr>
            <p:nvPr/>
          </p:nvCxnSpPr>
          <p:spPr>
            <a:xfrm flipH="1" flipV="1">
              <a:off x="614632" y="4481253"/>
              <a:ext cx="47040" cy="50180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0" name="直线连接符 99"/>
            <p:cNvCxnSpPr>
              <a:stCxn id="82" idx="2"/>
              <a:endCxn id="83" idx="6"/>
            </p:cNvCxnSpPr>
            <p:nvPr/>
          </p:nvCxnSpPr>
          <p:spPr>
            <a:xfrm flipH="1" flipV="1">
              <a:off x="1005357" y="5326743"/>
              <a:ext cx="664685" cy="2066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1" name="直线连接符 100"/>
            <p:cNvCxnSpPr>
              <a:stCxn id="83" idx="4"/>
              <a:endCxn id="78" idx="0"/>
            </p:cNvCxnSpPr>
            <p:nvPr/>
          </p:nvCxnSpPr>
          <p:spPr>
            <a:xfrm>
              <a:off x="661672" y="5670425"/>
              <a:ext cx="107605" cy="40190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2" name="直线连接符 101"/>
            <p:cNvCxnSpPr>
              <a:stCxn id="78" idx="5"/>
              <a:endCxn id="84" idx="1"/>
            </p:cNvCxnSpPr>
            <p:nvPr/>
          </p:nvCxnSpPr>
          <p:spPr>
            <a:xfrm>
              <a:off x="897702" y="6382374"/>
              <a:ext cx="544525" cy="22572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3" name="直线连接符 102"/>
            <p:cNvCxnSpPr>
              <a:stCxn id="80" idx="7"/>
              <a:endCxn id="83" idx="2"/>
            </p:cNvCxnSpPr>
            <p:nvPr/>
          </p:nvCxnSpPr>
          <p:spPr>
            <a:xfrm flipV="1">
              <a:off x="-566038" y="5326743"/>
              <a:ext cx="884025" cy="7977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4" name="直线连接符 103"/>
            <p:cNvCxnSpPr>
              <a:stCxn id="80" idx="4"/>
              <a:endCxn id="77" idx="1"/>
            </p:cNvCxnSpPr>
            <p:nvPr/>
          </p:nvCxnSpPr>
          <p:spPr>
            <a:xfrm>
              <a:off x="-724648" y="5789437"/>
              <a:ext cx="421824" cy="115009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5" name="椭圆 104"/>
            <p:cNvSpPr/>
            <p:nvPr/>
          </p:nvSpPr>
          <p:spPr>
            <a:xfrm>
              <a:off x="12579" y="7779922"/>
              <a:ext cx="425257" cy="4252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06" name="直线连接符 105"/>
            <p:cNvCxnSpPr>
              <a:stCxn id="80" idx="5"/>
              <a:endCxn id="86" idx="1"/>
            </p:cNvCxnSpPr>
            <p:nvPr/>
          </p:nvCxnSpPr>
          <p:spPr>
            <a:xfrm>
              <a:off x="-566037" y="5723738"/>
              <a:ext cx="487025" cy="31508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7" name="直线连接符 106"/>
            <p:cNvCxnSpPr>
              <a:stCxn id="86" idx="7"/>
              <a:endCxn id="83" idx="3"/>
            </p:cNvCxnSpPr>
            <p:nvPr/>
          </p:nvCxnSpPr>
          <p:spPr>
            <a:xfrm flipV="1">
              <a:off x="92313" y="5569763"/>
              <a:ext cx="326337" cy="46905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8" name="直线连接符 107"/>
            <p:cNvCxnSpPr>
              <a:stCxn id="86" idx="6"/>
              <a:endCxn id="78" idx="2"/>
            </p:cNvCxnSpPr>
            <p:nvPr/>
          </p:nvCxnSpPr>
          <p:spPr>
            <a:xfrm>
              <a:off x="127797" y="6124485"/>
              <a:ext cx="459858" cy="1294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9" name="直线连接符 108"/>
            <p:cNvCxnSpPr>
              <a:stCxn id="77" idx="0"/>
              <a:endCxn id="86" idx="4"/>
            </p:cNvCxnSpPr>
            <p:nvPr/>
          </p:nvCxnSpPr>
          <p:spPr>
            <a:xfrm flipV="1">
              <a:off x="-68459" y="6245631"/>
              <a:ext cx="75110" cy="59682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0" name="直线连接符 109"/>
            <p:cNvCxnSpPr>
              <a:stCxn id="77" idx="6"/>
              <a:endCxn id="84" idx="2"/>
            </p:cNvCxnSpPr>
            <p:nvPr/>
          </p:nvCxnSpPr>
          <p:spPr>
            <a:xfrm flipV="1">
              <a:off x="262979" y="6842459"/>
              <a:ext cx="1082173" cy="3314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1" name="椭圆 110"/>
            <p:cNvSpPr/>
            <p:nvPr/>
          </p:nvSpPr>
          <p:spPr>
            <a:xfrm>
              <a:off x="-1193729" y="6382374"/>
              <a:ext cx="399576" cy="399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2" name="椭圆 111"/>
            <p:cNvSpPr/>
            <p:nvPr/>
          </p:nvSpPr>
          <p:spPr>
            <a:xfrm>
              <a:off x="2911238" y="5911848"/>
              <a:ext cx="285007" cy="2850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3" name="椭圆 112"/>
            <p:cNvSpPr/>
            <p:nvPr/>
          </p:nvSpPr>
          <p:spPr>
            <a:xfrm>
              <a:off x="1069206" y="4219514"/>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4" name="椭圆 113"/>
            <p:cNvSpPr/>
            <p:nvPr/>
          </p:nvSpPr>
          <p:spPr>
            <a:xfrm>
              <a:off x="112126" y="3860312"/>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5" name="椭圆 114"/>
            <p:cNvSpPr/>
            <p:nvPr/>
          </p:nvSpPr>
          <p:spPr>
            <a:xfrm>
              <a:off x="1111420" y="5055122"/>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5" name="组 14"/>
          <p:cNvGrpSpPr/>
          <p:nvPr/>
        </p:nvGrpSpPr>
        <p:grpSpPr>
          <a:xfrm>
            <a:off x="10804885" y="329581"/>
            <a:ext cx="1024513" cy="1398348"/>
            <a:chOff x="3087349" y="2414413"/>
            <a:chExt cx="1024513" cy="1398348"/>
          </a:xfrm>
        </p:grpSpPr>
        <p:sp>
          <p:nvSpPr>
            <p:cNvPr id="120" name="椭圆 119"/>
            <p:cNvSpPr/>
            <p:nvPr/>
          </p:nvSpPr>
          <p:spPr>
            <a:xfrm>
              <a:off x="3758271" y="2705683"/>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3" name="椭圆 122"/>
            <p:cNvSpPr/>
            <p:nvPr/>
          </p:nvSpPr>
          <p:spPr>
            <a:xfrm>
              <a:off x="3439319" y="2414413"/>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4" name="椭圆 123"/>
            <p:cNvSpPr/>
            <p:nvPr/>
          </p:nvSpPr>
          <p:spPr>
            <a:xfrm>
              <a:off x="3498535" y="3661908"/>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5" name="椭圆 124"/>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6" name="组 15"/>
          <p:cNvGrpSpPr/>
          <p:nvPr/>
        </p:nvGrpSpPr>
        <p:grpSpPr>
          <a:xfrm>
            <a:off x="9217388" y="4126788"/>
            <a:ext cx="1587497" cy="1201908"/>
            <a:chOff x="7306290" y="4556172"/>
            <a:chExt cx="1587497" cy="1201908"/>
          </a:xfrm>
        </p:grpSpPr>
        <p:sp>
          <p:nvSpPr>
            <p:cNvPr id="126" name="椭圆 125"/>
            <p:cNvSpPr/>
            <p:nvPr/>
          </p:nvSpPr>
          <p:spPr>
            <a:xfrm>
              <a:off x="7306290" y="5384416"/>
              <a:ext cx="373664" cy="3736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7" name="椭圆 126"/>
            <p:cNvSpPr/>
            <p:nvPr/>
          </p:nvSpPr>
          <p:spPr>
            <a:xfrm>
              <a:off x="8478566" y="4826138"/>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8" name="椭圆 127"/>
            <p:cNvSpPr/>
            <p:nvPr/>
          </p:nvSpPr>
          <p:spPr>
            <a:xfrm>
              <a:off x="8742934" y="5142940"/>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9" name="椭圆 128"/>
            <p:cNvSpPr/>
            <p:nvPr/>
          </p:nvSpPr>
          <p:spPr>
            <a:xfrm>
              <a:off x="7705441" y="4556172"/>
              <a:ext cx="351970" cy="3519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30" name="文本框 129"/>
          <p:cNvSpPr txBox="1"/>
          <p:nvPr/>
        </p:nvSpPr>
        <p:spPr>
          <a:xfrm>
            <a:off x="1282596" y="3220477"/>
            <a:ext cx="9239362" cy="1708160"/>
          </a:xfrm>
          <a:prstGeom prst="rect">
            <a:avLst/>
          </a:prstGeom>
          <a:noFill/>
        </p:spPr>
        <p:txBody>
          <a:bodyPr wrap="square" rtlCol="0">
            <a:spAutoFit/>
          </a:bodyPr>
          <a:lstStyle/>
          <a:p>
            <a:pPr algn="ctr">
              <a:lnSpc>
                <a:spcPts val="6300"/>
              </a:lnSpc>
            </a:pPr>
            <a:r>
              <a:rPr kumimoji="1" lang="zh-TW" altLang="en-US" sz="5400" b="1" dirty="0">
                <a:solidFill>
                  <a:schemeClr val="bg1"/>
                </a:solidFill>
                <a:latin typeface="Microsoft YaHei" panose="020B0503020204020204" pitchFamily="34" charset="-122"/>
                <a:ea typeface="Microsoft YaHei" panose="020B0503020204020204" pitchFamily="34" charset="-122"/>
              </a:rPr>
              <a:t>報告人</a:t>
            </a:r>
            <a:r>
              <a:rPr kumimoji="1" lang="zh-TW" altLang="en-US" sz="5400" b="1" dirty="0">
                <a:solidFill>
                  <a:schemeClr val="bg1"/>
                </a:solidFill>
                <a:latin typeface="微軟正黑體" panose="020B0604030504040204" pitchFamily="34" charset="-120"/>
                <a:ea typeface="微軟正黑體" panose="020B0604030504040204" pitchFamily="34" charset="-120"/>
              </a:rPr>
              <a:t>：</a:t>
            </a:r>
            <a:r>
              <a:rPr kumimoji="1" lang="zh-TW" altLang="en-US" sz="5400" b="1" dirty="0">
                <a:solidFill>
                  <a:schemeClr val="bg1"/>
                </a:solidFill>
                <a:latin typeface="Microsoft YaHei" panose="020B0503020204020204" pitchFamily="34" charset="-122"/>
                <a:ea typeface="Microsoft YaHei" panose="020B0503020204020204" pitchFamily="34" charset="-122"/>
              </a:rPr>
              <a:t>劉俊廷</a:t>
            </a:r>
            <a:endParaRPr kumimoji="1" lang="en-US" altLang="zh-TW" sz="5400" b="1" dirty="0">
              <a:solidFill>
                <a:schemeClr val="bg1"/>
              </a:solidFill>
              <a:latin typeface="Microsoft YaHei" panose="020B0503020204020204" pitchFamily="34" charset="-122"/>
              <a:ea typeface="Microsoft YaHei" panose="020B0503020204020204" pitchFamily="34" charset="-122"/>
            </a:endParaRPr>
          </a:p>
          <a:p>
            <a:pPr algn="ctr">
              <a:lnSpc>
                <a:spcPts val="6300"/>
              </a:lnSpc>
            </a:pPr>
            <a:r>
              <a:rPr kumimoji="1" lang="zh-TW" altLang="en-US" sz="5400" b="1" dirty="0">
                <a:solidFill>
                  <a:schemeClr val="bg1"/>
                </a:solidFill>
                <a:latin typeface="Microsoft YaHei" panose="020B0503020204020204" pitchFamily="34" charset="-122"/>
                <a:ea typeface="Microsoft YaHei" panose="020B0503020204020204" pitchFamily="34" charset="-122"/>
              </a:rPr>
              <a:t>臺中科技大學保險金融管理系</a:t>
            </a:r>
            <a:endParaRPr kumimoji="1" lang="zh-CN" altLang="en-US" sz="5400" b="1" dirty="0">
              <a:solidFill>
                <a:schemeClr val="bg1"/>
              </a:solidFill>
              <a:latin typeface="Microsoft YaHei" panose="020B0503020204020204" pitchFamily="34" charset="-122"/>
              <a:ea typeface="Microsoft YaHei" panose="020B0503020204020204" pitchFamily="34" charset="-122"/>
            </a:endParaRPr>
          </a:p>
        </p:txBody>
      </p:sp>
      <p:cxnSp>
        <p:nvCxnSpPr>
          <p:cNvPr id="3" name="接點: 肘形 2">
            <a:extLst>
              <a:ext uri="{FF2B5EF4-FFF2-40B4-BE49-F238E27FC236}">
                <a16:creationId xmlns:a16="http://schemas.microsoft.com/office/drawing/2014/main" id="{45266F84-7F91-46E2-AB58-2D5C2C1116AA}"/>
              </a:ext>
            </a:extLst>
          </p:cNvPr>
          <p:cNvCxnSpPr/>
          <p:nvPr/>
        </p:nvCxnSpPr>
        <p:spPr>
          <a:xfrm rot="5400000" flipH="1" flipV="1">
            <a:off x="6589336" y="4688024"/>
            <a:ext cx="12700" cy="12700"/>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74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29">
            <a:extLst>
              <a:ext uri="{FF2B5EF4-FFF2-40B4-BE49-F238E27FC236}">
                <a16:creationId xmlns:a16="http://schemas.microsoft.com/office/drawing/2014/main" id="{8929CBE5-AC32-40AD-B2C2-2D6C4B958E30}"/>
              </a:ext>
            </a:extLst>
          </p:cNvPr>
          <p:cNvSpPr txBox="1"/>
          <p:nvPr/>
        </p:nvSpPr>
        <p:spPr>
          <a:xfrm>
            <a:off x="2792932" y="4484539"/>
            <a:ext cx="8804525" cy="1924116"/>
          </a:xfrm>
          <a:prstGeom prst="rect">
            <a:avLst/>
          </a:prstGeom>
          <a:noFill/>
        </p:spPr>
        <p:txBody>
          <a:bodyPr wrap="square" rtlCol="0">
            <a:spAutoFit/>
          </a:bodyPr>
          <a:lstStyle/>
          <a:p>
            <a:pPr algn="just">
              <a:lnSpc>
                <a:spcPts val="4900"/>
              </a:lnSpc>
            </a:pPr>
            <a:r>
              <a:rPr kumimoji="1" lang="zh-TW" altLang="en-US" sz="2600" b="1" dirty="0">
                <a:solidFill>
                  <a:schemeClr val="bg1"/>
                </a:solidFill>
                <a:latin typeface="Microsoft YaHei" charset="0"/>
                <a:ea typeface="Microsoft YaHei" charset="0"/>
              </a:rPr>
              <a:t>倘若存在上述問題，</a:t>
            </a:r>
            <a:r>
              <a:rPr kumimoji="1" lang="en-US" altLang="zh-TW" sz="2600" b="1" dirty="0">
                <a:solidFill>
                  <a:schemeClr val="bg1"/>
                </a:solidFill>
                <a:latin typeface="Microsoft YaHei" charset="0"/>
                <a:ea typeface="Microsoft YaHei" charset="0"/>
              </a:rPr>
              <a:t>2013</a:t>
            </a:r>
            <a:r>
              <a:rPr kumimoji="1" lang="zh-TW" altLang="en-US" sz="2600" b="1" dirty="0">
                <a:solidFill>
                  <a:schemeClr val="bg1"/>
                </a:solidFill>
                <a:latin typeface="Microsoft YaHei" charset="0"/>
                <a:ea typeface="Microsoft YaHei" charset="0"/>
              </a:rPr>
              <a:t>年</a:t>
            </a:r>
            <a:r>
              <a:rPr kumimoji="1" lang="en-US" altLang="zh-TW" sz="2600" b="1" dirty="0">
                <a:solidFill>
                  <a:schemeClr val="bg1"/>
                </a:solidFill>
                <a:latin typeface="Microsoft YaHei" charset="0"/>
                <a:ea typeface="Microsoft YaHei" charset="0"/>
              </a:rPr>
              <a:t>6</a:t>
            </a:r>
            <a:r>
              <a:rPr kumimoji="1" lang="zh-TW" altLang="en-US" sz="2600" b="1" dirty="0">
                <a:solidFill>
                  <a:schemeClr val="bg1"/>
                </a:solidFill>
                <a:latin typeface="Microsoft YaHei" charset="0"/>
                <a:ea typeface="Microsoft YaHei" charset="0"/>
              </a:rPr>
              <a:t>月修正刑法</a:t>
            </a:r>
            <a:r>
              <a:rPr kumimoji="1" lang="en-US" altLang="zh-TW" sz="2600" b="1" dirty="0">
                <a:solidFill>
                  <a:schemeClr val="bg1"/>
                </a:solidFill>
                <a:latin typeface="Microsoft YaHei" charset="0"/>
                <a:ea typeface="Microsoft YaHei" charset="0"/>
              </a:rPr>
              <a:t>185</a:t>
            </a:r>
            <a:r>
              <a:rPr kumimoji="1" lang="zh-TW" altLang="en-US" sz="2600" b="1" dirty="0">
                <a:solidFill>
                  <a:schemeClr val="bg1"/>
                </a:solidFill>
                <a:latin typeface="Microsoft YaHei" charset="0"/>
                <a:ea typeface="Microsoft YaHei" charset="0"/>
              </a:rPr>
              <a:t>條之</a:t>
            </a:r>
            <a:r>
              <a:rPr kumimoji="1" lang="en-US" altLang="zh-TW" sz="2600" b="1" dirty="0">
                <a:solidFill>
                  <a:schemeClr val="bg1"/>
                </a:solidFill>
                <a:latin typeface="Microsoft YaHei" charset="0"/>
                <a:ea typeface="Microsoft YaHei" charset="0"/>
              </a:rPr>
              <a:t>3</a:t>
            </a:r>
            <a:r>
              <a:rPr kumimoji="1" lang="zh-TW" altLang="en-US" sz="2600" b="1" dirty="0">
                <a:solidFill>
                  <a:schemeClr val="bg1"/>
                </a:solidFill>
                <a:latin typeface="Microsoft YaHei" charset="0"/>
                <a:ea typeface="Microsoft YaHei" charset="0"/>
              </a:rPr>
              <a:t>，對於酒駕標準與公共危險罪標準採取更嚴格的方式，能否有效抑制逆選擇與道德危險</a:t>
            </a:r>
            <a:r>
              <a:rPr kumimoji="1" lang="en-US" altLang="zh-TW" sz="2600" b="1" dirty="0">
                <a:solidFill>
                  <a:schemeClr val="bg1"/>
                </a:solidFill>
                <a:latin typeface="Microsoft YaHei" charset="0"/>
                <a:ea typeface="Microsoft YaHei" charset="0"/>
              </a:rPr>
              <a:t>?</a:t>
            </a:r>
            <a:endParaRPr kumimoji="1" lang="zh-CN" altLang="en-US" sz="2600" b="1" dirty="0">
              <a:solidFill>
                <a:schemeClr val="bg1"/>
              </a:solidFill>
              <a:latin typeface="Microsoft YaHei" charset="0"/>
              <a:ea typeface="Microsoft YaHei" charset="0"/>
            </a:endParaRPr>
          </a:p>
        </p:txBody>
      </p:sp>
      <p:grpSp>
        <p:nvGrpSpPr>
          <p:cNvPr id="4" name="群組 3">
            <a:extLst>
              <a:ext uri="{FF2B5EF4-FFF2-40B4-BE49-F238E27FC236}">
                <a16:creationId xmlns:a16="http://schemas.microsoft.com/office/drawing/2014/main" id="{B1376DB4-120F-7247-8C06-BD67A9B9E7EE}"/>
              </a:ext>
            </a:extLst>
          </p:cNvPr>
          <p:cNvGrpSpPr/>
          <p:nvPr/>
        </p:nvGrpSpPr>
        <p:grpSpPr>
          <a:xfrm>
            <a:off x="258519" y="238818"/>
            <a:ext cx="4580181" cy="1070276"/>
            <a:chOff x="830019" y="260400"/>
            <a:chExt cx="4580181" cy="1070276"/>
          </a:xfrm>
        </p:grpSpPr>
        <p:sp>
          <p:nvSpPr>
            <p:cNvPr id="5" name="矩形 4">
              <a:extLst>
                <a:ext uri="{FF2B5EF4-FFF2-40B4-BE49-F238E27FC236}">
                  <a16:creationId xmlns:a16="http://schemas.microsoft.com/office/drawing/2014/main" id="{5754E477-5C78-9C49-9042-9B53EB17343E}"/>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本文研究目的</a:t>
              </a:r>
            </a:p>
          </p:txBody>
        </p:sp>
        <p:sp>
          <p:nvSpPr>
            <p:cNvPr id="6" name="文本占位符 7">
              <a:extLst>
                <a:ext uri="{FF2B5EF4-FFF2-40B4-BE49-F238E27FC236}">
                  <a16:creationId xmlns:a16="http://schemas.microsoft.com/office/drawing/2014/main" id="{7985B20E-581A-2647-83CF-3E267D5AA7F2}"/>
                </a:ext>
              </a:extLst>
            </p:cNvPr>
            <p:cNvSpPr txBox="1">
              <a:spLocks/>
            </p:cNvSpPr>
            <p:nvPr/>
          </p:nvSpPr>
          <p:spPr>
            <a:xfrm>
              <a:off x="1221991" y="260400"/>
              <a:ext cx="32865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7" name="组 7">
              <a:extLst>
                <a:ext uri="{FF2B5EF4-FFF2-40B4-BE49-F238E27FC236}">
                  <a16:creationId xmlns:a16="http://schemas.microsoft.com/office/drawing/2014/main" id="{B7352165-CACA-5848-93BA-4760EA507433}"/>
                </a:ext>
              </a:extLst>
            </p:cNvPr>
            <p:cNvGrpSpPr/>
            <p:nvPr/>
          </p:nvGrpSpPr>
          <p:grpSpPr>
            <a:xfrm rot="19856371">
              <a:off x="830019" y="276377"/>
              <a:ext cx="599401" cy="1054299"/>
              <a:chOff x="3087349" y="2393332"/>
              <a:chExt cx="759141" cy="1335268"/>
            </a:xfrm>
          </p:grpSpPr>
          <p:sp>
            <p:nvSpPr>
              <p:cNvPr id="8" name="椭圆 8">
                <a:extLst>
                  <a:ext uri="{FF2B5EF4-FFF2-40B4-BE49-F238E27FC236}">
                    <a16:creationId xmlns:a16="http://schemas.microsoft.com/office/drawing/2014/main" id="{688CA027-0475-7E44-9FC6-937FAF625FB9}"/>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9">
                <a:extLst>
                  <a:ext uri="{FF2B5EF4-FFF2-40B4-BE49-F238E27FC236}">
                    <a16:creationId xmlns:a16="http://schemas.microsoft.com/office/drawing/2014/main" id="{605F559F-B3A6-5F4E-B202-CB8E4832EB29}"/>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10">
                <a:extLst>
                  <a:ext uri="{FF2B5EF4-FFF2-40B4-BE49-F238E27FC236}">
                    <a16:creationId xmlns:a16="http://schemas.microsoft.com/office/drawing/2014/main" id="{636D4BF1-670A-1B46-8F93-9D16D05C0EA5}"/>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1">
                <a:extLst>
                  <a:ext uri="{FF2B5EF4-FFF2-40B4-BE49-F238E27FC236}">
                    <a16:creationId xmlns:a16="http://schemas.microsoft.com/office/drawing/2014/main" id="{580B5908-91C4-C84C-A31A-974036233DDC}"/>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30" name="群組 29">
            <a:extLst>
              <a:ext uri="{FF2B5EF4-FFF2-40B4-BE49-F238E27FC236}">
                <a16:creationId xmlns:a16="http://schemas.microsoft.com/office/drawing/2014/main" id="{8183AE84-14DE-6A41-BA8C-1ECDEA590A0D}"/>
              </a:ext>
            </a:extLst>
          </p:cNvPr>
          <p:cNvGrpSpPr/>
          <p:nvPr/>
        </p:nvGrpSpPr>
        <p:grpSpPr>
          <a:xfrm>
            <a:off x="2142511" y="1527650"/>
            <a:ext cx="1524577" cy="1524343"/>
            <a:chOff x="1797382" y="1988090"/>
            <a:chExt cx="1524577" cy="1524343"/>
          </a:xfrm>
        </p:grpSpPr>
        <p:grpSp>
          <p:nvGrpSpPr>
            <p:cNvPr id="20" name="群組 19">
              <a:extLst>
                <a:ext uri="{FF2B5EF4-FFF2-40B4-BE49-F238E27FC236}">
                  <a16:creationId xmlns:a16="http://schemas.microsoft.com/office/drawing/2014/main" id="{7C21E61C-7F33-1847-B1AB-8985823EA89F}"/>
                </a:ext>
              </a:extLst>
            </p:cNvPr>
            <p:cNvGrpSpPr/>
            <p:nvPr/>
          </p:nvGrpSpPr>
          <p:grpSpPr>
            <a:xfrm>
              <a:off x="1797382" y="1988090"/>
              <a:ext cx="1524577" cy="1524343"/>
              <a:chOff x="1164235" y="3884846"/>
              <a:chExt cx="1524577" cy="1524343"/>
            </a:xfrm>
          </p:grpSpPr>
          <p:sp>
            <p:nvSpPr>
              <p:cNvPr id="21" name="椭圆 82">
                <a:extLst>
                  <a:ext uri="{FF2B5EF4-FFF2-40B4-BE49-F238E27FC236}">
                    <a16:creationId xmlns:a16="http://schemas.microsoft.com/office/drawing/2014/main" id="{DFE23BEA-230B-FB4A-89DB-093C332225FD}"/>
                  </a:ext>
                </a:extLst>
              </p:cNvPr>
              <p:cNvSpPr/>
              <p:nvPr/>
            </p:nvSpPr>
            <p:spPr>
              <a:xfrm>
                <a:off x="1164235" y="3884846"/>
                <a:ext cx="1524577" cy="1524342"/>
              </a:xfrm>
              <a:prstGeom prst="ellipse">
                <a:avLst/>
              </a:prstGeom>
              <a:gradFill flip="none" rotWithShape="1">
                <a:gsLst>
                  <a:gs pos="0">
                    <a:sysClr val="window" lastClr="FFFFFF">
                      <a:lumMod val="80000"/>
                    </a:sysClr>
                  </a:gs>
                  <a:gs pos="100000">
                    <a:sysClr val="window" lastClr="FFFFFF">
                      <a:lumMod val="96000"/>
                    </a:sysClr>
                  </a:gs>
                </a:gsLst>
                <a:lin ang="2700000" scaled="1"/>
                <a:tileRect/>
              </a:gradFill>
              <a:ln w="12700" cap="flat" cmpd="thickThin" algn="ctr">
                <a:gradFill flip="none" rotWithShape="1">
                  <a:gsLst>
                    <a:gs pos="0">
                      <a:sysClr val="window" lastClr="FFFFFF"/>
                    </a:gs>
                    <a:gs pos="100000">
                      <a:sysClr val="window" lastClr="FFFFFF">
                        <a:lumMod val="80000"/>
                      </a:sysClr>
                    </a:gs>
                  </a:gsLst>
                  <a:lin ang="2700000" scaled="1"/>
                  <a:tileRect/>
                </a:gradFill>
                <a:prstDash val="solid"/>
              </a:ln>
              <a:effectLst>
                <a:outerShdw blurRad="203200" dist="88900" dir="2700000" algn="tl" rotWithShape="0">
                  <a:prstClr val="black">
                    <a:alpha val="35000"/>
                  </a:prstClr>
                </a:outerShdw>
              </a:effectLst>
              <a:scene3d>
                <a:camera prst="orthographicFront"/>
                <a:lightRig rig="threePt" dir="t">
                  <a:rot lat="0" lon="0" rev="0"/>
                </a:lightRig>
              </a:scene3d>
              <a:sp3d prstMaterial="softEdge"/>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22" name="饼形 83">
                <a:extLst>
                  <a:ext uri="{FF2B5EF4-FFF2-40B4-BE49-F238E27FC236}">
                    <a16:creationId xmlns:a16="http://schemas.microsoft.com/office/drawing/2014/main" id="{F6768C75-E51F-3542-9699-AC93B6D8634A}"/>
                  </a:ext>
                </a:extLst>
              </p:cNvPr>
              <p:cNvSpPr/>
              <p:nvPr/>
            </p:nvSpPr>
            <p:spPr>
              <a:xfrm>
                <a:off x="1166572" y="3889523"/>
                <a:ext cx="1519900" cy="1519666"/>
              </a:xfrm>
              <a:prstGeom prst="pie">
                <a:avLst>
                  <a:gd name="adj1" fmla="val 10183545"/>
                  <a:gd name="adj2" fmla="val 16200000"/>
                </a:avLst>
              </a:prstGeom>
              <a:solidFill>
                <a:srgbClr val="2DA2BF"/>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mn-lt"/>
                  <a:ea typeface="微软雅黑"/>
                  <a:cs typeface="+mn-ea"/>
                  <a:sym typeface="+mn-lt"/>
                </a:endParaRPr>
              </a:p>
            </p:txBody>
          </p:sp>
          <p:sp>
            <p:nvSpPr>
              <p:cNvPr id="23" name="椭圆 84">
                <a:extLst>
                  <a:ext uri="{FF2B5EF4-FFF2-40B4-BE49-F238E27FC236}">
                    <a16:creationId xmlns:a16="http://schemas.microsoft.com/office/drawing/2014/main" id="{2131439C-4FCE-6940-ABBF-45E90EC8C3F2}"/>
                  </a:ext>
                </a:extLst>
              </p:cNvPr>
              <p:cNvSpPr/>
              <p:nvPr/>
            </p:nvSpPr>
            <p:spPr>
              <a:xfrm>
                <a:off x="1423093" y="4140631"/>
                <a:ext cx="1006861" cy="1006707"/>
              </a:xfrm>
              <a:prstGeom prst="ellipse">
                <a:avLst/>
              </a:prstGeom>
              <a:gradFill>
                <a:gsLst>
                  <a:gs pos="0">
                    <a:sysClr val="window" lastClr="FFFFFF">
                      <a:lumMod val="85000"/>
                    </a:sysClr>
                  </a:gs>
                  <a:gs pos="100000">
                    <a:sysClr val="window" lastClr="FFFFFF">
                      <a:lumMod val="97000"/>
                    </a:sysClr>
                  </a:gs>
                </a:gsLst>
                <a:lin ang="2700000" scaled="1"/>
              </a:gradFill>
              <a:ln w="12700" cap="flat" cmpd="thickThin" algn="ctr">
                <a:gradFill flip="none" rotWithShape="1">
                  <a:gsLst>
                    <a:gs pos="0">
                      <a:sysClr val="window" lastClr="FFFFFF"/>
                    </a:gs>
                    <a:gs pos="100000">
                      <a:sysClr val="window" lastClr="FFFFFF">
                        <a:lumMod val="75000"/>
                      </a:sysClr>
                    </a:gs>
                  </a:gsLst>
                  <a:lin ang="2700000" scaled="1"/>
                  <a:tileRect/>
                </a:gradFill>
                <a:prstDash val="solid"/>
              </a:ln>
              <a:effectLst>
                <a:outerShdw blurRad="152400" dist="50800" dir="2700000" algn="tl" rotWithShape="0">
                  <a:prstClr val="black">
                    <a:alpha val="40000"/>
                  </a:prstClr>
                </a:outerShdw>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24" name="文本框 15">
              <a:extLst>
                <a:ext uri="{FF2B5EF4-FFF2-40B4-BE49-F238E27FC236}">
                  <a16:creationId xmlns:a16="http://schemas.microsoft.com/office/drawing/2014/main" id="{6613E8DD-3918-134D-BA4E-2149A708A542}"/>
                </a:ext>
              </a:extLst>
            </p:cNvPr>
            <p:cNvSpPr txBox="1"/>
            <p:nvPr/>
          </p:nvSpPr>
          <p:spPr>
            <a:xfrm>
              <a:off x="2044050" y="2271907"/>
              <a:ext cx="1006861" cy="923329"/>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zh-CN" sz="5400" b="1" kern="0" dirty="0">
                  <a:solidFill>
                    <a:srgbClr val="41A2C0"/>
                  </a:solidFill>
                  <a:latin typeface="Arial" pitchFamily="34" charset="0"/>
                  <a:ea typeface="微软雅黑"/>
                  <a:cs typeface="+mn-ea"/>
                  <a:sym typeface="+mn-lt"/>
                </a:rPr>
                <a:t>1</a:t>
              </a:r>
              <a:endParaRPr kumimoji="0" lang="zh-CN" altLang="en-US" sz="5400" b="1" i="0" u="none" strike="noStrike" kern="0" cap="none" spc="0" normalizeH="0" baseline="0" noProof="0" dirty="0">
                <a:ln>
                  <a:noFill/>
                </a:ln>
                <a:solidFill>
                  <a:srgbClr val="41A2C0"/>
                </a:solidFill>
                <a:effectLst/>
                <a:uLnTx/>
                <a:uFillTx/>
                <a:latin typeface="Arial" pitchFamily="34" charset="0"/>
                <a:ea typeface="微软雅黑"/>
                <a:cs typeface="+mn-ea"/>
                <a:sym typeface="+mn-lt"/>
              </a:endParaRPr>
            </a:p>
          </p:txBody>
        </p:sp>
      </p:grpSp>
      <p:grpSp>
        <p:nvGrpSpPr>
          <p:cNvPr id="31" name="群組 30">
            <a:extLst>
              <a:ext uri="{FF2B5EF4-FFF2-40B4-BE49-F238E27FC236}">
                <a16:creationId xmlns:a16="http://schemas.microsoft.com/office/drawing/2014/main" id="{490024AB-5957-014F-BF6B-3315DE805A4B}"/>
              </a:ext>
            </a:extLst>
          </p:cNvPr>
          <p:cNvGrpSpPr/>
          <p:nvPr/>
        </p:nvGrpSpPr>
        <p:grpSpPr>
          <a:xfrm>
            <a:off x="1515024" y="2799817"/>
            <a:ext cx="1524577" cy="1524342"/>
            <a:chOff x="1281762" y="3211137"/>
            <a:chExt cx="1524577" cy="1524342"/>
          </a:xfrm>
        </p:grpSpPr>
        <p:grpSp>
          <p:nvGrpSpPr>
            <p:cNvPr id="16" name="群組 15">
              <a:extLst>
                <a:ext uri="{FF2B5EF4-FFF2-40B4-BE49-F238E27FC236}">
                  <a16:creationId xmlns:a16="http://schemas.microsoft.com/office/drawing/2014/main" id="{8D394FAC-D5A8-EA43-8BCC-FD98FCCCAB22}"/>
                </a:ext>
              </a:extLst>
            </p:cNvPr>
            <p:cNvGrpSpPr/>
            <p:nvPr/>
          </p:nvGrpSpPr>
          <p:grpSpPr>
            <a:xfrm>
              <a:off x="1281762" y="3211137"/>
              <a:ext cx="1524577" cy="1524342"/>
              <a:chOff x="2084519" y="2956160"/>
              <a:chExt cx="1524577" cy="1524342"/>
            </a:xfrm>
          </p:grpSpPr>
          <p:sp>
            <p:nvSpPr>
              <p:cNvPr id="17" name="椭圆 79">
                <a:extLst>
                  <a:ext uri="{FF2B5EF4-FFF2-40B4-BE49-F238E27FC236}">
                    <a16:creationId xmlns:a16="http://schemas.microsoft.com/office/drawing/2014/main" id="{72FE5D42-5CFD-E546-BE91-B0EB3E3F3579}"/>
                  </a:ext>
                </a:extLst>
              </p:cNvPr>
              <p:cNvSpPr/>
              <p:nvPr/>
            </p:nvSpPr>
            <p:spPr>
              <a:xfrm>
                <a:off x="2084519" y="2956160"/>
                <a:ext cx="1524577" cy="1524342"/>
              </a:xfrm>
              <a:prstGeom prst="ellipse">
                <a:avLst/>
              </a:prstGeom>
              <a:gradFill flip="none" rotWithShape="1">
                <a:gsLst>
                  <a:gs pos="0">
                    <a:sysClr val="window" lastClr="FFFFFF">
                      <a:lumMod val="80000"/>
                    </a:sysClr>
                  </a:gs>
                  <a:gs pos="100000">
                    <a:sysClr val="window" lastClr="FFFFFF">
                      <a:lumMod val="96000"/>
                    </a:sysClr>
                  </a:gs>
                </a:gsLst>
                <a:lin ang="2700000" scaled="1"/>
                <a:tileRect/>
              </a:gradFill>
              <a:ln w="12700" cap="flat" cmpd="thickThin" algn="ctr">
                <a:gradFill flip="none" rotWithShape="1">
                  <a:gsLst>
                    <a:gs pos="0">
                      <a:sysClr val="window" lastClr="FFFFFF"/>
                    </a:gs>
                    <a:gs pos="100000">
                      <a:sysClr val="window" lastClr="FFFFFF">
                        <a:lumMod val="80000"/>
                      </a:sysClr>
                    </a:gs>
                  </a:gsLst>
                  <a:lin ang="2700000" scaled="1"/>
                  <a:tileRect/>
                </a:gradFill>
                <a:prstDash val="solid"/>
              </a:ln>
              <a:effectLst>
                <a:outerShdw blurRad="203200" dist="88900" dir="2700000" algn="tl" rotWithShape="0">
                  <a:prstClr val="black">
                    <a:alpha val="35000"/>
                  </a:prstClr>
                </a:outerShdw>
              </a:effectLst>
              <a:scene3d>
                <a:camera prst="orthographicFront"/>
                <a:lightRig rig="threePt" dir="t">
                  <a:rot lat="0" lon="0" rev="0"/>
                </a:lightRig>
              </a:scene3d>
              <a:sp3d prstMaterial="softEdge"/>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8" name="饼形 80">
                <a:extLst>
                  <a:ext uri="{FF2B5EF4-FFF2-40B4-BE49-F238E27FC236}">
                    <a16:creationId xmlns:a16="http://schemas.microsoft.com/office/drawing/2014/main" id="{57EEA187-718F-BE4E-8100-EAF0A7469A23}"/>
                  </a:ext>
                </a:extLst>
              </p:cNvPr>
              <p:cNvSpPr/>
              <p:nvPr/>
            </p:nvSpPr>
            <p:spPr>
              <a:xfrm>
                <a:off x="2087695" y="2958498"/>
                <a:ext cx="1519900" cy="1519666"/>
              </a:xfrm>
              <a:prstGeom prst="pie">
                <a:avLst>
                  <a:gd name="adj1" fmla="val 8259043"/>
                  <a:gd name="adj2" fmla="val 18291492"/>
                </a:avLst>
              </a:prstGeom>
              <a:solidFill>
                <a:srgbClr val="DA1F28"/>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mn-lt"/>
                  <a:ea typeface="微软雅黑"/>
                  <a:cs typeface="+mn-ea"/>
                  <a:sym typeface="+mn-lt"/>
                </a:endParaRPr>
              </a:p>
            </p:txBody>
          </p:sp>
          <p:sp>
            <p:nvSpPr>
              <p:cNvPr id="19" name="椭圆 81">
                <a:extLst>
                  <a:ext uri="{FF2B5EF4-FFF2-40B4-BE49-F238E27FC236}">
                    <a16:creationId xmlns:a16="http://schemas.microsoft.com/office/drawing/2014/main" id="{86A0B6A0-58B5-484C-A138-4B8A9CEFE6CA}"/>
                  </a:ext>
                </a:extLst>
              </p:cNvPr>
              <p:cNvSpPr/>
              <p:nvPr/>
            </p:nvSpPr>
            <p:spPr>
              <a:xfrm>
                <a:off x="2343377" y="3214978"/>
                <a:ext cx="1006861" cy="1006707"/>
              </a:xfrm>
              <a:prstGeom prst="ellipse">
                <a:avLst/>
              </a:prstGeom>
              <a:gradFill>
                <a:gsLst>
                  <a:gs pos="0">
                    <a:sysClr val="window" lastClr="FFFFFF">
                      <a:lumMod val="85000"/>
                    </a:sysClr>
                  </a:gs>
                  <a:gs pos="100000">
                    <a:sysClr val="window" lastClr="FFFFFF">
                      <a:lumMod val="97000"/>
                    </a:sysClr>
                  </a:gs>
                </a:gsLst>
                <a:lin ang="2700000" scaled="1"/>
              </a:gradFill>
              <a:ln w="12700" cap="flat" cmpd="thickThin" algn="ctr">
                <a:gradFill flip="none" rotWithShape="1">
                  <a:gsLst>
                    <a:gs pos="0">
                      <a:sysClr val="window" lastClr="FFFFFF"/>
                    </a:gs>
                    <a:gs pos="100000">
                      <a:sysClr val="window" lastClr="FFFFFF">
                        <a:lumMod val="75000"/>
                      </a:sysClr>
                    </a:gs>
                  </a:gsLst>
                  <a:lin ang="2700000" scaled="1"/>
                  <a:tileRect/>
                </a:gradFill>
                <a:prstDash val="solid"/>
              </a:ln>
              <a:effectLst>
                <a:outerShdw blurRad="152400" dist="50800" dir="2700000" algn="tl" rotWithShape="0">
                  <a:prstClr val="black">
                    <a:alpha val="40000"/>
                  </a:prstClr>
                </a:outerShdw>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25" name="文本框 15">
              <a:extLst>
                <a:ext uri="{FF2B5EF4-FFF2-40B4-BE49-F238E27FC236}">
                  <a16:creationId xmlns:a16="http://schemas.microsoft.com/office/drawing/2014/main" id="{13C9C0F2-31A4-2942-9A28-45A1898A1F64}"/>
                </a:ext>
              </a:extLst>
            </p:cNvPr>
            <p:cNvSpPr txBox="1"/>
            <p:nvPr/>
          </p:nvSpPr>
          <p:spPr>
            <a:xfrm>
              <a:off x="1552809" y="3498482"/>
              <a:ext cx="1006861" cy="923329"/>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5400" b="1" i="0" u="none" strike="noStrike" kern="0" cap="none" spc="0" normalizeH="0" baseline="0" noProof="0" dirty="0">
                  <a:ln>
                    <a:noFill/>
                  </a:ln>
                  <a:solidFill>
                    <a:srgbClr val="D9322D"/>
                  </a:solidFill>
                  <a:effectLst/>
                  <a:uLnTx/>
                  <a:uFillTx/>
                  <a:latin typeface="Arial" pitchFamily="34" charset="0"/>
                  <a:ea typeface="微软雅黑"/>
                  <a:cs typeface="+mn-ea"/>
                  <a:sym typeface="+mn-lt"/>
                </a:rPr>
                <a:t>2</a:t>
              </a:r>
              <a:endParaRPr kumimoji="0" lang="zh-CN" altLang="en-US" sz="5400" b="1" i="0" u="none" strike="noStrike" kern="0" cap="none" spc="0" normalizeH="0" baseline="0" noProof="0" dirty="0">
                <a:ln>
                  <a:noFill/>
                </a:ln>
                <a:solidFill>
                  <a:srgbClr val="D9322D"/>
                </a:solidFill>
                <a:effectLst/>
                <a:uLnTx/>
                <a:uFillTx/>
                <a:latin typeface="Arial" pitchFamily="34" charset="0"/>
                <a:ea typeface="微软雅黑"/>
                <a:cs typeface="+mn-ea"/>
                <a:sym typeface="+mn-lt"/>
              </a:endParaRPr>
            </a:p>
          </p:txBody>
        </p:sp>
      </p:grpSp>
      <p:grpSp>
        <p:nvGrpSpPr>
          <p:cNvPr id="32" name="群組 31">
            <a:extLst>
              <a:ext uri="{FF2B5EF4-FFF2-40B4-BE49-F238E27FC236}">
                <a16:creationId xmlns:a16="http://schemas.microsoft.com/office/drawing/2014/main" id="{2E46605E-2C0A-8D49-8B6C-9169DA7C6BFF}"/>
              </a:ext>
            </a:extLst>
          </p:cNvPr>
          <p:cNvGrpSpPr/>
          <p:nvPr/>
        </p:nvGrpSpPr>
        <p:grpSpPr>
          <a:xfrm>
            <a:off x="980240" y="4118091"/>
            <a:ext cx="1524577" cy="1524342"/>
            <a:chOff x="650491" y="4429762"/>
            <a:chExt cx="1524577" cy="1524342"/>
          </a:xfrm>
        </p:grpSpPr>
        <p:grpSp>
          <p:nvGrpSpPr>
            <p:cNvPr id="12" name="群組 11">
              <a:extLst>
                <a:ext uri="{FF2B5EF4-FFF2-40B4-BE49-F238E27FC236}">
                  <a16:creationId xmlns:a16="http://schemas.microsoft.com/office/drawing/2014/main" id="{6BAC794D-9332-404D-8AF8-E87E00FC0DD4}"/>
                </a:ext>
              </a:extLst>
            </p:cNvPr>
            <p:cNvGrpSpPr/>
            <p:nvPr/>
          </p:nvGrpSpPr>
          <p:grpSpPr>
            <a:xfrm>
              <a:off x="650491" y="4429762"/>
              <a:ext cx="1524577" cy="1524342"/>
              <a:chOff x="2995538" y="2032551"/>
              <a:chExt cx="1524577" cy="1524342"/>
            </a:xfrm>
          </p:grpSpPr>
          <p:sp>
            <p:nvSpPr>
              <p:cNvPr id="13" name="椭圆 76">
                <a:extLst>
                  <a:ext uri="{FF2B5EF4-FFF2-40B4-BE49-F238E27FC236}">
                    <a16:creationId xmlns:a16="http://schemas.microsoft.com/office/drawing/2014/main" id="{79789221-F29C-B64D-B464-BDEB322C3F64}"/>
                  </a:ext>
                </a:extLst>
              </p:cNvPr>
              <p:cNvSpPr/>
              <p:nvPr/>
            </p:nvSpPr>
            <p:spPr>
              <a:xfrm>
                <a:off x="2995538" y="2032551"/>
                <a:ext cx="1524577" cy="1524342"/>
              </a:xfrm>
              <a:prstGeom prst="ellipse">
                <a:avLst/>
              </a:prstGeom>
              <a:gradFill flip="none" rotWithShape="1">
                <a:gsLst>
                  <a:gs pos="0">
                    <a:sysClr val="window" lastClr="FFFFFF">
                      <a:lumMod val="80000"/>
                    </a:sysClr>
                  </a:gs>
                  <a:gs pos="100000">
                    <a:sysClr val="window" lastClr="FFFFFF">
                      <a:lumMod val="96000"/>
                    </a:sysClr>
                  </a:gs>
                </a:gsLst>
                <a:lin ang="2700000" scaled="1"/>
                <a:tileRect/>
              </a:gradFill>
              <a:ln w="12700" cap="flat" cmpd="thickThin" algn="ctr">
                <a:gradFill flip="none" rotWithShape="1">
                  <a:gsLst>
                    <a:gs pos="0">
                      <a:sysClr val="window" lastClr="FFFFFF"/>
                    </a:gs>
                    <a:gs pos="100000">
                      <a:sysClr val="window" lastClr="FFFFFF">
                        <a:lumMod val="80000"/>
                      </a:sysClr>
                    </a:gs>
                  </a:gsLst>
                  <a:lin ang="2700000" scaled="1"/>
                  <a:tileRect/>
                </a:gradFill>
                <a:prstDash val="solid"/>
              </a:ln>
              <a:effectLst>
                <a:outerShdw blurRad="203200" dist="88900" dir="2700000" algn="tl" rotWithShape="0">
                  <a:prstClr val="black">
                    <a:alpha val="35000"/>
                  </a:prstClr>
                </a:outerShdw>
              </a:effectLst>
              <a:scene3d>
                <a:camera prst="orthographicFront"/>
                <a:lightRig rig="threePt" dir="t">
                  <a:rot lat="0" lon="0" rev="0"/>
                </a:lightRig>
              </a:scene3d>
              <a:sp3d prstMaterial="softEdge"/>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4" name="饼形 77">
                <a:extLst>
                  <a:ext uri="{FF2B5EF4-FFF2-40B4-BE49-F238E27FC236}">
                    <a16:creationId xmlns:a16="http://schemas.microsoft.com/office/drawing/2014/main" id="{FFC0691D-E72D-1740-99DB-9D3A47B94329}"/>
                  </a:ext>
                </a:extLst>
              </p:cNvPr>
              <p:cNvSpPr/>
              <p:nvPr/>
            </p:nvSpPr>
            <p:spPr>
              <a:xfrm>
                <a:off x="2999172" y="2032551"/>
                <a:ext cx="1519900" cy="1519666"/>
              </a:xfrm>
              <a:prstGeom prst="pie">
                <a:avLst>
                  <a:gd name="adj1" fmla="val 7214937"/>
                  <a:gd name="adj2" fmla="val 18594498"/>
                </a:avLst>
              </a:prstGeom>
              <a:solidFill>
                <a:srgbClr val="EB641B"/>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black"/>
                  </a:solidFill>
                  <a:effectLst/>
                  <a:uLnTx/>
                  <a:uFillTx/>
                  <a:latin typeface="+mn-lt"/>
                  <a:ea typeface="微软雅黑"/>
                  <a:cs typeface="+mn-ea"/>
                  <a:sym typeface="+mn-lt"/>
                </a:endParaRPr>
              </a:p>
            </p:txBody>
          </p:sp>
          <p:sp>
            <p:nvSpPr>
              <p:cNvPr id="15" name="椭圆 78">
                <a:extLst>
                  <a:ext uri="{FF2B5EF4-FFF2-40B4-BE49-F238E27FC236}">
                    <a16:creationId xmlns:a16="http://schemas.microsoft.com/office/drawing/2014/main" id="{0F284CEF-DB76-8442-ACFA-18CF8E44E2FC}"/>
                  </a:ext>
                </a:extLst>
              </p:cNvPr>
              <p:cNvSpPr/>
              <p:nvPr/>
            </p:nvSpPr>
            <p:spPr>
              <a:xfrm>
                <a:off x="3254396" y="2285387"/>
                <a:ext cx="1006861" cy="1006707"/>
              </a:xfrm>
              <a:prstGeom prst="ellipse">
                <a:avLst/>
              </a:prstGeom>
              <a:gradFill>
                <a:gsLst>
                  <a:gs pos="0">
                    <a:sysClr val="window" lastClr="FFFFFF">
                      <a:lumMod val="85000"/>
                    </a:sysClr>
                  </a:gs>
                  <a:gs pos="100000">
                    <a:sysClr val="window" lastClr="FFFFFF">
                      <a:lumMod val="97000"/>
                    </a:sysClr>
                  </a:gs>
                </a:gsLst>
                <a:lin ang="2700000" scaled="1"/>
              </a:gradFill>
              <a:ln w="12700" cap="flat" cmpd="thickThin" algn="ctr">
                <a:gradFill flip="none" rotWithShape="1">
                  <a:gsLst>
                    <a:gs pos="0">
                      <a:sysClr val="window" lastClr="FFFFFF"/>
                    </a:gs>
                    <a:gs pos="100000">
                      <a:sysClr val="window" lastClr="FFFFFF">
                        <a:lumMod val="75000"/>
                      </a:sysClr>
                    </a:gs>
                  </a:gsLst>
                  <a:lin ang="2700000" scaled="1"/>
                  <a:tileRect/>
                </a:gradFill>
                <a:prstDash val="solid"/>
              </a:ln>
              <a:effectLst>
                <a:outerShdw blurRad="152400" dist="50800" dir="2700000" algn="tl" rotWithShape="0">
                  <a:prstClr val="black">
                    <a:alpha val="40000"/>
                  </a:prstClr>
                </a:outerShdw>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26" name="文本框 15">
              <a:extLst>
                <a:ext uri="{FF2B5EF4-FFF2-40B4-BE49-F238E27FC236}">
                  <a16:creationId xmlns:a16="http://schemas.microsoft.com/office/drawing/2014/main" id="{B640C052-35DF-1340-B0C3-4D430A3C8846}"/>
                </a:ext>
              </a:extLst>
            </p:cNvPr>
            <p:cNvSpPr txBox="1"/>
            <p:nvPr/>
          </p:nvSpPr>
          <p:spPr>
            <a:xfrm>
              <a:off x="922362" y="4711518"/>
              <a:ext cx="1006861" cy="923329"/>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zh-CN" sz="5400" b="1" kern="0" dirty="0">
                  <a:solidFill>
                    <a:srgbClr val="F17739"/>
                  </a:solidFill>
                  <a:latin typeface="Arial" pitchFamily="34" charset="0"/>
                  <a:ea typeface="微软雅黑"/>
                  <a:cs typeface="+mn-ea"/>
                  <a:sym typeface="+mn-lt"/>
                </a:rPr>
                <a:t>3</a:t>
              </a:r>
              <a:endParaRPr kumimoji="0" lang="zh-CN" altLang="en-US" sz="5400" b="1" i="0" u="none" strike="noStrike" kern="0" cap="none" spc="0" normalizeH="0" baseline="0" noProof="0" dirty="0">
                <a:ln>
                  <a:noFill/>
                </a:ln>
                <a:solidFill>
                  <a:srgbClr val="F17739"/>
                </a:solidFill>
                <a:effectLst/>
                <a:uLnTx/>
                <a:uFillTx/>
                <a:latin typeface="Arial" pitchFamily="34" charset="0"/>
                <a:ea typeface="微软雅黑"/>
                <a:cs typeface="+mn-ea"/>
                <a:sym typeface="+mn-lt"/>
              </a:endParaRPr>
            </a:p>
          </p:txBody>
        </p:sp>
      </p:grpSp>
      <p:sp>
        <p:nvSpPr>
          <p:cNvPr id="28" name="矩形 27">
            <a:extLst>
              <a:ext uri="{FF2B5EF4-FFF2-40B4-BE49-F238E27FC236}">
                <a16:creationId xmlns:a16="http://schemas.microsoft.com/office/drawing/2014/main" id="{56F4E659-7C11-FE4D-A4B3-2C8C5A63D487}"/>
              </a:ext>
            </a:extLst>
          </p:cNvPr>
          <p:cNvSpPr/>
          <p:nvPr/>
        </p:nvSpPr>
        <p:spPr>
          <a:xfrm>
            <a:off x="3932925" y="1951664"/>
            <a:ext cx="6345007" cy="642933"/>
          </a:xfrm>
          <a:prstGeom prst="rect">
            <a:avLst/>
          </a:prstGeom>
        </p:spPr>
        <p:txBody>
          <a:bodyPr wrap="none">
            <a:spAutoFit/>
          </a:bodyPr>
          <a:lstStyle/>
          <a:p>
            <a:pPr>
              <a:lnSpc>
                <a:spcPts val="4900"/>
              </a:lnSpc>
            </a:pPr>
            <a:r>
              <a:rPr kumimoji="1" lang="zh-TW" altLang="en-US" sz="2600" b="1" dirty="0">
                <a:solidFill>
                  <a:schemeClr val="bg1"/>
                </a:solidFill>
                <a:latin typeface="Microsoft YaHei" charset="0"/>
                <a:ea typeface="Microsoft YaHei" charset="0"/>
              </a:rPr>
              <a:t>酒償險附約是否會誘發逆選擇與道德危險</a:t>
            </a:r>
            <a:r>
              <a:rPr kumimoji="1" lang="en-US" altLang="zh-TW" sz="2600" b="1" dirty="0">
                <a:solidFill>
                  <a:schemeClr val="bg1"/>
                </a:solidFill>
                <a:latin typeface="Microsoft YaHei" charset="0"/>
                <a:ea typeface="Microsoft YaHei" charset="0"/>
              </a:rPr>
              <a:t>?</a:t>
            </a:r>
          </a:p>
        </p:txBody>
      </p:sp>
      <p:sp>
        <p:nvSpPr>
          <p:cNvPr id="29" name="矩形 28">
            <a:extLst>
              <a:ext uri="{FF2B5EF4-FFF2-40B4-BE49-F238E27FC236}">
                <a16:creationId xmlns:a16="http://schemas.microsoft.com/office/drawing/2014/main" id="{6AD5286A-C3F8-2A4B-9F2A-75B18001F471}"/>
              </a:ext>
            </a:extLst>
          </p:cNvPr>
          <p:cNvSpPr/>
          <p:nvPr/>
        </p:nvSpPr>
        <p:spPr>
          <a:xfrm>
            <a:off x="3396040" y="3367558"/>
            <a:ext cx="6345007" cy="642933"/>
          </a:xfrm>
          <a:prstGeom prst="rect">
            <a:avLst/>
          </a:prstGeom>
        </p:spPr>
        <p:txBody>
          <a:bodyPr wrap="none">
            <a:spAutoFit/>
          </a:bodyPr>
          <a:lstStyle/>
          <a:p>
            <a:pPr>
              <a:lnSpc>
                <a:spcPts val="4900"/>
              </a:lnSpc>
            </a:pPr>
            <a:r>
              <a:rPr kumimoji="1" lang="zh-TW" altLang="en-US" sz="2600" b="1" dirty="0">
                <a:solidFill>
                  <a:schemeClr val="bg1"/>
                </a:solidFill>
                <a:latin typeface="Microsoft YaHei" charset="0"/>
                <a:ea typeface="Microsoft YaHei" charset="0"/>
              </a:rPr>
              <a:t>逆選擇現象顯而易見，但道德危險存在嗎</a:t>
            </a:r>
            <a:r>
              <a:rPr kumimoji="1" lang="en-US" altLang="zh-TW" sz="2600" b="1" dirty="0">
                <a:solidFill>
                  <a:schemeClr val="bg1"/>
                </a:solidFill>
                <a:latin typeface="Microsoft YaHei" charset="0"/>
                <a:ea typeface="Microsoft YaHei" charset="0"/>
              </a:rPr>
              <a:t>?</a:t>
            </a:r>
          </a:p>
        </p:txBody>
      </p:sp>
    </p:spTree>
    <p:extLst>
      <p:ext uri="{BB962C8B-B14F-4D97-AF65-F5344CB8AC3E}">
        <p14:creationId xmlns:p14="http://schemas.microsoft.com/office/powerpoint/2010/main" val="1038273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a:extLst>
              <a:ext uri="{FF2B5EF4-FFF2-40B4-BE49-F238E27FC236}">
                <a16:creationId xmlns:a16="http://schemas.microsoft.com/office/drawing/2014/main" id="{3D9E407A-88C8-423B-9CE5-36BF813E3950}"/>
              </a:ext>
            </a:extLst>
          </p:cNvPr>
          <p:cNvGraphicFramePr>
            <a:graphicFrameLocks noGrp="1"/>
          </p:cNvGraphicFramePr>
          <p:nvPr>
            <p:extLst>
              <p:ext uri="{D42A27DB-BD31-4B8C-83A1-F6EECF244321}">
                <p14:modId xmlns:p14="http://schemas.microsoft.com/office/powerpoint/2010/main" val="3467183458"/>
              </p:ext>
            </p:extLst>
          </p:nvPr>
        </p:nvGraphicFramePr>
        <p:xfrm>
          <a:off x="479542" y="982473"/>
          <a:ext cx="11232916" cy="5820069"/>
        </p:xfrm>
        <a:graphic>
          <a:graphicData uri="http://schemas.openxmlformats.org/drawingml/2006/table">
            <a:tbl>
              <a:tblPr firstRow="1" firstCol="1" bandRow="1">
                <a:tableStyleId>{5C22544A-7EE6-4342-B048-85BDC9FD1C3A}</a:tableStyleId>
              </a:tblPr>
              <a:tblGrid>
                <a:gridCol w="2187458">
                  <a:extLst>
                    <a:ext uri="{9D8B030D-6E8A-4147-A177-3AD203B41FA5}">
                      <a16:colId xmlns:a16="http://schemas.microsoft.com/office/drawing/2014/main" val="2783636668"/>
                    </a:ext>
                  </a:extLst>
                </a:gridCol>
                <a:gridCol w="4686300">
                  <a:extLst>
                    <a:ext uri="{9D8B030D-6E8A-4147-A177-3AD203B41FA5}">
                      <a16:colId xmlns:a16="http://schemas.microsoft.com/office/drawing/2014/main" val="601856193"/>
                    </a:ext>
                  </a:extLst>
                </a:gridCol>
                <a:gridCol w="4359158">
                  <a:extLst>
                    <a:ext uri="{9D8B030D-6E8A-4147-A177-3AD203B41FA5}">
                      <a16:colId xmlns:a16="http://schemas.microsoft.com/office/drawing/2014/main" val="3453397411"/>
                    </a:ext>
                  </a:extLst>
                </a:gridCol>
              </a:tblGrid>
              <a:tr h="505975">
                <a:tc>
                  <a:txBody>
                    <a:bodyPr/>
                    <a:lstStyle/>
                    <a:p>
                      <a:pPr marL="0" algn="ctr"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項目</a:t>
                      </a:r>
                    </a:p>
                  </a:txBody>
                  <a:tcPr marL="63768" marR="63768" marT="0" marB="0" anchor="ct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ts val="2700"/>
                        </a:lnSpc>
                        <a:spcAft>
                          <a:spcPts val="0"/>
                        </a:spcAft>
                      </a:pP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2013</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年</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6</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月刑法未修法前</a:t>
                      </a:r>
                    </a:p>
                  </a:txBody>
                  <a:tcPr marL="63768" marR="63768"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ts val="2700"/>
                        </a:lnSpc>
                        <a:spcBef>
                          <a:spcPts val="0"/>
                        </a:spcBef>
                        <a:spcAft>
                          <a:spcPts val="0"/>
                        </a:spcAft>
                        <a:buClrTx/>
                        <a:buSzTx/>
                        <a:buFontTx/>
                        <a:buNone/>
                        <a:tabLst/>
                        <a:defRPr/>
                      </a:pP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2013</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年</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6</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月刑法修法後</a:t>
                      </a:r>
                    </a:p>
                  </a:txBody>
                  <a:tcPr marL="63768" marR="63768" marT="0" marB="0" anchor="ct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3381056"/>
                  </a:ext>
                </a:extLst>
              </a:tr>
              <a:tr h="500794">
                <a:tc>
                  <a:txBody>
                    <a:bodyPr/>
                    <a:lstStyle/>
                    <a:p>
                      <a:pPr marL="0" algn="ctr"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酒駕標準</a:t>
                      </a:r>
                    </a:p>
                  </a:txBody>
                  <a:tcPr marL="63768" marR="63768"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吐氣所含酒精濃度超過每公升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a:t>
                      </a:r>
                    </a:p>
                  </a:txBody>
                  <a:tcPr marL="63768" marR="63768"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吐氣所含酒精濃度達每公升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a:t>
                      </a:r>
                    </a:p>
                  </a:txBody>
                  <a:tcPr marL="63768" marR="63768"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1388247"/>
                  </a:ext>
                </a:extLst>
              </a:tr>
              <a:tr h="546100">
                <a:tc>
                  <a:txBody>
                    <a:bodyPr/>
                    <a:lstStyle/>
                    <a:p>
                      <a:pPr marL="0" algn="ctr"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公共危險罪標準</a:t>
                      </a:r>
                    </a:p>
                  </a:txBody>
                  <a:tcPr marL="63768" marR="63768"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吐氣所含酒精濃度達每公升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0.55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a:t>
                      </a:r>
                    </a:p>
                  </a:txBody>
                  <a:tcPr marL="63768" marR="63768"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吐氣所含酒精濃度達每公升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a:t>
                      </a:r>
                    </a:p>
                  </a:txBody>
                  <a:tcPr marL="63768" marR="63768"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1273233"/>
                  </a:ext>
                </a:extLst>
              </a:tr>
              <a:tr h="1536700">
                <a:tc>
                  <a:txBody>
                    <a:bodyPr/>
                    <a:lstStyle/>
                    <a:p>
                      <a:pPr marL="0" algn="ctr"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強制險理賠標準</a:t>
                      </a:r>
                    </a:p>
                  </a:txBody>
                  <a:tcPr marL="63768" marR="63768"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以下毫克強制險理賠且不追償，但達每公升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毫克以上者，則會理賠後向被保險人代位求償。</a:t>
                      </a:r>
                    </a:p>
                  </a:txBody>
                  <a:tcPr marL="63768" marR="63768"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以下毫克強制險理賠且不追償，但達每公升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毫克以上者，則會理賠後向被保險人代位求償。</a:t>
                      </a:r>
                    </a:p>
                  </a:txBody>
                  <a:tcPr marL="63768" marR="63768"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9343395"/>
                  </a:ext>
                </a:extLst>
              </a:tr>
              <a:tr h="1206500">
                <a:tc>
                  <a:txBody>
                    <a:bodyPr/>
                    <a:lstStyle/>
                    <a:p>
                      <a:pPr marL="0" algn="ctr"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任意第三人責任險理賠標準</a:t>
                      </a:r>
                    </a:p>
                  </a:txBody>
                  <a:tcPr marL="63768" marR="63768"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以下毫克者，任意第三人責任險會理賠，超過</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毫克者不予理賠。</a:t>
                      </a:r>
                    </a:p>
                  </a:txBody>
                  <a:tcPr marL="63768" marR="63768"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以下毫克者，任意第三人責任險會理賠，超過</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毫克以上者不予理賠。</a:t>
                      </a:r>
                    </a:p>
                  </a:txBody>
                  <a:tcPr marL="63768" marR="63768"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4067290"/>
                  </a:ext>
                </a:extLst>
              </a:tr>
              <a:tr h="1524000">
                <a:tc>
                  <a:txBody>
                    <a:bodyPr/>
                    <a:lstStyle/>
                    <a:p>
                      <a:pPr marL="0" algn="ctr"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任意險附加酒償險理賠標準</a:t>
                      </a:r>
                    </a:p>
                  </a:txBody>
                  <a:tcPr marL="63768" marR="63768"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0.25-0.55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毫克者，酒償險會理賠且不追償，但超過</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0.55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毫克者仍會理賠但會向被保險人代位求償。</a:t>
                      </a:r>
                    </a:p>
                  </a:txBody>
                  <a:tcPr marL="63768" marR="63768"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lnSpc>
                          <a:spcPts val="2700"/>
                        </a:lnSpc>
                        <a:spcAft>
                          <a:spcPts val="0"/>
                        </a:spcAft>
                      </a:pP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吐氣所含酒精濃度每公升</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0.15-0.25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毫克者，酒償險會理賠且不追償，但超過</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0.25</a:t>
                      </a:r>
                      <a:r>
                        <a:rPr lang="zh-TW" alt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毫克者仍會理賠但會向被保險人代位求償。</a:t>
                      </a:r>
                    </a:p>
                  </a:txBody>
                  <a:tcPr marL="63768" marR="63768"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72691371"/>
                  </a:ext>
                </a:extLst>
              </a:tr>
            </a:tbl>
          </a:graphicData>
        </a:graphic>
      </p:graphicFrame>
      <p:grpSp>
        <p:nvGrpSpPr>
          <p:cNvPr id="5" name="群組 4">
            <a:extLst>
              <a:ext uri="{FF2B5EF4-FFF2-40B4-BE49-F238E27FC236}">
                <a16:creationId xmlns:a16="http://schemas.microsoft.com/office/drawing/2014/main" id="{F54E17C2-2B2B-454C-A2D2-908813796598}"/>
              </a:ext>
            </a:extLst>
          </p:cNvPr>
          <p:cNvGrpSpPr/>
          <p:nvPr/>
        </p:nvGrpSpPr>
        <p:grpSpPr>
          <a:xfrm>
            <a:off x="258519" y="238818"/>
            <a:ext cx="10842754" cy="1070276"/>
            <a:chOff x="830019" y="260400"/>
            <a:chExt cx="10842754" cy="1070276"/>
          </a:xfrm>
        </p:grpSpPr>
        <p:sp>
          <p:nvSpPr>
            <p:cNvPr id="6" name="矩形 5">
              <a:extLst>
                <a:ext uri="{FF2B5EF4-FFF2-40B4-BE49-F238E27FC236}">
                  <a16:creationId xmlns:a16="http://schemas.microsoft.com/office/drawing/2014/main" id="{74FE5942-8F09-8348-8708-2C81803A107C}"/>
                </a:ext>
              </a:extLst>
            </p:cNvPr>
            <p:cNvSpPr/>
            <p:nvPr/>
          </p:nvSpPr>
          <p:spPr>
            <a:xfrm>
              <a:off x="1371555" y="334769"/>
              <a:ext cx="10301218" cy="553998"/>
            </a:xfrm>
            <a:prstGeom prst="rect">
              <a:avLst/>
            </a:prstGeom>
          </p:spPr>
          <p:txBody>
            <a:bodyPr wrap="none">
              <a:spAutoFit/>
            </a:bodyPr>
            <a:lstStyle/>
            <a:p>
              <a:r>
                <a:rPr kumimoji="1" lang="zh-TW" altLang="en-US" sz="3000" b="1" dirty="0">
                  <a:solidFill>
                    <a:srgbClr val="FFC000"/>
                  </a:solidFill>
                  <a:latin typeface="Microsoft YaHei" charset="0"/>
                  <a:ea typeface="Microsoft YaHei" charset="0"/>
                </a:rPr>
                <a:t>酒駕、公共危險罪與各險種理賠標準於刑法修正前後之比較 </a:t>
              </a:r>
            </a:p>
          </p:txBody>
        </p:sp>
        <p:sp>
          <p:nvSpPr>
            <p:cNvPr id="7" name="文本占位符 7">
              <a:extLst>
                <a:ext uri="{FF2B5EF4-FFF2-40B4-BE49-F238E27FC236}">
                  <a16:creationId xmlns:a16="http://schemas.microsoft.com/office/drawing/2014/main" id="{E86CDDA6-127E-D044-A4DB-3C338DA2CE84}"/>
                </a:ext>
              </a:extLst>
            </p:cNvPr>
            <p:cNvSpPr txBox="1">
              <a:spLocks/>
            </p:cNvSpPr>
            <p:nvPr/>
          </p:nvSpPr>
          <p:spPr>
            <a:xfrm>
              <a:off x="1221991" y="260400"/>
              <a:ext cx="10301218"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8" name="组 7">
              <a:extLst>
                <a:ext uri="{FF2B5EF4-FFF2-40B4-BE49-F238E27FC236}">
                  <a16:creationId xmlns:a16="http://schemas.microsoft.com/office/drawing/2014/main" id="{589C1A3E-41BC-2A45-8598-485C62D477E6}"/>
                </a:ext>
              </a:extLst>
            </p:cNvPr>
            <p:cNvGrpSpPr/>
            <p:nvPr/>
          </p:nvGrpSpPr>
          <p:grpSpPr>
            <a:xfrm rot="19856371">
              <a:off x="830019" y="276377"/>
              <a:ext cx="599401" cy="1054299"/>
              <a:chOff x="3087349" y="2393332"/>
              <a:chExt cx="759141" cy="1335268"/>
            </a:xfrm>
          </p:grpSpPr>
          <p:sp>
            <p:nvSpPr>
              <p:cNvPr id="9" name="椭圆 8">
                <a:extLst>
                  <a:ext uri="{FF2B5EF4-FFF2-40B4-BE49-F238E27FC236}">
                    <a16:creationId xmlns:a16="http://schemas.microsoft.com/office/drawing/2014/main" id="{D6BF289B-45F8-2948-9ABA-ABEB553F888B}"/>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a:extLst>
                  <a:ext uri="{FF2B5EF4-FFF2-40B4-BE49-F238E27FC236}">
                    <a16:creationId xmlns:a16="http://schemas.microsoft.com/office/drawing/2014/main" id="{EDDD5553-7C28-9F47-99C4-F9164ADB3941}"/>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a:extLst>
                  <a:ext uri="{FF2B5EF4-FFF2-40B4-BE49-F238E27FC236}">
                    <a16:creationId xmlns:a16="http://schemas.microsoft.com/office/drawing/2014/main" id="{8717DBC9-D9C0-DE48-BA8B-53151D9E7A5D}"/>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a:extLst>
                  <a:ext uri="{FF2B5EF4-FFF2-40B4-BE49-F238E27FC236}">
                    <a16:creationId xmlns:a16="http://schemas.microsoft.com/office/drawing/2014/main" id="{B5D06082-B5B5-8440-90E9-5FC185BD8BA4}"/>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Tree>
    <p:extLst>
      <p:ext uri="{BB962C8B-B14F-4D97-AF65-F5344CB8AC3E}">
        <p14:creationId xmlns:p14="http://schemas.microsoft.com/office/powerpoint/2010/main" val="2500835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2B672F89-8068-1F4A-B700-0A996328B076}"/>
              </a:ext>
            </a:extLst>
          </p:cNvPr>
          <p:cNvSpPr/>
          <p:nvPr/>
        </p:nvSpPr>
        <p:spPr>
          <a:xfrm>
            <a:off x="670933" y="1483449"/>
            <a:ext cx="11042095" cy="2212422"/>
          </a:xfrm>
          <a:prstGeom prst="rect">
            <a:avLst/>
          </a:prstGeom>
          <a:solidFill>
            <a:schemeClr val="bg1">
              <a:alpha val="17000"/>
            </a:schemeClr>
          </a:solid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a:extLst>
              <a:ext uri="{FF2B5EF4-FFF2-40B4-BE49-F238E27FC236}">
                <a16:creationId xmlns:a16="http://schemas.microsoft.com/office/drawing/2014/main" id="{5259763F-DA90-D741-B24B-1AE660B08321}"/>
              </a:ext>
            </a:extLst>
          </p:cNvPr>
          <p:cNvSpPr/>
          <p:nvPr/>
        </p:nvSpPr>
        <p:spPr>
          <a:xfrm>
            <a:off x="892114" y="2262621"/>
            <a:ext cx="10472571" cy="1261712"/>
          </a:xfrm>
          <a:prstGeom prst="rect">
            <a:avLst/>
          </a:prstGeom>
          <a:solidFill>
            <a:srgbClr val="41A2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7" name="群組 6">
            <a:extLst>
              <a:ext uri="{FF2B5EF4-FFF2-40B4-BE49-F238E27FC236}">
                <a16:creationId xmlns:a16="http://schemas.microsoft.com/office/drawing/2014/main" id="{AB0A0CB1-ADDB-4249-B482-F06A60CE0A44}"/>
              </a:ext>
            </a:extLst>
          </p:cNvPr>
          <p:cNvGrpSpPr/>
          <p:nvPr/>
        </p:nvGrpSpPr>
        <p:grpSpPr>
          <a:xfrm>
            <a:off x="258519" y="238818"/>
            <a:ext cx="2713281" cy="1070276"/>
            <a:chOff x="830019" y="260400"/>
            <a:chExt cx="2713281" cy="1070276"/>
          </a:xfrm>
        </p:grpSpPr>
        <p:sp>
          <p:nvSpPr>
            <p:cNvPr id="8" name="矩形 7">
              <a:extLst>
                <a:ext uri="{FF2B5EF4-FFF2-40B4-BE49-F238E27FC236}">
                  <a16:creationId xmlns:a16="http://schemas.microsoft.com/office/drawing/2014/main" id="{EC5507E8-AD7A-FE40-AC7E-834DA990CE0D}"/>
                </a:ext>
              </a:extLst>
            </p:cNvPr>
            <p:cNvSpPr/>
            <p:nvPr/>
          </p:nvSpPr>
          <p:spPr>
            <a:xfrm>
              <a:off x="1371555" y="260400"/>
              <a:ext cx="2031325" cy="646331"/>
            </a:xfrm>
            <a:prstGeom prst="rect">
              <a:avLst/>
            </a:prstGeom>
          </p:spPr>
          <p:txBody>
            <a:bodyPr wrap="none">
              <a:spAutoFit/>
            </a:bodyPr>
            <a:lstStyle/>
            <a:p>
              <a:r>
                <a:rPr kumimoji="1" lang="zh-TW" altLang="en-US" sz="3600" b="1" dirty="0">
                  <a:solidFill>
                    <a:srgbClr val="FFC000"/>
                  </a:solidFill>
                  <a:latin typeface="Microsoft YaHei" charset="0"/>
                  <a:ea typeface="Microsoft YaHei" charset="0"/>
                </a:rPr>
                <a:t>本文做法</a:t>
              </a:r>
            </a:p>
          </p:txBody>
        </p:sp>
        <p:sp>
          <p:nvSpPr>
            <p:cNvPr id="9" name="文本占位符 7">
              <a:extLst>
                <a:ext uri="{FF2B5EF4-FFF2-40B4-BE49-F238E27FC236}">
                  <a16:creationId xmlns:a16="http://schemas.microsoft.com/office/drawing/2014/main" id="{1F13974D-1DBE-B745-A16C-90CE2F2F8B21}"/>
                </a:ext>
              </a:extLst>
            </p:cNvPr>
            <p:cNvSpPr txBox="1">
              <a:spLocks/>
            </p:cNvSpPr>
            <p:nvPr/>
          </p:nvSpPr>
          <p:spPr>
            <a:xfrm>
              <a:off x="1221991" y="260400"/>
              <a:ext cx="23213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10" name="组 7">
              <a:extLst>
                <a:ext uri="{FF2B5EF4-FFF2-40B4-BE49-F238E27FC236}">
                  <a16:creationId xmlns:a16="http://schemas.microsoft.com/office/drawing/2014/main" id="{ADB8A1A6-01FE-974C-9062-A423FE29E241}"/>
                </a:ext>
              </a:extLst>
            </p:cNvPr>
            <p:cNvGrpSpPr/>
            <p:nvPr/>
          </p:nvGrpSpPr>
          <p:grpSpPr>
            <a:xfrm rot="19856371">
              <a:off x="830019" y="276377"/>
              <a:ext cx="599401" cy="1054299"/>
              <a:chOff x="3087349" y="2393332"/>
              <a:chExt cx="759141" cy="1335268"/>
            </a:xfrm>
          </p:grpSpPr>
          <p:sp>
            <p:nvSpPr>
              <p:cNvPr id="11" name="椭圆 8">
                <a:extLst>
                  <a:ext uri="{FF2B5EF4-FFF2-40B4-BE49-F238E27FC236}">
                    <a16:creationId xmlns:a16="http://schemas.microsoft.com/office/drawing/2014/main" id="{2836DC62-34C0-254F-BBBD-4D9F3FC28B1D}"/>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9">
                <a:extLst>
                  <a:ext uri="{FF2B5EF4-FFF2-40B4-BE49-F238E27FC236}">
                    <a16:creationId xmlns:a16="http://schemas.microsoft.com/office/drawing/2014/main" id="{80B487FC-3045-7443-A333-47559BD6285A}"/>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0">
                <a:extLst>
                  <a:ext uri="{FF2B5EF4-FFF2-40B4-BE49-F238E27FC236}">
                    <a16:creationId xmlns:a16="http://schemas.microsoft.com/office/drawing/2014/main" id="{A73F0B33-5DDE-384F-A37A-2BFA209E5FFF}"/>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椭圆 11">
                <a:extLst>
                  <a:ext uri="{FF2B5EF4-FFF2-40B4-BE49-F238E27FC236}">
                    <a16:creationId xmlns:a16="http://schemas.microsoft.com/office/drawing/2014/main" id="{4EFE65F7-A602-3B4A-B69D-ED90060549FF}"/>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15" name="矩形 14">
            <a:extLst>
              <a:ext uri="{FF2B5EF4-FFF2-40B4-BE49-F238E27FC236}">
                <a16:creationId xmlns:a16="http://schemas.microsoft.com/office/drawing/2014/main" id="{4302B73C-671A-3046-A50B-393EDD3F5D38}"/>
              </a:ext>
            </a:extLst>
          </p:cNvPr>
          <p:cNvSpPr/>
          <p:nvPr/>
        </p:nvSpPr>
        <p:spPr>
          <a:xfrm>
            <a:off x="980239" y="2210329"/>
            <a:ext cx="10152217" cy="1265218"/>
          </a:xfrm>
          <a:prstGeom prst="rect">
            <a:avLst/>
          </a:prstGeom>
        </p:spPr>
        <p:txBody>
          <a:bodyPr wrap="square">
            <a:spAutoFit/>
          </a:bodyPr>
          <a:lstStyle/>
          <a:p>
            <a:pPr marL="1066800" indent="-1066800">
              <a:lnSpc>
                <a:spcPts val="4900"/>
              </a:lnSpc>
              <a:spcBef>
                <a:spcPts val="600"/>
              </a:spcBef>
            </a:pPr>
            <a:r>
              <a:rPr kumimoji="1" lang="zh-TW" altLang="en-US" sz="2400" b="1" dirty="0">
                <a:solidFill>
                  <a:schemeClr val="bg1"/>
                </a:solidFill>
                <a:latin typeface="Microsoft YaHei" charset="0"/>
                <a:ea typeface="Microsoft YaHei" charset="0"/>
              </a:rPr>
              <a:t>假說一</a:t>
            </a:r>
            <a:r>
              <a:rPr kumimoji="1" lang="en-US" altLang="zh-TW" sz="2400" b="1" dirty="0">
                <a:solidFill>
                  <a:schemeClr val="bg1"/>
                </a:solidFill>
                <a:latin typeface="Microsoft YaHei" charset="0"/>
                <a:ea typeface="Microsoft YaHei" charset="0"/>
              </a:rPr>
              <a:t>: </a:t>
            </a:r>
            <a:r>
              <a:rPr kumimoji="1" lang="zh-TW" altLang="zh-TW" sz="2400" b="1" dirty="0">
                <a:solidFill>
                  <a:schemeClr val="bg1"/>
                </a:solidFill>
                <a:latin typeface="Microsoft YaHei" charset="0"/>
                <a:ea typeface="Microsoft YaHei" charset="0"/>
              </a:rPr>
              <a:t>加保酒償險的被保險人應較僅投保任意第三人責任險的被保險人有較高的酒駕肇事率。</a:t>
            </a:r>
            <a:endParaRPr kumimoji="1" lang="en-US" altLang="zh-TW" sz="2400" b="1" dirty="0">
              <a:solidFill>
                <a:schemeClr val="bg1"/>
              </a:solidFill>
              <a:latin typeface="Microsoft YaHei" charset="0"/>
              <a:ea typeface="Microsoft YaHei" charset="0"/>
            </a:endParaRPr>
          </a:p>
        </p:txBody>
      </p:sp>
      <p:sp>
        <p:nvSpPr>
          <p:cNvPr id="16" name="矩形 15">
            <a:extLst>
              <a:ext uri="{FF2B5EF4-FFF2-40B4-BE49-F238E27FC236}">
                <a16:creationId xmlns:a16="http://schemas.microsoft.com/office/drawing/2014/main" id="{92FC8F95-B330-3C42-813F-A3A38AB03293}"/>
              </a:ext>
            </a:extLst>
          </p:cNvPr>
          <p:cNvSpPr/>
          <p:nvPr/>
        </p:nvSpPr>
        <p:spPr>
          <a:xfrm>
            <a:off x="789039" y="1561305"/>
            <a:ext cx="7420621" cy="648191"/>
          </a:xfrm>
          <a:prstGeom prst="rect">
            <a:avLst/>
          </a:prstGeom>
        </p:spPr>
        <p:txBody>
          <a:bodyPr wrap="none">
            <a:spAutoFit/>
          </a:bodyPr>
          <a:lstStyle/>
          <a:p>
            <a:pPr>
              <a:lnSpc>
                <a:spcPts val="4900"/>
              </a:lnSpc>
            </a:pPr>
            <a:r>
              <a:rPr kumimoji="1" lang="en-US" altLang="zh-TW" sz="2800" b="1" dirty="0">
                <a:solidFill>
                  <a:schemeClr val="bg1"/>
                </a:solidFill>
                <a:latin typeface="Microsoft YaHei" charset="0"/>
                <a:ea typeface="Microsoft YaHei" charset="0"/>
              </a:rPr>
              <a:t>☛ </a:t>
            </a:r>
            <a:r>
              <a:rPr kumimoji="1" lang="zh-TW" altLang="en-US" sz="2800" b="1" dirty="0">
                <a:solidFill>
                  <a:schemeClr val="bg1"/>
                </a:solidFill>
                <a:latin typeface="Microsoft YaHei" charset="0"/>
                <a:ea typeface="Microsoft YaHei" charset="0"/>
              </a:rPr>
              <a:t>驗證酒償險附約是否會誘發逆選或道德危險</a:t>
            </a:r>
            <a:endParaRPr kumimoji="1" lang="en-US" altLang="zh-TW" sz="2800" b="1" dirty="0">
              <a:solidFill>
                <a:schemeClr val="bg1"/>
              </a:solidFill>
              <a:latin typeface="Microsoft YaHei" charset="0"/>
              <a:ea typeface="Microsoft YaHei" charset="0"/>
            </a:endParaRPr>
          </a:p>
        </p:txBody>
      </p:sp>
      <p:sp>
        <p:nvSpPr>
          <p:cNvPr id="17" name="矩形 16">
            <a:extLst>
              <a:ext uri="{FF2B5EF4-FFF2-40B4-BE49-F238E27FC236}">
                <a16:creationId xmlns:a16="http://schemas.microsoft.com/office/drawing/2014/main" id="{9DE0FD22-BEA7-6040-B1D6-3B5D5F2D591F}"/>
              </a:ext>
            </a:extLst>
          </p:cNvPr>
          <p:cNvSpPr/>
          <p:nvPr/>
        </p:nvSpPr>
        <p:spPr>
          <a:xfrm>
            <a:off x="650490" y="4100334"/>
            <a:ext cx="11062537" cy="2329191"/>
          </a:xfrm>
          <a:prstGeom prst="rect">
            <a:avLst/>
          </a:prstGeom>
          <a:solidFill>
            <a:schemeClr val="bg1">
              <a:alpha val="17000"/>
            </a:schemeClr>
          </a:solidFill>
          <a:ln w="635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矩形 18">
            <a:extLst>
              <a:ext uri="{FF2B5EF4-FFF2-40B4-BE49-F238E27FC236}">
                <a16:creationId xmlns:a16="http://schemas.microsoft.com/office/drawing/2014/main" id="{DF53DFA1-C924-4947-9BF8-F067423021A6}"/>
              </a:ext>
            </a:extLst>
          </p:cNvPr>
          <p:cNvSpPr/>
          <p:nvPr/>
        </p:nvSpPr>
        <p:spPr>
          <a:xfrm>
            <a:off x="821365" y="4818411"/>
            <a:ext cx="10543319" cy="1473200"/>
          </a:xfrm>
          <a:prstGeom prst="rect">
            <a:avLst/>
          </a:prstGeom>
          <a:solidFill>
            <a:schemeClr val="accent4">
              <a:lumMod val="75000"/>
              <a:lumOff val="2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矩形 21">
            <a:extLst>
              <a:ext uri="{FF2B5EF4-FFF2-40B4-BE49-F238E27FC236}">
                <a16:creationId xmlns:a16="http://schemas.microsoft.com/office/drawing/2014/main" id="{E973E7DD-1AF9-1F46-A54D-6F19DFA246D3}"/>
              </a:ext>
            </a:extLst>
          </p:cNvPr>
          <p:cNvSpPr/>
          <p:nvPr/>
        </p:nvSpPr>
        <p:spPr>
          <a:xfrm>
            <a:off x="800055" y="4088025"/>
            <a:ext cx="6343403" cy="648191"/>
          </a:xfrm>
          <a:prstGeom prst="rect">
            <a:avLst/>
          </a:prstGeom>
        </p:spPr>
        <p:txBody>
          <a:bodyPr wrap="none">
            <a:spAutoFit/>
          </a:bodyPr>
          <a:lstStyle/>
          <a:p>
            <a:pPr>
              <a:lnSpc>
                <a:spcPts val="4900"/>
              </a:lnSpc>
              <a:spcBef>
                <a:spcPts val="2400"/>
              </a:spcBef>
            </a:pPr>
            <a:r>
              <a:rPr kumimoji="1" lang="en-US" altLang="zh-TW" sz="2800" b="1" dirty="0">
                <a:solidFill>
                  <a:schemeClr val="bg1"/>
                </a:solidFill>
                <a:latin typeface="Microsoft YaHei" charset="0"/>
                <a:ea typeface="Microsoft YaHei" charset="0"/>
              </a:rPr>
              <a:t>☛ </a:t>
            </a:r>
            <a:r>
              <a:rPr kumimoji="1" lang="zh-TW" altLang="en-US" sz="2800" b="1" dirty="0">
                <a:solidFill>
                  <a:schemeClr val="bg1"/>
                </a:solidFill>
                <a:latin typeface="Microsoft YaHei" charset="0"/>
                <a:ea typeface="Microsoft YaHei" charset="0"/>
              </a:rPr>
              <a:t>刑法修正能否抑制逆選擇或道德危險</a:t>
            </a:r>
            <a:endParaRPr kumimoji="1" lang="en-US" altLang="zh-TW" sz="2800" b="1" dirty="0">
              <a:solidFill>
                <a:schemeClr val="bg1"/>
              </a:solidFill>
              <a:latin typeface="Microsoft YaHei" charset="0"/>
              <a:ea typeface="Microsoft YaHei" charset="0"/>
            </a:endParaRPr>
          </a:p>
        </p:txBody>
      </p:sp>
      <p:sp>
        <p:nvSpPr>
          <p:cNvPr id="23" name="文本框 129">
            <a:extLst>
              <a:ext uri="{FF2B5EF4-FFF2-40B4-BE49-F238E27FC236}">
                <a16:creationId xmlns:a16="http://schemas.microsoft.com/office/drawing/2014/main" id="{677D8C59-F7AE-684F-8807-2AB3E9DB660F}"/>
              </a:ext>
            </a:extLst>
          </p:cNvPr>
          <p:cNvSpPr txBox="1"/>
          <p:nvPr/>
        </p:nvSpPr>
        <p:spPr>
          <a:xfrm>
            <a:off x="964538" y="4896327"/>
            <a:ext cx="10400146" cy="1265218"/>
          </a:xfrm>
          <a:prstGeom prst="rect">
            <a:avLst/>
          </a:prstGeom>
          <a:noFill/>
        </p:spPr>
        <p:txBody>
          <a:bodyPr wrap="square" rtlCol="0">
            <a:spAutoFit/>
          </a:bodyPr>
          <a:lstStyle/>
          <a:p>
            <a:pPr marL="1066800" indent="-1066800">
              <a:lnSpc>
                <a:spcPts val="4900"/>
              </a:lnSpc>
              <a:spcBef>
                <a:spcPts val="600"/>
              </a:spcBef>
            </a:pPr>
            <a:r>
              <a:rPr kumimoji="1" lang="zh-TW" altLang="en-US" sz="2400" b="1" dirty="0">
                <a:solidFill>
                  <a:schemeClr val="bg1"/>
                </a:solidFill>
                <a:latin typeface="Microsoft YaHei" charset="0"/>
                <a:ea typeface="Microsoft YaHei" charset="0"/>
              </a:rPr>
              <a:t>假說二</a:t>
            </a:r>
            <a:r>
              <a:rPr kumimoji="1" lang="en-US" altLang="zh-TW" sz="2400" b="1" dirty="0">
                <a:solidFill>
                  <a:schemeClr val="bg1"/>
                </a:solidFill>
                <a:latin typeface="Microsoft YaHei" charset="0"/>
                <a:ea typeface="Microsoft YaHei" charset="0"/>
              </a:rPr>
              <a:t>: </a:t>
            </a:r>
            <a:r>
              <a:rPr kumimoji="1" lang="zh-TW" altLang="zh-TW" sz="2400" b="1" dirty="0">
                <a:solidFill>
                  <a:schemeClr val="bg1"/>
                </a:solidFill>
                <a:latin typeface="Microsoft YaHei" charset="0"/>
                <a:ea typeface="Microsoft YaHei" charset="0"/>
              </a:rPr>
              <a:t>刑法修正後，嚴格的公共危險罪標準與處以較重的刑責能有效抑制酒償險可能誘發的逆選擇或道德危險。</a:t>
            </a:r>
            <a:endParaRPr kumimoji="1" lang="zh-CN" altLang="en-US" sz="2400" b="1" dirty="0">
              <a:solidFill>
                <a:schemeClr val="bg1"/>
              </a:solidFill>
              <a:latin typeface="Microsoft YaHei" charset="0"/>
              <a:ea typeface="Microsoft YaHei" charset="0"/>
            </a:endParaRPr>
          </a:p>
        </p:txBody>
      </p:sp>
    </p:spTree>
    <p:extLst>
      <p:ext uri="{BB962C8B-B14F-4D97-AF65-F5344CB8AC3E}">
        <p14:creationId xmlns:p14="http://schemas.microsoft.com/office/powerpoint/2010/main" val="99957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92310F0C-7753-0147-80FB-F3989F98B27C}"/>
              </a:ext>
            </a:extLst>
          </p:cNvPr>
          <p:cNvGrpSpPr/>
          <p:nvPr/>
        </p:nvGrpSpPr>
        <p:grpSpPr>
          <a:xfrm>
            <a:off x="258519" y="238818"/>
            <a:ext cx="4580181" cy="1200329"/>
            <a:chOff x="830019" y="260400"/>
            <a:chExt cx="4580181" cy="1200329"/>
          </a:xfrm>
        </p:grpSpPr>
        <p:sp>
          <p:nvSpPr>
            <p:cNvPr id="3" name="矩形 2">
              <a:extLst>
                <a:ext uri="{FF2B5EF4-FFF2-40B4-BE49-F238E27FC236}">
                  <a16:creationId xmlns:a16="http://schemas.microsoft.com/office/drawing/2014/main" id="{A44C69A8-BC8D-9241-BF01-B15EF23B758E}"/>
                </a:ext>
              </a:extLst>
            </p:cNvPr>
            <p:cNvSpPr/>
            <p:nvPr/>
          </p:nvSpPr>
          <p:spPr>
            <a:xfrm>
              <a:off x="1371555" y="260400"/>
              <a:ext cx="4038645" cy="1200329"/>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研究結果</a:t>
              </a:r>
            </a:p>
            <a:p>
              <a:endParaRPr kumimoji="1" lang="zh-TW" altLang="en-US" sz="3600" b="1" dirty="0">
                <a:solidFill>
                  <a:srgbClr val="FFC000"/>
                </a:solidFill>
                <a:latin typeface="Microsoft YaHei" charset="0"/>
                <a:ea typeface="Microsoft YaHei" charset="0"/>
              </a:endParaRPr>
            </a:p>
          </p:txBody>
        </p:sp>
        <p:sp>
          <p:nvSpPr>
            <p:cNvPr id="4" name="文本占位符 7">
              <a:extLst>
                <a:ext uri="{FF2B5EF4-FFF2-40B4-BE49-F238E27FC236}">
                  <a16:creationId xmlns:a16="http://schemas.microsoft.com/office/drawing/2014/main" id="{07E02BD9-D9CA-EA4E-B6BB-FE2D3E33F80E}"/>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5" name="组 7">
              <a:extLst>
                <a:ext uri="{FF2B5EF4-FFF2-40B4-BE49-F238E27FC236}">
                  <a16:creationId xmlns:a16="http://schemas.microsoft.com/office/drawing/2014/main" id="{3AEBD7E3-AD23-E847-9692-634BFC3F50FD}"/>
                </a:ext>
              </a:extLst>
            </p:cNvPr>
            <p:cNvGrpSpPr/>
            <p:nvPr/>
          </p:nvGrpSpPr>
          <p:grpSpPr>
            <a:xfrm rot="19856371">
              <a:off x="830019" y="276377"/>
              <a:ext cx="599401" cy="1054299"/>
              <a:chOff x="3087349" y="2393332"/>
              <a:chExt cx="759141" cy="1335268"/>
            </a:xfrm>
          </p:grpSpPr>
          <p:sp>
            <p:nvSpPr>
              <p:cNvPr id="6" name="椭圆 8">
                <a:extLst>
                  <a:ext uri="{FF2B5EF4-FFF2-40B4-BE49-F238E27FC236}">
                    <a16:creationId xmlns:a16="http://schemas.microsoft.com/office/drawing/2014/main" id="{440F799B-4B5F-DD4B-BB32-6D8060B41118}"/>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9">
                <a:extLst>
                  <a:ext uri="{FF2B5EF4-FFF2-40B4-BE49-F238E27FC236}">
                    <a16:creationId xmlns:a16="http://schemas.microsoft.com/office/drawing/2014/main" id="{DF7D5D83-D6DC-A744-95F6-10020841DF7A}"/>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10">
                <a:extLst>
                  <a:ext uri="{FF2B5EF4-FFF2-40B4-BE49-F238E27FC236}">
                    <a16:creationId xmlns:a16="http://schemas.microsoft.com/office/drawing/2014/main" id="{0182CD47-882E-514A-B61F-F1E7BE1F7E73}"/>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11">
                <a:extLst>
                  <a:ext uri="{FF2B5EF4-FFF2-40B4-BE49-F238E27FC236}">
                    <a16:creationId xmlns:a16="http://schemas.microsoft.com/office/drawing/2014/main" id="{0BE9B809-6C9B-2645-99EC-75F3D87402B6}"/>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10" name="组合 3">
            <a:extLst>
              <a:ext uri="{FF2B5EF4-FFF2-40B4-BE49-F238E27FC236}">
                <a16:creationId xmlns:a16="http://schemas.microsoft.com/office/drawing/2014/main" id="{98320C3E-625A-1548-B65B-568B777F2518}"/>
              </a:ext>
            </a:extLst>
          </p:cNvPr>
          <p:cNvGrpSpPr/>
          <p:nvPr/>
        </p:nvGrpSpPr>
        <p:grpSpPr>
          <a:xfrm>
            <a:off x="552829" y="852639"/>
            <a:ext cx="10657186" cy="1555839"/>
            <a:chOff x="3059240" y="869339"/>
            <a:chExt cx="11276823" cy="1646552"/>
          </a:xfrm>
        </p:grpSpPr>
        <p:sp>
          <p:nvSpPr>
            <p:cNvPr id="11" name="圆角矩形 63">
              <a:extLst>
                <a:ext uri="{FF2B5EF4-FFF2-40B4-BE49-F238E27FC236}">
                  <a16:creationId xmlns:a16="http://schemas.microsoft.com/office/drawing/2014/main" id="{E97EE73E-B589-864D-8305-E52FAC2FC53B}"/>
                </a:ext>
              </a:extLst>
            </p:cNvPr>
            <p:cNvSpPr/>
            <p:nvPr/>
          </p:nvSpPr>
          <p:spPr>
            <a:xfrm>
              <a:off x="11293093" y="1168070"/>
              <a:ext cx="3042970" cy="1289717"/>
            </a:xfrm>
            <a:prstGeom prst="roundRect">
              <a:avLst>
                <a:gd name="adj" fmla="val 50000"/>
              </a:avLst>
            </a:prstGeom>
            <a:gradFill>
              <a:gsLst>
                <a:gs pos="0">
                  <a:sysClr val="windowText" lastClr="000000">
                    <a:alpha val="85000"/>
                  </a:sysClr>
                </a:gs>
                <a:gs pos="100000">
                  <a:srgbClr val="EEEEEE">
                    <a:alpha val="43000"/>
                  </a:srgbClr>
                </a:gs>
              </a:gsLst>
              <a:lin ang="0" scaled="0"/>
            </a:gradFill>
            <a:ln w="55000" cap="flat" cmpd="thickThin" algn="ctr">
              <a:noFill/>
              <a:prstDash val="solid"/>
            </a:ln>
            <a:effectLst>
              <a:softEdge rad="2159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12" name="组合 16">
              <a:extLst>
                <a:ext uri="{FF2B5EF4-FFF2-40B4-BE49-F238E27FC236}">
                  <a16:creationId xmlns:a16="http://schemas.microsoft.com/office/drawing/2014/main" id="{9A7F0E5B-47B1-CC46-BB4E-074CEC76D84C}"/>
                </a:ext>
              </a:extLst>
            </p:cNvPr>
            <p:cNvGrpSpPr/>
            <p:nvPr/>
          </p:nvGrpSpPr>
          <p:grpSpPr>
            <a:xfrm>
              <a:off x="3059240" y="869339"/>
              <a:ext cx="9854432" cy="1646552"/>
              <a:chOff x="1771511" y="2396505"/>
              <a:chExt cx="11113097" cy="1856858"/>
            </a:xfrm>
          </p:grpSpPr>
          <p:sp>
            <p:nvSpPr>
              <p:cNvPr id="13" name="矩形 12">
                <a:extLst>
                  <a:ext uri="{FF2B5EF4-FFF2-40B4-BE49-F238E27FC236}">
                    <a16:creationId xmlns:a16="http://schemas.microsoft.com/office/drawing/2014/main" id="{4C892196-BA98-7940-9788-CEC6AE7C6F59}"/>
                  </a:ext>
                </a:extLst>
              </p:cNvPr>
              <p:cNvSpPr/>
              <p:nvPr/>
            </p:nvSpPr>
            <p:spPr>
              <a:xfrm>
                <a:off x="2400306" y="2981792"/>
                <a:ext cx="9055193" cy="953953"/>
              </a:xfrm>
              <a:prstGeom prst="rect">
                <a:avLst/>
              </a:prstGeom>
              <a:solidFill>
                <a:srgbClr val="2DA2BF"/>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mn-lt"/>
                  <a:ea typeface="微软雅黑"/>
                  <a:cs typeface="+mn-ea"/>
                  <a:sym typeface="+mn-lt"/>
                </a:endParaRPr>
              </a:p>
            </p:txBody>
          </p:sp>
          <p:pic>
            <p:nvPicPr>
              <p:cNvPr id="14" name="图片 66">
                <a:extLst>
                  <a:ext uri="{FF2B5EF4-FFF2-40B4-BE49-F238E27FC236}">
                    <a16:creationId xmlns:a16="http://schemas.microsoft.com/office/drawing/2014/main" id="{90F289A9-0102-D949-B991-F0D12B2415BB}"/>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Lst>
              </a:blip>
              <a:srcRect t="76775"/>
              <a:stretch/>
            </p:blipFill>
            <p:spPr>
              <a:xfrm rot="16200000" flipH="1">
                <a:off x="1724108" y="3384306"/>
                <a:ext cx="1546380" cy="191733"/>
              </a:xfrm>
              <a:prstGeom prst="rect">
                <a:avLst/>
              </a:prstGeom>
            </p:spPr>
          </p:pic>
          <p:sp>
            <p:nvSpPr>
              <p:cNvPr id="15" name="弦形 67">
                <a:extLst>
                  <a:ext uri="{FF2B5EF4-FFF2-40B4-BE49-F238E27FC236}">
                    <a16:creationId xmlns:a16="http://schemas.microsoft.com/office/drawing/2014/main" id="{B2BC53EA-B6B7-974C-8C21-23C7709F1950}"/>
                  </a:ext>
                </a:extLst>
              </p:cNvPr>
              <p:cNvSpPr/>
              <p:nvPr/>
            </p:nvSpPr>
            <p:spPr>
              <a:xfrm rot="2347071">
                <a:off x="1771511" y="2794704"/>
                <a:ext cx="1333792" cy="1333792"/>
              </a:xfrm>
              <a:prstGeom prst="chord">
                <a:avLst>
                  <a:gd name="adj1" fmla="val 2700000"/>
                  <a:gd name="adj2" fmla="val 14187347"/>
                </a:avLst>
              </a:prstGeom>
              <a:gradFill flip="none" rotWithShape="1">
                <a:gsLst>
                  <a:gs pos="42000">
                    <a:srgbClr val="FFFFFF">
                      <a:alpha val="79000"/>
                    </a:srgbClr>
                  </a:gs>
                  <a:gs pos="0">
                    <a:sysClr val="window" lastClr="FFFFFF">
                      <a:alpha val="73000"/>
                    </a:sysClr>
                  </a:gs>
                  <a:gs pos="68000">
                    <a:srgbClr val="FFFFFF">
                      <a:alpha val="27000"/>
                    </a:srgbClr>
                  </a:gs>
                  <a:gs pos="100000">
                    <a:sysClr val="window" lastClr="FFFFFF">
                      <a:alpha val="0"/>
                    </a:sysClr>
                  </a:gs>
                </a:gsLst>
                <a:path path="shape">
                  <a:fillToRect l="50000" t="50000" r="50000" b="50000"/>
                </a:path>
                <a:tileRect/>
              </a:gradFill>
              <a:ln w="55000" cap="flat" cmpd="thickThin" algn="ctr">
                <a:noFill/>
                <a:prstDash val="solid"/>
              </a:ln>
              <a:effectLst>
                <a:softEdge rad="1397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6" name="矩形 15">
                <a:extLst>
                  <a:ext uri="{FF2B5EF4-FFF2-40B4-BE49-F238E27FC236}">
                    <a16:creationId xmlns:a16="http://schemas.microsoft.com/office/drawing/2014/main" id="{1459B1A3-6484-BE49-AEB8-29CF9D685643}"/>
                  </a:ext>
                </a:extLst>
              </p:cNvPr>
              <p:cNvSpPr/>
              <p:nvPr/>
            </p:nvSpPr>
            <p:spPr>
              <a:xfrm>
                <a:off x="2397445" y="2981792"/>
                <a:ext cx="609600" cy="953953"/>
              </a:xfrm>
              <a:prstGeom prst="rect">
                <a:avLst/>
              </a:prstGeom>
              <a:gradFill flip="none" rotWithShape="1">
                <a:gsLst>
                  <a:gs pos="34000">
                    <a:srgbClr val="FFFFFF">
                      <a:alpha val="46000"/>
                    </a:srgbClr>
                  </a:gs>
                  <a:gs pos="0">
                    <a:srgbClr val="FFFFFF">
                      <a:alpha val="12000"/>
                    </a:srgbClr>
                  </a:gs>
                  <a:gs pos="100000">
                    <a:sysClr val="window" lastClr="FFFFFF">
                      <a:alpha val="0"/>
                    </a:sysClr>
                  </a:gs>
                </a:gsLst>
                <a:lin ang="0" scaled="0"/>
                <a:tileRect/>
              </a:gra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17" name="组合 11">
                <a:extLst>
                  <a:ext uri="{FF2B5EF4-FFF2-40B4-BE49-F238E27FC236}">
                    <a16:creationId xmlns:a16="http://schemas.microsoft.com/office/drawing/2014/main" id="{4F75EF5F-70BE-DE47-A179-303B97AA9EE0}"/>
                  </a:ext>
                </a:extLst>
              </p:cNvPr>
              <p:cNvGrpSpPr/>
              <p:nvPr/>
            </p:nvGrpSpPr>
            <p:grpSpPr>
              <a:xfrm>
                <a:off x="11276470" y="2396505"/>
                <a:ext cx="1608138" cy="1539241"/>
                <a:chOff x="11276470" y="2396505"/>
                <a:chExt cx="1608138" cy="1539241"/>
              </a:xfrm>
            </p:grpSpPr>
            <p:sp>
              <p:nvSpPr>
                <p:cNvPr id="18" name="平行四边形 70">
                  <a:extLst>
                    <a:ext uri="{FF2B5EF4-FFF2-40B4-BE49-F238E27FC236}">
                      <a16:creationId xmlns:a16="http://schemas.microsoft.com/office/drawing/2014/main" id="{FC782236-1A47-9A4C-9E05-662AF491922D}"/>
                    </a:ext>
                  </a:extLst>
                </p:cNvPr>
                <p:cNvSpPr/>
                <p:nvPr/>
              </p:nvSpPr>
              <p:spPr>
                <a:xfrm rot="16200000" flipV="1">
                  <a:off x="10899439" y="2775601"/>
                  <a:ext cx="1539240" cy="781050"/>
                </a:xfrm>
                <a:prstGeom prst="parallelogram">
                  <a:avLst>
                    <a:gd name="adj" fmla="val 74926"/>
                  </a:avLst>
                </a:prstGeom>
                <a:solidFill>
                  <a:srgbClr val="2DA2BF">
                    <a:lumMod val="60000"/>
                    <a:lumOff val="40000"/>
                  </a:srgb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9F41C7"/>
                    </a:solidFill>
                    <a:effectLst/>
                    <a:uLnTx/>
                    <a:uFillTx/>
                    <a:latin typeface="+mn-lt"/>
                    <a:ea typeface="微软雅黑"/>
                    <a:cs typeface="+mn-ea"/>
                    <a:sym typeface="+mn-lt"/>
                  </a:endParaRPr>
                </a:p>
              </p:txBody>
            </p:sp>
            <p:sp>
              <p:nvSpPr>
                <p:cNvPr id="19" name="矩形 18">
                  <a:extLst>
                    <a:ext uri="{FF2B5EF4-FFF2-40B4-BE49-F238E27FC236}">
                      <a16:creationId xmlns:a16="http://schemas.microsoft.com/office/drawing/2014/main" id="{E862C096-E480-B74F-A9EF-F171054BAC9B}"/>
                    </a:ext>
                  </a:extLst>
                </p:cNvPr>
                <p:cNvSpPr/>
                <p:nvPr/>
              </p:nvSpPr>
              <p:spPr>
                <a:xfrm>
                  <a:off x="12061649" y="2396505"/>
                  <a:ext cx="822959" cy="953953"/>
                </a:xfrm>
                <a:prstGeom prst="rect">
                  <a:avLst/>
                </a:prstGeom>
                <a:solidFill>
                  <a:srgbClr val="2DA2BF"/>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20" name="平行四边形 72">
                  <a:extLst>
                    <a:ext uri="{FF2B5EF4-FFF2-40B4-BE49-F238E27FC236}">
                      <a16:creationId xmlns:a16="http://schemas.microsoft.com/office/drawing/2014/main" id="{BB611F22-AE38-2B4B-8199-89E9B55EBD26}"/>
                    </a:ext>
                  </a:extLst>
                </p:cNvPr>
                <p:cNvSpPr/>
                <p:nvPr/>
              </p:nvSpPr>
              <p:spPr>
                <a:xfrm rot="10800000">
                  <a:off x="11276470" y="3350458"/>
                  <a:ext cx="1608138" cy="585288"/>
                </a:xfrm>
                <a:prstGeom prst="parallelogram">
                  <a:avLst>
                    <a:gd name="adj" fmla="val 133512"/>
                  </a:avLst>
                </a:prstGeom>
                <a:solidFill>
                  <a:srgbClr val="2DA2BF">
                    <a:lumMod val="75000"/>
                  </a:srgb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9F41C7"/>
                    </a:solidFill>
                    <a:effectLst/>
                    <a:uLnTx/>
                    <a:uFillTx/>
                    <a:latin typeface="+mn-lt"/>
                    <a:ea typeface="微软雅黑"/>
                    <a:cs typeface="+mn-ea"/>
                    <a:sym typeface="+mn-lt"/>
                  </a:endParaRPr>
                </a:p>
              </p:txBody>
            </p:sp>
          </p:grpSp>
        </p:grpSp>
      </p:grpSp>
      <p:sp>
        <p:nvSpPr>
          <p:cNvPr id="21" name="矩形 20">
            <a:extLst>
              <a:ext uri="{FF2B5EF4-FFF2-40B4-BE49-F238E27FC236}">
                <a16:creationId xmlns:a16="http://schemas.microsoft.com/office/drawing/2014/main" id="{789EEA7F-D240-0347-8487-27895B1A817C}"/>
              </a:ext>
            </a:extLst>
          </p:cNvPr>
          <p:cNvSpPr/>
          <p:nvPr/>
        </p:nvSpPr>
        <p:spPr>
          <a:xfrm>
            <a:off x="1317743" y="1377860"/>
            <a:ext cx="7011856" cy="604461"/>
          </a:xfrm>
          <a:prstGeom prst="rect">
            <a:avLst/>
          </a:prstGeom>
        </p:spPr>
        <p:txBody>
          <a:bodyPr wrap="none">
            <a:spAutoFit/>
          </a:bodyPr>
          <a:lstStyle/>
          <a:p>
            <a:pPr>
              <a:lnSpc>
                <a:spcPts val="4500"/>
              </a:lnSpc>
            </a:pPr>
            <a:r>
              <a:rPr kumimoji="1" lang="zh-TW" altLang="en-US" sz="2600" b="1" dirty="0">
                <a:solidFill>
                  <a:schemeClr val="bg1"/>
                </a:solidFill>
                <a:latin typeface="Microsoft YaHei" charset="0"/>
                <a:ea typeface="Microsoft YaHei" charset="0"/>
              </a:rPr>
              <a:t>酒償險附約的設計會誘發逆選擇或道德危險嗎</a:t>
            </a:r>
            <a:r>
              <a:rPr kumimoji="1" lang="en-US" altLang="zh-TW" sz="2600" b="1" dirty="0">
                <a:solidFill>
                  <a:schemeClr val="bg1"/>
                </a:solidFill>
                <a:latin typeface="Microsoft YaHei" charset="0"/>
                <a:ea typeface="Microsoft YaHei" charset="0"/>
              </a:rPr>
              <a:t>?</a:t>
            </a:r>
          </a:p>
        </p:txBody>
      </p:sp>
      <p:sp>
        <p:nvSpPr>
          <p:cNvPr id="22" name="矩形 21">
            <a:extLst>
              <a:ext uri="{FF2B5EF4-FFF2-40B4-BE49-F238E27FC236}">
                <a16:creationId xmlns:a16="http://schemas.microsoft.com/office/drawing/2014/main" id="{6A0C9C46-54BE-0F4E-85F8-9CBAD89EEB4F}"/>
              </a:ext>
            </a:extLst>
          </p:cNvPr>
          <p:cNvSpPr/>
          <p:nvPr/>
        </p:nvSpPr>
        <p:spPr>
          <a:xfrm>
            <a:off x="1396333" y="2177166"/>
            <a:ext cx="7021588" cy="1220847"/>
          </a:xfrm>
          <a:prstGeom prst="rect">
            <a:avLst/>
          </a:prstGeom>
        </p:spPr>
        <p:txBody>
          <a:bodyPr wrap="square">
            <a:spAutoFit/>
          </a:bodyPr>
          <a:lstStyle/>
          <a:p>
            <a:pPr>
              <a:lnSpc>
                <a:spcPct val="114000"/>
              </a:lnSpc>
            </a:pPr>
            <a:r>
              <a:rPr kumimoji="1" lang="zh-TW" altLang="en-US" sz="2200" b="1" dirty="0">
                <a:solidFill>
                  <a:schemeClr val="bg1"/>
                </a:solidFill>
                <a:latin typeface="Microsoft YaHei" charset="0"/>
                <a:ea typeface="Microsoft YaHei" charset="0"/>
              </a:rPr>
              <a:t>研究發現加保酒償險附約的保單相較於未加保之保單確實有較高的酒駕肇事率，結果證實</a:t>
            </a:r>
            <a:r>
              <a:rPr kumimoji="1" lang="zh-TW" altLang="zh-TW" sz="2200" b="1" dirty="0">
                <a:solidFill>
                  <a:schemeClr val="bg1"/>
                </a:solidFill>
                <a:latin typeface="Microsoft YaHei" charset="0"/>
                <a:ea typeface="Microsoft YaHei" charset="0"/>
              </a:rPr>
              <a:t>酒償險</a:t>
            </a:r>
            <a:r>
              <a:rPr kumimoji="1" lang="zh-TW" altLang="en-US" sz="2200" b="1" dirty="0">
                <a:solidFill>
                  <a:schemeClr val="bg1"/>
                </a:solidFill>
                <a:latin typeface="Microsoft YaHei" charset="0"/>
                <a:ea typeface="Microsoft YaHei" charset="0"/>
              </a:rPr>
              <a:t>附約的設計確實會誘發</a:t>
            </a:r>
            <a:r>
              <a:rPr kumimoji="1" lang="zh-TW" altLang="zh-TW" sz="2200" b="1" dirty="0">
                <a:solidFill>
                  <a:schemeClr val="bg1"/>
                </a:solidFill>
                <a:latin typeface="Microsoft YaHei" charset="0"/>
                <a:ea typeface="Microsoft YaHei" charset="0"/>
              </a:rPr>
              <a:t>逆選擇</a:t>
            </a:r>
            <a:r>
              <a:rPr kumimoji="1" lang="zh-TW" altLang="en-US" sz="2200" b="1" dirty="0">
                <a:solidFill>
                  <a:schemeClr val="bg1"/>
                </a:solidFill>
                <a:latin typeface="Microsoft YaHei" charset="0"/>
                <a:ea typeface="Microsoft YaHei" charset="0"/>
              </a:rPr>
              <a:t>即</a:t>
            </a:r>
            <a:r>
              <a:rPr kumimoji="1" lang="zh-TW" altLang="zh-TW" sz="2200" b="1" dirty="0">
                <a:solidFill>
                  <a:schemeClr val="bg1"/>
                </a:solidFill>
                <a:latin typeface="Microsoft YaHei" charset="0"/>
                <a:ea typeface="Microsoft YaHei" charset="0"/>
              </a:rPr>
              <a:t>道德危險。</a:t>
            </a:r>
            <a:endParaRPr kumimoji="1" lang="en-US" altLang="zh-TW" sz="2200" b="1" dirty="0">
              <a:solidFill>
                <a:schemeClr val="bg1"/>
              </a:solidFill>
              <a:latin typeface="Microsoft YaHei" charset="0"/>
              <a:ea typeface="Microsoft YaHei" charset="0"/>
            </a:endParaRPr>
          </a:p>
        </p:txBody>
      </p:sp>
      <p:grpSp>
        <p:nvGrpSpPr>
          <p:cNvPr id="34" name="组合 73">
            <a:extLst>
              <a:ext uri="{FF2B5EF4-FFF2-40B4-BE49-F238E27FC236}">
                <a16:creationId xmlns:a16="http://schemas.microsoft.com/office/drawing/2014/main" id="{FB77CD1F-AA3A-AB42-8F27-C67AB08F44B5}"/>
              </a:ext>
            </a:extLst>
          </p:cNvPr>
          <p:cNvGrpSpPr/>
          <p:nvPr/>
        </p:nvGrpSpPr>
        <p:grpSpPr>
          <a:xfrm>
            <a:off x="852730" y="2990109"/>
            <a:ext cx="10884436" cy="1555839"/>
            <a:chOff x="3059240" y="2474118"/>
            <a:chExt cx="11517285" cy="1646552"/>
          </a:xfrm>
        </p:grpSpPr>
        <p:sp>
          <p:nvSpPr>
            <p:cNvPr id="35" name="圆角矩形 74">
              <a:extLst>
                <a:ext uri="{FF2B5EF4-FFF2-40B4-BE49-F238E27FC236}">
                  <a16:creationId xmlns:a16="http://schemas.microsoft.com/office/drawing/2014/main" id="{9261E0EE-13BD-3A4B-BD9E-E70093CE5E09}"/>
                </a:ext>
              </a:extLst>
            </p:cNvPr>
            <p:cNvSpPr/>
            <p:nvPr/>
          </p:nvSpPr>
          <p:spPr>
            <a:xfrm>
              <a:off x="11533555" y="2755654"/>
              <a:ext cx="3042970" cy="1289717"/>
            </a:xfrm>
            <a:prstGeom prst="roundRect">
              <a:avLst>
                <a:gd name="adj" fmla="val 50000"/>
              </a:avLst>
            </a:prstGeom>
            <a:gradFill>
              <a:gsLst>
                <a:gs pos="0">
                  <a:sysClr val="windowText" lastClr="000000">
                    <a:alpha val="85000"/>
                  </a:sysClr>
                </a:gs>
                <a:gs pos="100000">
                  <a:srgbClr val="EEEEEE">
                    <a:alpha val="43000"/>
                  </a:srgbClr>
                </a:gs>
              </a:gsLst>
              <a:lin ang="0" scaled="0"/>
            </a:gradFill>
            <a:ln w="55000" cap="flat" cmpd="thickThin" algn="ctr">
              <a:noFill/>
              <a:prstDash val="solid"/>
            </a:ln>
            <a:effectLst>
              <a:softEdge rad="2159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36" name="组合 17">
              <a:extLst>
                <a:ext uri="{FF2B5EF4-FFF2-40B4-BE49-F238E27FC236}">
                  <a16:creationId xmlns:a16="http://schemas.microsoft.com/office/drawing/2014/main" id="{9268BB88-1D85-0441-90ED-ACCBDC89C3A1}"/>
                </a:ext>
              </a:extLst>
            </p:cNvPr>
            <p:cNvGrpSpPr/>
            <p:nvPr/>
          </p:nvGrpSpPr>
          <p:grpSpPr>
            <a:xfrm>
              <a:off x="3059240" y="2474118"/>
              <a:ext cx="10123847" cy="1646552"/>
              <a:chOff x="1771511" y="2396505"/>
              <a:chExt cx="11416924" cy="1856858"/>
            </a:xfrm>
          </p:grpSpPr>
          <p:sp>
            <p:nvSpPr>
              <p:cNvPr id="37" name="矩形 36">
                <a:extLst>
                  <a:ext uri="{FF2B5EF4-FFF2-40B4-BE49-F238E27FC236}">
                    <a16:creationId xmlns:a16="http://schemas.microsoft.com/office/drawing/2014/main" id="{1FC1FA6B-6E18-C448-ADC7-B5036BACF8C3}"/>
                  </a:ext>
                </a:extLst>
              </p:cNvPr>
              <p:cNvSpPr/>
              <p:nvPr/>
            </p:nvSpPr>
            <p:spPr>
              <a:xfrm>
                <a:off x="2400303" y="2981792"/>
                <a:ext cx="9407417" cy="953953"/>
              </a:xfrm>
              <a:prstGeom prst="rect">
                <a:avLst/>
              </a:prstGeom>
              <a:solidFill>
                <a:srgbClr val="DA1F28"/>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pic>
            <p:nvPicPr>
              <p:cNvPr id="38" name="图片 77">
                <a:extLst>
                  <a:ext uri="{FF2B5EF4-FFF2-40B4-BE49-F238E27FC236}">
                    <a16:creationId xmlns:a16="http://schemas.microsoft.com/office/drawing/2014/main" id="{DC308251-5434-EA45-B74C-9FB4ACEBA61D}"/>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Lst>
              </a:blip>
              <a:srcRect t="76775"/>
              <a:stretch/>
            </p:blipFill>
            <p:spPr>
              <a:xfrm rot="16200000" flipH="1">
                <a:off x="1724108" y="3384306"/>
                <a:ext cx="1546380" cy="191733"/>
              </a:xfrm>
              <a:prstGeom prst="rect">
                <a:avLst/>
              </a:prstGeom>
            </p:spPr>
          </p:pic>
          <p:sp>
            <p:nvSpPr>
              <p:cNvPr id="39" name="弦形 78">
                <a:extLst>
                  <a:ext uri="{FF2B5EF4-FFF2-40B4-BE49-F238E27FC236}">
                    <a16:creationId xmlns:a16="http://schemas.microsoft.com/office/drawing/2014/main" id="{40D6C8E1-1DE3-7A4E-B1DB-B2DF0F302227}"/>
                  </a:ext>
                </a:extLst>
              </p:cNvPr>
              <p:cNvSpPr/>
              <p:nvPr/>
            </p:nvSpPr>
            <p:spPr>
              <a:xfrm rot="2347071">
                <a:off x="1771511" y="2794704"/>
                <a:ext cx="1333792" cy="1333792"/>
              </a:xfrm>
              <a:prstGeom prst="chord">
                <a:avLst>
                  <a:gd name="adj1" fmla="val 2700000"/>
                  <a:gd name="adj2" fmla="val 14187347"/>
                </a:avLst>
              </a:prstGeom>
              <a:gradFill flip="none" rotWithShape="1">
                <a:gsLst>
                  <a:gs pos="42000">
                    <a:srgbClr val="FFFFFF">
                      <a:alpha val="79000"/>
                    </a:srgbClr>
                  </a:gs>
                  <a:gs pos="0">
                    <a:sysClr val="window" lastClr="FFFFFF"/>
                  </a:gs>
                  <a:gs pos="68000">
                    <a:srgbClr val="FFFFFF">
                      <a:alpha val="27000"/>
                    </a:srgbClr>
                  </a:gs>
                  <a:gs pos="100000">
                    <a:sysClr val="window" lastClr="FFFFFF">
                      <a:alpha val="0"/>
                    </a:sysClr>
                  </a:gs>
                </a:gsLst>
                <a:path path="shape">
                  <a:fillToRect l="50000" t="50000" r="50000" b="50000"/>
                </a:path>
                <a:tileRect/>
              </a:gradFill>
              <a:ln w="55000" cap="flat" cmpd="thickThin" algn="ctr">
                <a:noFill/>
                <a:prstDash val="solid"/>
              </a:ln>
              <a:effectLst>
                <a:softEdge rad="1397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0" name="矩形 39">
                <a:extLst>
                  <a:ext uri="{FF2B5EF4-FFF2-40B4-BE49-F238E27FC236}">
                    <a16:creationId xmlns:a16="http://schemas.microsoft.com/office/drawing/2014/main" id="{64C44B4B-AB2D-AE4E-BF85-C576C7820285}"/>
                  </a:ext>
                </a:extLst>
              </p:cNvPr>
              <p:cNvSpPr/>
              <p:nvPr/>
            </p:nvSpPr>
            <p:spPr>
              <a:xfrm>
                <a:off x="2397446" y="2981792"/>
                <a:ext cx="609600" cy="953953"/>
              </a:xfrm>
              <a:prstGeom prst="rect">
                <a:avLst/>
              </a:prstGeom>
              <a:gradFill flip="none" rotWithShape="1">
                <a:gsLst>
                  <a:gs pos="34000">
                    <a:srgbClr val="FFFFFF">
                      <a:alpha val="46000"/>
                    </a:srgbClr>
                  </a:gs>
                  <a:gs pos="0">
                    <a:srgbClr val="FFFFFF">
                      <a:alpha val="12000"/>
                    </a:srgbClr>
                  </a:gs>
                  <a:gs pos="100000">
                    <a:sysClr val="window" lastClr="FFFFFF">
                      <a:alpha val="0"/>
                    </a:sysClr>
                  </a:gs>
                </a:gsLst>
                <a:lin ang="0" scaled="0"/>
                <a:tileRect/>
              </a:gra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41" name="组合 22">
                <a:extLst>
                  <a:ext uri="{FF2B5EF4-FFF2-40B4-BE49-F238E27FC236}">
                    <a16:creationId xmlns:a16="http://schemas.microsoft.com/office/drawing/2014/main" id="{C4AB743E-AF5C-C542-94DA-4B8615D5FBE3}"/>
                  </a:ext>
                </a:extLst>
              </p:cNvPr>
              <p:cNvGrpSpPr/>
              <p:nvPr/>
            </p:nvGrpSpPr>
            <p:grpSpPr>
              <a:xfrm>
                <a:off x="11580297" y="2396505"/>
                <a:ext cx="1608138" cy="1539241"/>
                <a:chOff x="11580297" y="2396505"/>
                <a:chExt cx="1608138" cy="1539241"/>
              </a:xfrm>
            </p:grpSpPr>
            <p:sp>
              <p:nvSpPr>
                <p:cNvPr id="42" name="平行四边形 81">
                  <a:extLst>
                    <a:ext uri="{FF2B5EF4-FFF2-40B4-BE49-F238E27FC236}">
                      <a16:creationId xmlns:a16="http://schemas.microsoft.com/office/drawing/2014/main" id="{DB98746D-6EC6-B343-82FD-1C94B0DEC258}"/>
                    </a:ext>
                  </a:extLst>
                </p:cNvPr>
                <p:cNvSpPr/>
                <p:nvPr/>
              </p:nvSpPr>
              <p:spPr>
                <a:xfrm rot="16200000" flipV="1">
                  <a:off x="11203265" y="2775601"/>
                  <a:ext cx="1539240" cy="781050"/>
                </a:xfrm>
                <a:prstGeom prst="parallelogram">
                  <a:avLst>
                    <a:gd name="adj" fmla="val 74926"/>
                  </a:avLst>
                </a:prstGeom>
                <a:solidFill>
                  <a:srgbClr val="DA1F28">
                    <a:lumMod val="60000"/>
                    <a:lumOff val="40000"/>
                  </a:srgb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9F41C7"/>
                    </a:solidFill>
                    <a:effectLst/>
                    <a:uLnTx/>
                    <a:uFillTx/>
                    <a:latin typeface="+mn-lt"/>
                    <a:ea typeface="微软雅黑"/>
                    <a:cs typeface="+mn-ea"/>
                    <a:sym typeface="+mn-lt"/>
                  </a:endParaRPr>
                </a:p>
              </p:txBody>
            </p:sp>
            <p:sp>
              <p:nvSpPr>
                <p:cNvPr id="43" name="矩形 42">
                  <a:extLst>
                    <a:ext uri="{FF2B5EF4-FFF2-40B4-BE49-F238E27FC236}">
                      <a16:creationId xmlns:a16="http://schemas.microsoft.com/office/drawing/2014/main" id="{F8770339-8902-4540-8C63-B5CF47F35B44}"/>
                    </a:ext>
                  </a:extLst>
                </p:cNvPr>
                <p:cNvSpPr/>
                <p:nvPr/>
              </p:nvSpPr>
              <p:spPr>
                <a:xfrm>
                  <a:off x="12365474" y="2396505"/>
                  <a:ext cx="822959" cy="953953"/>
                </a:xfrm>
                <a:prstGeom prst="rect">
                  <a:avLst/>
                </a:prstGeom>
                <a:solidFill>
                  <a:srgbClr val="DA1F28"/>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4" name="平行四边形 83">
                  <a:extLst>
                    <a:ext uri="{FF2B5EF4-FFF2-40B4-BE49-F238E27FC236}">
                      <a16:creationId xmlns:a16="http://schemas.microsoft.com/office/drawing/2014/main" id="{69688D5C-EF44-324C-B15E-C98558E7CF55}"/>
                    </a:ext>
                  </a:extLst>
                </p:cNvPr>
                <p:cNvSpPr/>
                <p:nvPr/>
              </p:nvSpPr>
              <p:spPr>
                <a:xfrm rot="10800000">
                  <a:off x="11580297" y="3350458"/>
                  <a:ext cx="1608138" cy="585288"/>
                </a:xfrm>
                <a:prstGeom prst="parallelogram">
                  <a:avLst>
                    <a:gd name="adj" fmla="val 133512"/>
                  </a:avLst>
                </a:prstGeom>
                <a:solidFill>
                  <a:srgbClr val="DA1F28">
                    <a:lumMod val="75000"/>
                  </a:srgb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9F41C7"/>
                    </a:solidFill>
                    <a:effectLst/>
                    <a:uLnTx/>
                    <a:uFillTx/>
                    <a:latin typeface="+mn-lt"/>
                    <a:ea typeface="微软雅黑"/>
                    <a:cs typeface="+mn-ea"/>
                    <a:sym typeface="+mn-lt"/>
                  </a:endParaRPr>
                </a:p>
              </p:txBody>
            </p:sp>
          </p:grpSp>
        </p:grpSp>
      </p:grpSp>
      <p:sp>
        <p:nvSpPr>
          <p:cNvPr id="45" name="矩形 44">
            <a:extLst>
              <a:ext uri="{FF2B5EF4-FFF2-40B4-BE49-F238E27FC236}">
                <a16:creationId xmlns:a16="http://schemas.microsoft.com/office/drawing/2014/main" id="{520E8B7B-0BFE-744F-9646-94F59159E13B}"/>
              </a:ext>
            </a:extLst>
          </p:cNvPr>
          <p:cNvSpPr/>
          <p:nvPr/>
        </p:nvSpPr>
        <p:spPr>
          <a:xfrm>
            <a:off x="1704466" y="3557659"/>
            <a:ext cx="7165744" cy="604461"/>
          </a:xfrm>
          <a:prstGeom prst="rect">
            <a:avLst/>
          </a:prstGeom>
        </p:spPr>
        <p:txBody>
          <a:bodyPr wrap="none">
            <a:spAutoFit/>
          </a:bodyPr>
          <a:lstStyle/>
          <a:p>
            <a:pPr>
              <a:lnSpc>
                <a:spcPts val="4500"/>
              </a:lnSpc>
            </a:pPr>
            <a:r>
              <a:rPr kumimoji="1" lang="zh-TW" altLang="en-US" sz="2600" b="1" dirty="0">
                <a:solidFill>
                  <a:schemeClr val="bg1"/>
                </a:solidFill>
                <a:latin typeface="Microsoft YaHei" charset="0"/>
                <a:ea typeface="Microsoft YaHei" charset="0"/>
              </a:rPr>
              <a:t>修正刑法</a:t>
            </a:r>
            <a:r>
              <a:rPr kumimoji="1" lang="en-US" altLang="zh-TW" sz="2600" b="1" dirty="0">
                <a:solidFill>
                  <a:schemeClr val="bg1"/>
                </a:solidFill>
                <a:latin typeface="Microsoft YaHei" charset="0"/>
                <a:ea typeface="Microsoft YaHei" charset="0"/>
              </a:rPr>
              <a:t>185</a:t>
            </a:r>
            <a:r>
              <a:rPr kumimoji="1" lang="zh-TW" altLang="en-US" sz="2600" b="1" dirty="0">
                <a:solidFill>
                  <a:schemeClr val="bg1"/>
                </a:solidFill>
                <a:latin typeface="Microsoft YaHei" charset="0"/>
                <a:ea typeface="Microsoft YaHei" charset="0"/>
              </a:rPr>
              <a:t>條之</a:t>
            </a:r>
            <a:r>
              <a:rPr kumimoji="1" lang="en-US" altLang="zh-TW" sz="2600" b="1" dirty="0">
                <a:solidFill>
                  <a:schemeClr val="bg1"/>
                </a:solidFill>
                <a:latin typeface="Microsoft YaHei" charset="0"/>
                <a:ea typeface="Microsoft YaHei" charset="0"/>
              </a:rPr>
              <a:t>3</a:t>
            </a:r>
            <a:r>
              <a:rPr kumimoji="1" lang="zh-TW" altLang="en-US" sz="2600" b="1" dirty="0">
                <a:solidFill>
                  <a:schemeClr val="bg1"/>
                </a:solidFill>
                <a:latin typeface="Microsoft YaHei" charset="0"/>
                <a:ea typeface="Microsoft YaHei" charset="0"/>
              </a:rPr>
              <a:t>能抑制逆選擇或道德危險嗎</a:t>
            </a:r>
            <a:r>
              <a:rPr kumimoji="1" lang="en-US" altLang="zh-TW" sz="2600" b="1" dirty="0">
                <a:solidFill>
                  <a:schemeClr val="bg1"/>
                </a:solidFill>
                <a:latin typeface="Microsoft YaHei" charset="0"/>
                <a:ea typeface="Microsoft YaHei" charset="0"/>
              </a:rPr>
              <a:t>?</a:t>
            </a:r>
          </a:p>
        </p:txBody>
      </p:sp>
      <p:sp>
        <p:nvSpPr>
          <p:cNvPr id="46" name="矩形 45">
            <a:extLst>
              <a:ext uri="{FF2B5EF4-FFF2-40B4-BE49-F238E27FC236}">
                <a16:creationId xmlns:a16="http://schemas.microsoft.com/office/drawing/2014/main" id="{C9309BDD-FD12-E348-AC53-4EC64AD6ABE7}"/>
              </a:ext>
            </a:extLst>
          </p:cNvPr>
          <p:cNvSpPr/>
          <p:nvPr/>
        </p:nvSpPr>
        <p:spPr>
          <a:xfrm>
            <a:off x="1736254" y="4329467"/>
            <a:ext cx="6096000" cy="834909"/>
          </a:xfrm>
          <a:prstGeom prst="rect">
            <a:avLst/>
          </a:prstGeom>
        </p:spPr>
        <p:txBody>
          <a:bodyPr>
            <a:spAutoFit/>
          </a:bodyPr>
          <a:lstStyle/>
          <a:p>
            <a:pPr>
              <a:lnSpc>
                <a:spcPct val="114000"/>
              </a:lnSpc>
            </a:pPr>
            <a:r>
              <a:rPr kumimoji="1" lang="zh-TW" altLang="zh-TW" sz="2200" b="1" dirty="0">
                <a:solidFill>
                  <a:schemeClr val="bg1"/>
                </a:solidFill>
                <a:latin typeface="Microsoft YaHei" charset="0"/>
                <a:ea typeface="Microsoft YaHei" charset="0"/>
              </a:rPr>
              <a:t>提高</a:t>
            </a:r>
            <a:r>
              <a:rPr kumimoji="1" lang="zh-TW" altLang="en-US" sz="2200" b="1" dirty="0">
                <a:solidFill>
                  <a:schemeClr val="bg1"/>
                </a:solidFill>
                <a:latin typeface="Microsoft YaHei" charset="0"/>
                <a:ea typeface="Microsoft YaHei" charset="0"/>
              </a:rPr>
              <a:t>酒駕及</a:t>
            </a:r>
            <a:r>
              <a:rPr kumimoji="1" lang="zh-TW" altLang="zh-TW" sz="2200" b="1" dirty="0">
                <a:solidFill>
                  <a:schemeClr val="bg1"/>
                </a:solidFill>
                <a:latin typeface="Microsoft YaHei" charset="0"/>
                <a:ea typeface="Microsoft YaHei" charset="0"/>
              </a:rPr>
              <a:t>公共危險罪標準</a:t>
            </a:r>
            <a:r>
              <a:rPr kumimoji="1" lang="zh-TW" altLang="en-US" sz="2200" b="1" dirty="0">
                <a:solidFill>
                  <a:schemeClr val="bg1"/>
                </a:solidFill>
                <a:latin typeface="Microsoft YaHei" charset="0"/>
                <a:ea typeface="Microsoft YaHei" charset="0"/>
              </a:rPr>
              <a:t>，並加重</a:t>
            </a:r>
            <a:r>
              <a:rPr kumimoji="1" lang="zh-TW" altLang="zh-TW" sz="2200" b="1" dirty="0">
                <a:solidFill>
                  <a:schemeClr val="bg1"/>
                </a:solidFill>
                <a:latin typeface="Microsoft YaHei" charset="0"/>
                <a:ea typeface="Microsoft YaHei" charset="0"/>
              </a:rPr>
              <a:t>酒駕刑責後，能達到抑制酒償險附約誘發的</a:t>
            </a:r>
            <a:r>
              <a:rPr kumimoji="1" lang="zh-TW" altLang="en-US" sz="2200" b="1" dirty="0">
                <a:solidFill>
                  <a:schemeClr val="bg1"/>
                </a:solidFill>
                <a:latin typeface="Microsoft YaHei" charset="0"/>
                <a:ea typeface="Microsoft YaHei" charset="0"/>
              </a:rPr>
              <a:t>資訊不對稱問題</a:t>
            </a:r>
            <a:r>
              <a:rPr kumimoji="1" lang="zh-TW" altLang="zh-TW" sz="2200" b="1" dirty="0">
                <a:solidFill>
                  <a:schemeClr val="bg1"/>
                </a:solidFill>
                <a:latin typeface="Microsoft YaHei" charset="0"/>
                <a:ea typeface="Microsoft YaHei" charset="0"/>
              </a:rPr>
              <a:t>。</a:t>
            </a:r>
            <a:endParaRPr kumimoji="1" lang="en-US" altLang="zh-TW" sz="2200" b="1" dirty="0">
              <a:solidFill>
                <a:schemeClr val="bg1"/>
              </a:solidFill>
              <a:latin typeface="Microsoft YaHei" charset="0"/>
              <a:ea typeface="Microsoft YaHei" charset="0"/>
            </a:endParaRPr>
          </a:p>
        </p:txBody>
      </p:sp>
      <p:grpSp>
        <p:nvGrpSpPr>
          <p:cNvPr id="47" name="组合 13">
            <a:extLst>
              <a:ext uri="{FF2B5EF4-FFF2-40B4-BE49-F238E27FC236}">
                <a16:creationId xmlns:a16="http://schemas.microsoft.com/office/drawing/2014/main" id="{B725D4D1-8675-3B4D-90BC-25CEB4312A2F}"/>
              </a:ext>
            </a:extLst>
          </p:cNvPr>
          <p:cNvGrpSpPr/>
          <p:nvPr/>
        </p:nvGrpSpPr>
        <p:grpSpPr>
          <a:xfrm>
            <a:off x="1460950" y="4808430"/>
            <a:ext cx="10597247" cy="1555840"/>
            <a:chOff x="3059240" y="4078895"/>
            <a:chExt cx="11213398" cy="1646553"/>
          </a:xfrm>
        </p:grpSpPr>
        <p:sp>
          <p:nvSpPr>
            <p:cNvPr id="48" name="圆角矩形 85">
              <a:extLst>
                <a:ext uri="{FF2B5EF4-FFF2-40B4-BE49-F238E27FC236}">
                  <a16:creationId xmlns:a16="http://schemas.microsoft.com/office/drawing/2014/main" id="{74376B73-0085-C543-A202-8B56B285DC1F}"/>
                </a:ext>
              </a:extLst>
            </p:cNvPr>
            <p:cNvSpPr/>
            <p:nvPr/>
          </p:nvSpPr>
          <p:spPr>
            <a:xfrm>
              <a:off x="11229668" y="4386976"/>
              <a:ext cx="3042970" cy="1289717"/>
            </a:xfrm>
            <a:prstGeom prst="roundRect">
              <a:avLst>
                <a:gd name="adj" fmla="val 50000"/>
              </a:avLst>
            </a:prstGeom>
            <a:gradFill>
              <a:gsLst>
                <a:gs pos="0">
                  <a:sysClr val="windowText" lastClr="000000">
                    <a:alpha val="85000"/>
                  </a:sysClr>
                </a:gs>
                <a:gs pos="100000">
                  <a:srgbClr val="EEEEEE">
                    <a:alpha val="43000"/>
                  </a:srgbClr>
                </a:gs>
              </a:gsLst>
              <a:lin ang="0" scaled="0"/>
            </a:gradFill>
            <a:ln w="55000" cap="flat" cmpd="thickThin" algn="ctr">
              <a:noFill/>
              <a:prstDash val="solid"/>
            </a:ln>
            <a:effectLst>
              <a:softEdge rad="2159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49" name="组合 26">
              <a:extLst>
                <a:ext uri="{FF2B5EF4-FFF2-40B4-BE49-F238E27FC236}">
                  <a16:creationId xmlns:a16="http://schemas.microsoft.com/office/drawing/2014/main" id="{6360B2BA-2B43-544B-8C4F-D0560FAB5250}"/>
                </a:ext>
              </a:extLst>
            </p:cNvPr>
            <p:cNvGrpSpPr/>
            <p:nvPr/>
          </p:nvGrpSpPr>
          <p:grpSpPr>
            <a:xfrm>
              <a:off x="3059240" y="4078895"/>
              <a:ext cx="9825515" cy="1646553"/>
              <a:chOff x="1771511" y="2396504"/>
              <a:chExt cx="11080486" cy="1856859"/>
            </a:xfrm>
          </p:grpSpPr>
          <p:sp>
            <p:nvSpPr>
              <p:cNvPr id="50" name="矩形 49">
                <a:extLst>
                  <a:ext uri="{FF2B5EF4-FFF2-40B4-BE49-F238E27FC236}">
                    <a16:creationId xmlns:a16="http://schemas.microsoft.com/office/drawing/2014/main" id="{63725FC5-F464-554E-B1D5-B6655DDC444D}"/>
                  </a:ext>
                </a:extLst>
              </p:cNvPr>
              <p:cNvSpPr/>
              <p:nvPr/>
            </p:nvSpPr>
            <p:spPr>
              <a:xfrm>
                <a:off x="2400306" y="2981792"/>
                <a:ext cx="9019496" cy="953953"/>
              </a:xfrm>
              <a:prstGeom prst="rect">
                <a:avLst/>
              </a:prstGeom>
              <a:solidFill>
                <a:srgbClr val="39639D"/>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pic>
            <p:nvPicPr>
              <p:cNvPr id="51" name="图片 88">
                <a:extLst>
                  <a:ext uri="{FF2B5EF4-FFF2-40B4-BE49-F238E27FC236}">
                    <a16:creationId xmlns:a16="http://schemas.microsoft.com/office/drawing/2014/main" id="{A686DA47-E7E6-EA41-BDB4-060F2188168B}"/>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Lst>
              </a:blip>
              <a:srcRect t="76775"/>
              <a:stretch/>
            </p:blipFill>
            <p:spPr>
              <a:xfrm rot="16200000" flipH="1">
                <a:off x="1724108" y="3384306"/>
                <a:ext cx="1546380" cy="191733"/>
              </a:xfrm>
              <a:prstGeom prst="rect">
                <a:avLst/>
              </a:prstGeom>
            </p:spPr>
          </p:pic>
          <p:sp>
            <p:nvSpPr>
              <p:cNvPr id="52" name="弦形 89">
                <a:extLst>
                  <a:ext uri="{FF2B5EF4-FFF2-40B4-BE49-F238E27FC236}">
                    <a16:creationId xmlns:a16="http://schemas.microsoft.com/office/drawing/2014/main" id="{7B709F51-714F-C845-A2A5-F21A94C77831}"/>
                  </a:ext>
                </a:extLst>
              </p:cNvPr>
              <p:cNvSpPr/>
              <p:nvPr/>
            </p:nvSpPr>
            <p:spPr>
              <a:xfrm rot="2347071">
                <a:off x="1771511" y="2794704"/>
                <a:ext cx="1333792" cy="1333792"/>
              </a:xfrm>
              <a:prstGeom prst="chord">
                <a:avLst>
                  <a:gd name="adj1" fmla="val 2700000"/>
                  <a:gd name="adj2" fmla="val 14187347"/>
                </a:avLst>
              </a:prstGeom>
              <a:gradFill flip="none" rotWithShape="1">
                <a:gsLst>
                  <a:gs pos="42000">
                    <a:srgbClr val="FFFFFF">
                      <a:alpha val="79000"/>
                    </a:srgbClr>
                  </a:gs>
                  <a:gs pos="0">
                    <a:sysClr val="window" lastClr="FFFFFF"/>
                  </a:gs>
                  <a:gs pos="68000">
                    <a:srgbClr val="FFFFFF">
                      <a:alpha val="27000"/>
                    </a:srgbClr>
                  </a:gs>
                  <a:gs pos="100000">
                    <a:sysClr val="window" lastClr="FFFFFF">
                      <a:alpha val="0"/>
                    </a:sysClr>
                  </a:gs>
                </a:gsLst>
                <a:path path="shape">
                  <a:fillToRect l="50000" t="50000" r="50000" b="50000"/>
                </a:path>
                <a:tileRect/>
              </a:gradFill>
              <a:ln w="55000" cap="flat" cmpd="thickThin" algn="ctr">
                <a:noFill/>
                <a:prstDash val="solid"/>
              </a:ln>
              <a:effectLst>
                <a:softEdge rad="1397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3" name="矩形 52">
                <a:extLst>
                  <a:ext uri="{FF2B5EF4-FFF2-40B4-BE49-F238E27FC236}">
                    <a16:creationId xmlns:a16="http://schemas.microsoft.com/office/drawing/2014/main" id="{AE2EC223-E20A-BB46-A157-4323438DC72A}"/>
                  </a:ext>
                </a:extLst>
              </p:cNvPr>
              <p:cNvSpPr/>
              <p:nvPr/>
            </p:nvSpPr>
            <p:spPr>
              <a:xfrm>
                <a:off x="2397446" y="2981792"/>
                <a:ext cx="609600" cy="953953"/>
              </a:xfrm>
              <a:prstGeom prst="rect">
                <a:avLst/>
              </a:prstGeom>
              <a:gradFill flip="none" rotWithShape="1">
                <a:gsLst>
                  <a:gs pos="34000">
                    <a:srgbClr val="FFFFFF">
                      <a:alpha val="46000"/>
                    </a:srgbClr>
                  </a:gs>
                  <a:gs pos="0">
                    <a:srgbClr val="FFFFFF">
                      <a:alpha val="12000"/>
                    </a:srgbClr>
                  </a:gs>
                  <a:gs pos="100000">
                    <a:sysClr val="window" lastClr="FFFFFF">
                      <a:alpha val="0"/>
                    </a:sysClr>
                  </a:gs>
                </a:gsLst>
                <a:lin ang="0" scaled="0"/>
                <a:tileRect/>
              </a:gra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54" name="组合 31">
                <a:extLst>
                  <a:ext uri="{FF2B5EF4-FFF2-40B4-BE49-F238E27FC236}">
                    <a16:creationId xmlns:a16="http://schemas.microsoft.com/office/drawing/2014/main" id="{2D4CC603-0987-294D-826D-2E2C74EAEFE5}"/>
                  </a:ext>
                </a:extLst>
              </p:cNvPr>
              <p:cNvGrpSpPr/>
              <p:nvPr/>
            </p:nvGrpSpPr>
            <p:grpSpPr>
              <a:xfrm>
                <a:off x="11243857" y="2396504"/>
                <a:ext cx="1608140" cy="1539241"/>
                <a:chOff x="11243857" y="2396504"/>
                <a:chExt cx="1608140" cy="1539241"/>
              </a:xfrm>
            </p:grpSpPr>
            <p:sp>
              <p:nvSpPr>
                <p:cNvPr id="55" name="平行四边形 92">
                  <a:extLst>
                    <a:ext uri="{FF2B5EF4-FFF2-40B4-BE49-F238E27FC236}">
                      <a16:creationId xmlns:a16="http://schemas.microsoft.com/office/drawing/2014/main" id="{C5C2DCC9-18F9-8E41-930F-8AB8D5276904}"/>
                    </a:ext>
                  </a:extLst>
                </p:cNvPr>
                <p:cNvSpPr/>
                <p:nvPr/>
              </p:nvSpPr>
              <p:spPr>
                <a:xfrm rot="16200000" flipV="1">
                  <a:off x="10866827" y="2775600"/>
                  <a:ext cx="1539240" cy="781050"/>
                </a:xfrm>
                <a:prstGeom prst="parallelogram">
                  <a:avLst>
                    <a:gd name="adj" fmla="val 74926"/>
                  </a:avLst>
                </a:prstGeom>
                <a:solidFill>
                  <a:srgbClr val="39639D">
                    <a:lumMod val="60000"/>
                    <a:lumOff val="40000"/>
                  </a:srgb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9F41C7"/>
                    </a:solidFill>
                    <a:effectLst/>
                    <a:uLnTx/>
                    <a:uFillTx/>
                    <a:latin typeface="+mn-lt"/>
                    <a:ea typeface="微软雅黑"/>
                    <a:cs typeface="+mn-ea"/>
                    <a:sym typeface="+mn-lt"/>
                  </a:endParaRPr>
                </a:p>
              </p:txBody>
            </p:sp>
            <p:sp>
              <p:nvSpPr>
                <p:cNvPr id="56" name="矩形 55">
                  <a:extLst>
                    <a:ext uri="{FF2B5EF4-FFF2-40B4-BE49-F238E27FC236}">
                      <a16:creationId xmlns:a16="http://schemas.microsoft.com/office/drawing/2014/main" id="{2F7F9AB5-D715-A248-B764-9061C492527D}"/>
                    </a:ext>
                  </a:extLst>
                </p:cNvPr>
                <p:cNvSpPr/>
                <p:nvPr/>
              </p:nvSpPr>
              <p:spPr>
                <a:xfrm>
                  <a:off x="12029038" y="2396504"/>
                  <a:ext cx="822959" cy="953953"/>
                </a:xfrm>
                <a:prstGeom prst="rect">
                  <a:avLst/>
                </a:prstGeom>
                <a:solidFill>
                  <a:srgbClr val="39639D"/>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7" name="平行四边形 94">
                  <a:extLst>
                    <a:ext uri="{FF2B5EF4-FFF2-40B4-BE49-F238E27FC236}">
                      <a16:creationId xmlns:a16="http://schemas.microsoft.com/office/drawing/2014/main" id="{88BFC53F-FF6F-5C45-B0B9-B2DE8F43905B}"/>
                    </a:ext>
                  </a:extLst>
                </p:cNvPr>
                <p:cNvSpPr/>
                <p:nvPr/>
              </p:nvSpPr>
              <p:spPr>
                <a:xfrm rot="10800000">
                  <a:off x="11243857" y="3350457"/>
                  <a:ext cx="1608138" cy="585288"/>
                </a:xfrm>
                <a:prstGeom prst="parallelogram">
                  <a:avLst>
                    <a:gd name="adj" fmla="val 133512"/>
                  </a:avLst>
                </a:prstGeom>
                <a:solidFill>
                  <a:srgbClr val="39639D">
                    <a:lumMod val="75000"/>
                  </a:srgb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9F41C7"/>
                    </a:solidFill>
                    <a:effectLst/>
                    <a:uLnTx/>
                    <a:uFillTx/>
                    <a:latin typeface="+mn-lt"/>
                    <a:ea typeface="微软雅黑"/>
                    <a:cs typeface="+mn-ea"/>
                    <a:sym typeface="+mn-lt"/>
                  </a:endParaRPr>
                </a:p>
              </p:txBody>
            </p:sp>
          </p:grpSp>
        </p:grpSp>
      </p:grpSp>
      <p:sp>
        <p:nvSpPr>
          <p:cNvPr id="58" name="矩形 57">
            <a:extLst>
              <a:ext uri="{FF2B5EF4-FFF2-40B4-BE49-F238E27FC236}">
                <a16:creationId xmlns:a16="http://schemas.microsoft.com/office/drawing/2014/main" id="{FCB41080-C7CA-644B-A29F-AB59A489C2B0}"/>
              </a:ext>
            </a:extLst>
          </p:cNvPr>
          <p:cNvSpPr/>
          <p:nvPr/>
        </p:nvSpPr>
        <p:spPr>
          <a:xfrm>
            <a:off x="2433875" y="5377308"/>
            <a:ext cx="2518638" cy="604461"/>
          </a:xfrm>
          <a:prstGeom prst="rect">
            <a:avLst/>
          </a:prstGeom>
        </p:spPr>
        <p:txBody>
          <a:bodyPr wrap="none">
            <a:spAutoFit/>
          </a:bodyPr>
          <a:lstStyle/>
          <a:p>
            <a:pPr>
              <a:lnSpc>
                <a:spcPts val="4500"/>
              </a:lnSpc>
            </a:pPr>
            <a:r>
              <a:rPr kumimoji="1" lang="zh-TW" altLang="en-US" sz="2600" b="1" dirty="0">
                <a:solidFill>
                  <a:schemeClr val="bg1"/>
                </a:solidFill>
                <a:latin typeface="Microsoft YaHei" charset="0"/>
                <a:ea typeface="Microsoft YaHei" charset="0"/>
              </a:rPr>
              <a:t>延續的後續研究</a:t>
            </a:r>
            <a:endParaRPr kumimoji="1" lang="en-US" altLang="zh-TW" sz="2600" b="1" dirty="0">
              <a:solidFill>
                <a:schemeClr val="bg1"/>
              </a:solidFill>
              <a:latin typeface="Microsoft YaHei" charset="0"/>
              <a:ea typeface="Microsoft YaHei" charset="0"/>
            </a:endParaRPr>
          </a:p>
        </p:txBody>
      </p:sp>
      <p:sp>
        <p:nvSpPr>
          <p:cNvPr id="59" name="矩形 58">
            <a:extLst>
              <a:ext uri="{FF2B5EF4-FFF2-40B4-BE49-F238E27FC236}">
                <a16:creationId xmlns:a16="http://schemas.microsoft.com/office/drawing/2014/main" id="{9CED3D46-67F2-354E-8F49-11053276A91F}"/>
              </a:ext>
            </a:extLst>
          </p:cNvPr>
          <p:cNvSpPr/>
          <p:nvPr/>
        </p:nvSpPr>
        <p:spPr>
          <a:xfrm>
            <a:off x="2433875" y="6060241"/>
            <a:ext cx="5545108" cy="592278"/>
          </a:xfrm>
          <a:prstGeom prst="rect">
            <a:avLst/>
          </a:prstGeom>
        </p:spPr>
        <p:txBody>
          <a:bodyPr wrap="none">
            <a:spAutoFit/>
          </a:bodyPr>
          <a:lstStyle/>
          <a:p>
            <a:pPr>
              <a:lnSpc>
                <a:spcPts val="4500"/>
              </a:lnSpc>
            </a:pPr>
            <a:r>
              <a:rPr kumimoji="1" lang="zh-TW" altLang="en-US" sz="2200" b="1" dirty="0">
                <a:solidFill>
                  <a:schemeClr val="bg1"/>
                </a:solidFill>
                <a:latin typeface="Microsoft YaHei" charset="0"/>
                <a:ea typeface="Microsoft YaHei" charset="0"/>
              </a:rPr>
              <a:t>刑法修正主要能抑制道德危險而非逆選擇。</a:t>
            </a:r>
            <a:endParaRPr kumimoji="1" lang="zh-CN" altLang="en-US" sz="2200" b="1" dirty="0">
              <a:solidFill>
                <a:schemeClr val="bg1"/>
              </a:solidFill>
              <a:latin typeface="Microsoft YaHei" charset="0"/>
              <a:ea typeface="Microsoft YaHei" charset="0"/>
            </a:endParaRPr>
          </a:p>
        </p:txBody>
      </p:sp>
    </p:spTree>
    <p:extLst>
      <p:ext uri="{BB962C8B-B14F-4D97-AF65-F5344CB8AC3E}">
        <p14:creationId xmlns:p14="http://schemas.microsoft.com/office/powerpoint/2010/main" val="4254757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22C83AF-28B7-48DD-8AAA-086590E316F8}"/>
              </a:ext>
            </a:extLst>
          </p:cNvPr>
          <p:cNvSpPr/>
          <p:nvPr/>
        </p:nvSpPr>
        <p:spPr>
          <a:xfrm>
            <a:off x="650491" y="1400439"/>
            <a:ext cx="11075193" cy="1393779"/>
          </a:xfrm>
          <a:prstGeom prst="rect">
            <a:avLst/>
          </a:prstGeom>
        </p:spPr>
        <p:txBody>
          <a:bodyPr wrap="square">
            <a:spAutoFit/>
          </a:bodyPr>
          <a:lstStyle/>
          <a:p>
            <a:pPr>
              <a:lnSpc>
                <a:spcPts val="3500"/>
              </a:lnSpc>
            </a:pPr>
            <a:r>
              <a:rPr kumimoji="1" lang="en-US" altLang="zh-TW" sz="2200" b="1" dirty="0">
                <a:solidFill>
                  <a:schemeClr val="bg1"/>
                </a:solidFill>
                <a:latin typeface="Microsoft YaHei" charset="0"/>
                <a:ea typeface="Microsoft YaHei" charset="0"/>
              </a:rPr>
              <a:t>Becker (1968)</a:t>
            </a:r>
            <a:r>
              <a:rPr kumimoji="1" lang="zh-TW" altLang="zh-TW" sz="2200" b="1" dirty="0">
                <a:solidFill>
                  <a:schemeClr val="bg1"/>
                </a:solidFill>
                <a:latin typeface="Microsoft YaHei" charset="0"/>
                <a:ea typeface="Microsoft YaHei" charset="0"/>
              </a:rPr>
              <a:t>指出，當犯罪者預期其犯罪利益大於其犯罪成本時，就可能引發犯罪行為。</a:t>
            </a:r>
            <a:endParaRPr kumimoji="1" lang="en-US" altLang="zh-TW" sz="2200" b="1" dirty="0">
              <a:solidFill>
                <a:schemeClr val="bg1"/>
              </a:solidFill>
              <a:latin typeface="Microsoft YaHei" charset="0"/>
              <a:ea typeface="Microsoft YaHei" charset="0"/>
            </a:endParaRPr>
          </a:p>
          <a:p>
            <a:pPr>
              <a:lnSpc>
                <a:spcPts val="3500"/>
              </a:lnSpc>
            </a:pPr>
            <a:r>
              <a:rPr kumimoji="1" lang="zh-TW" altLang="zh-TW" sz="2200" b="1" dirty="0">
                <a:solidFill>
                  <a:schemeClr val="bg1"/>
                </a:solidFill>
                <a:latin typeface="Microsoft YaHei" charset="0"/>
                <a:ea typeface="Microsoft YaHei" charset="0"/>
              </a:rPr>
              <a:t>要杜絕或降低犯罪行為必須課以適當的強制性處罰。然而對於處以加重之罰則能否達到抑制犯罪行為，</a:t>
            </a:r>
            <a:r>
              <a:rPr kumimoji="1" lang="zh-TW" altLang="en-US" sz="2200" b="1" dirty="0">
                <a:solidFill>
                  <a:schemeClr val="bg1"/>
                </a:solidFill>
                <a:latin typeface="Microsoft YaHei" charset="0"/>
                <a:ea typeface="Microsoft YaHei" charset="0"/>
              </a:rPr>
              <a:t>仍有不同的見解。</a:t>
            </a:r>
            <a:endParaRPr kumimoji="1" lang="en-US" altLang="zh-TW" sz="2200" b="1" dirty="0">
              <a:solidFill>
                <a:schemeClr val="bg1"/>
              </a:solidFill>
              <a:latin typeface="Microsoft YaHei" charset="0"/>
              <a:ea typeface="Microsoft YaHei" charset="0"/>
            </a:endParaRPr>
          </a:p>
        </p:txBody>
      </p:sp>
      <p:grpSp>
        <p:nvGrpSpPr>
          <p:cNvPr id="5" name="群組 4">
            <a:extLst>
              <a:ext uri="{FF2B5EF4-FFF2-40B4-BE49-F238E27FC236}">
                <a16:creationId xmlns:a16="http://schemas.microsoft.com/office/drawing/2014/main" id="{ABFF6CCC-6258-3C4F-B4D0-40827314F2A7}"/>
              </a:ext>
            </a:extLst>
          </p:cNvPr>
          <p:cNvGrpSpPr/>
          <p:nvPr/>
        </p:nvGrpSpPr>
        <p:grpSpPr>
          <a:xfrm>
            <a:off x="258519" y="238818"/>
            <a:ext cx="2764081" cy="1070276"/>
            <a:chOff x="830019" y="260400"/>
            <a:chExt cx="2764081" cy="1070276"/>
          </a:xfrm>
        </p:grpSpPr>
        <p:sp>
          <p:nvSpPr>
            <p:cNvPr id="6" name="矩形 5">
              <a:extLst>
                <a:ext uri="{FF2B5EF4-FFF2-40B4-BE49-F238E27FC236}">
                  <a16:creationId xmlns:a16="http://schemas.microsoft.com/office/drawing/2014/main" id="{C062F0D2-1873-104D-94C1-8F6F14BF3968}"/>
                </a:ext>
              </a:extLst>
            </p:cNvPr>
            <p:cNvSpPr/>
            <p:nvPr/>
          </p:nvSpPr>
          <p:spPr>
            <a:xfrm>
              <a:off x="1371555" y="260400"/>
              <a:ext cx="2222545" cy="646331"/>
            </a:xfrm>
            <a:prstGeom prst="rect">
              <a:avLst/>
            </a:prstGeom>
          </p:spPr>
          <p:txBody>
            <a:bodyPr wrap="square">
              <a:spAutoFit/>
            </a:bodyPr>
            <a:lstStyle/>
            <a:p>
              <a:pPr algn="ctr"/>
              <a:r>
                <a:rPr kumimoji="1" lang="zh-TW" altLang="en-US" sz="3600" b="1" dirty="0">
                  <a:solidFill>
                    <a:srgbClr val="FFC000"/>
                  </a:solidFill>
                  <a:latin typeface="Microsoft YaHei" charset="0"/>
                  <a:ea typeface="Microsoft YaHei" charset="0"/>
                  <a:cs typeface="Microsoft YaHei" charset="0"/>
                </a:rPr>
                <a:t>研究意涵 </a:t>
              </a:r>
              <a:endParaRPr kumimoji="1" lang="en-US" altLang="zh-TW" sz="3600" b="1" dirty="0">
                <a:solidFill>
                  <a:srgbClr val="FFC000"/>
                </a:solidFill>
                <a:latin typeface="Microsoft YaHei" charset="0"/>
                <a:ea typeface="Microsoft YaHei" charset="0"/>
                <a:cs typeface="Microsoft YaHei" charset="0"/>
              </a:endParaRPr>
            </a:p>
          </p:txBody>
        </p:sp>
        <p:sp>
          <p:nvSpPr>
            <p:cNvPr id="7" name="文本占位符 7">
              <a:extLst>
                <a:ext uri="{FF2B5EF4-FFF2-40B4-BE49-F238E27FC236}">
                  <a16:creationId xmlns:a16="http://schemas.microsoft.com/office/drawing/2014/main" id="{CB621B02-B7DF-B649-855B-DAA902E2810C}"/>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8" name="组 7">
              <a:extLst>
                <a:ext uri="{FF2B5EF4-FFF2-40B4-BE49-F238E27FC236}">
                  <a16:creationId xmlns:a16="http://schemas.microsoft.com/office/drawing/2014/main" id="{C5828804-E0A9-6246-A638-0BB77E6E8503}"/>
                </a:ext>
              </a:extLst>
            </p:cNvPr>
            <p:cNvGrpSpPr/>
            <p:nvPr/>
          </p:nvGrpSpPr>
          <p:grpSpPr>
            <a:xfrm rot="19856371">
              <a:off x="830019" y="276377"/>
              <a:ext cx="599401" cy="1054299"/>
              <a:chOff x="3087349" y="2393332"/>
              <a:chExt cx="759141" cy="1335268"/>
            </a:xfrm>
          </p:grpSpPr>
          <p:sp>
            <p:nvSpPr>
              <p:cNvPr id="9" name="椭圆 8">
                <a:extLst>
                  <a:ext uri="{FF2B5EF4-FFF2-40B4-BE49-F238E27FC236}">
                    <a16:creationId xmlns:a16="http://schemas.microsoft.com/office/drawing/2014/main" id="{2F79F934-0C76-E240-9382-C97857F7B3FD}"/>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a:extLst>
                  <a:ext uri="{FF2B5EF4-FFF2-40B4-BE49-F238E27FC236}">
                    <a16:creationId xmlns:a16="http://schemas.microsoft.com/office/drawing/2014/main" id="{80A6219B-9D71-544F-B6EC-6791637FB5C8}"/>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a:extLst>
                  <a:ext uri="{FF2B5EF4-FFF2-40B4-BE49-F238E27FC236}">
                    <a16:creationId xmlns:a16="http://schemas.microsoft.com/office/drawing/2014/main" id="{8E9FBD0A-14DA-2B4E-AF9F-E51CF1AECFE6}"/>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a:extLst>
                  <a:ext uri="{FF2B5EF4-FFF2-40B4-BE49-F238E27FC236}">
                    <a16:creationId xmlns:a16="http://schemas.microsoft.com/office/drawing/2014/main" id="{5F67F5EC-0935-9944-A649-6659523E006A}"/>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13" name="矩形 12">
            <a:extLst>
              <a:ext uri="{FF2B5EF4-FFF2-40B4-BE49-F238E27FC236}">
                <a16:creationId xmlns:a16="http://schemas.microsoft.com/office/drawing/2014/main" id="{755DC98D-B2C8-A24D-996B-2DD23E1E4D2F}"/>
              </a:ext>
            </a:extLst>
          </p:cNvPr>
          <p:cNvSpPr/>
          <p:nvPr/>
        </p:nvSpPr>
        <p:spPr>
          <a:xfrm>
            <a:off x="821366" y="3015986"/>
            <a:ext cx="4554209" cy="3637984"/>
          </a:xfrm>
          <a:custGeom>
            <a:avLst/>
            <a:gdLst>
              <a:gd name="connsiteX0" fmla="*/ 0 w 4554209"/>
              <a:gd name="connsiteY0" fmla="*/ 0 h 3637984"/>
              <a:gd name="connsiteX1" fmla="*/ 741685 w 4554209"/>
              <a:gd name="connsiteY1" fmla="*/ 0 h 3637984"/>
              <a:gd name="connsiteX2" fmla="*/ 1483371 w 4554209"/>
              <a:gd name="connsiteY2" fmla="*/ 0 h 3637984"/>
              <a:gd name="connsiteX3" fmla="*/ 2088430 w 4554209"/>
              <a:gd name="connsiteY3" fmla="*/ 0 h 3637984"/>
              <a:gd name="connsiteX4" fmla="*/ 2784574 w 4554209"/>
              <a:gd name="connsiteY4" fmla="*/ 0 h 3637984"/>
              <a:gd name="connsiteX5" fmla="*/ 3344091 w 4554209"/>
              <a:gd name="connsiteY5" fmla="*/ 0 h 3637984"/>
              <a:gd name="connsiteX6" fmla="*/ 3949150 w 4554209"/>
              <a:gd name="connsiteY6" fmla="*/ 0 h 3637984"/>
              <a:gd name="connsiteX7" fmla="*/ 4554209 w 4554209"/>
              <a:gd name="connsiteY7" fmla="*/ 0 h 3637984"/>
              <a:gd name="connsiteX8" fmla="*/ 4554209 w 4554209"/>
              <a:gd name="connsiteY8" fmla="*/ 569951 h 3637984"/>
              <a:gd name="connsiteX9" fmla="*/ 4554209 w 4554209"/>
              <a:gd name="connsiteY9" fmla="*/ 1103522 h 3637984"/>
              <a:gd name="connsiteX10" fmla="*/ 4554209 w 4554209"/>
              <a:gd name="connsiteY10" fmla="*/ 1600713 h 3637984"/>
              <a:gd name="connsiteX11" fmla="*/ 4554209 w 4554209"/>
              <a:gd name="connsiteY11" fmla="*/ 2170664 h 3637984"/>
              <a:gd name="connsiteX12" fmla="*/ 4554209 w 4554209"/>
              <a:gd name="connsiteY12" fmla="*/ 2704235 h 3637984"/>
              <a:gd name="connsiteX13" fmla="*/ 4554209 w 4554209"/>
              <a:gd name="connsiteY13" fmla="*/ 3637984 h 3637984"/>
              <a:gd name="connsiteX14" fmla="*/ 3994692 w 4554209"/>
              <a:gd name="connsiteY14" fmla="*/ 3637984 h 3637984"/>
              <a:gd name="connsiteX15" fmla="*/ 3344091 w 4554209"/>
              <a:gd name="connsiteY15" fmla="*/ 3637984 h 3637984"/>
              <a:gd name="connsiteX16" fmla="*/ 2647947 w 4554209"/>
              <a:gd name="connsiteY16" fmla="*/ 3637984 h 3637984"/>
              <a:gd name="connsiteX17" fmla="*/ 2088430 w 4554209"/>
              <a:gd name="connsiteY17" fmla="*/ 3637984 h 3637984"/>
              <a:gd name="connsiteX18" fmla="*/ 1437829 w 4554209"/>
              <a:gd name="connsiteY18" fmla="*/ 3637984 h 3637984"/>
              <a:gd name="connsiteX19" fmla="*/ 878312 w 4554209"/>
              <a:gd name="connsiteY19" fmla="*/ 3637984 h 3637984"/>
              <a:gd name="connsiteX20" fmla="*/ 0 w 4554209"/>
              <a:gd name="connsiteY20" fmla="*/ 3637984 h 3637984"/>
              <a:gd name="connsiteX21" fmla="*/ 0 w 4554209"/>
              <a:gd name="connsiteY21" fmla="*/ 2958894 h 3637984"/>
              <a:gd name="connsiteX22" fmla="*/ 0 w 4554209"/>
              <a:gd name="connsiteY22" fmla="*/ 2425323 h 3637984"/>
              <a:gd name="connsiteX23" fmla="*/ 0 w 4554209"/>
              <a:gd name="connsiteY23" fmla="*/ 1855372 h 3637984"/>
              <a:gd name="connsiteX24" fmla="*/ 0 w 4554209"/>
              <a:gd name="connsiteY24" fmla="*/ 1212661 h 3637984"/>
              <a:gd name="connsiteX25" fmla="*/ 0 w 4554209"/>
              <a:gd name="connsiteY25" fmla="*/ 606331 h 3637984"/>
              <a:gd name="connsiteX26" fmla="*/ 0 w 4554209"/>
              <a:gd name="connsiteY26" fmla="*/ 0 h 3637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54209" h="3637984" fill="none" extrusionOk="0">
                <a:moveTo>
                  <a:pt x="0" y="0"/>
                </a:moveTo>
                <a:cubicBezTo>
                  <a:pt x="207598" y="2492"/>
                  <a:pt x="585102" y="10288"/>
                  <a:pt x="741685" y="0"/>
                </a:cubicBezTo>
                <a:cubicBezTo>
                  <a:pt x="898268" y="-10288"/>
                  <a:pt x="1324705" y="9581"/>
                  <a:pt x="1483371" y="0"/>
                </a:cubicBezTo>
                <a:cubicBezTo>
                  <a:pt x="1642037" y="-9581"/>
                  <a:pt x="1870673" y="30014"/>
                  <a:pt x="2088430" y="0"/>
                </a:cubicBezTo>
                <a:cubicBezTo>
                  <a:pt x="2306187" y="-30014"/>
                  <a:pt x="2638021" y="23329"/>
                  <a:pt x="2784574" y="0"/>
                </a:cubicBezTo>
                <a:cubicBezTo>
                  <a:pt x="2931127" y="-23329"/>
                  <a:pt x="3168386" y="-26073"/>
                  <a:pt x="3344091" y="0"/>
                </a:cubicBezTo>
                <a:cubicBezTo>
                  <a:pt x="3519796" y="26073"/>
                  <a:pt x="3822939" y="14423"/>
                  <a:pt x="3949150" y="0"/>
                </a:cubicBezTo>
                <a:cubicBezTo>
                  <a:pt x="4075361" y="-14423"/>
                  <a:pt x="4427330" y="-881"/>
                  <a:pt x="4554209" y="0"/>
                </a:cubicBezTo>
                <a:cubicBezTo>
                  <a:pt x="4528071" y="148899"/>
                  <a:pt x="4530778" y="304019"/>
                  <a:pt x="4554209" y="569951"/>
                </a:cubicBezTo>
                <a:cubicBezTo>
                  <a:pt x="4577640" y="835883"/>
                  <a:pt x="4549421" y="964461"/>
                  <a:pt x="4554209" y="1103522"/>
                </a:cubicBezTo>
                <a:cubicBezTo>
                  <a:pt x="4558997" y="1242583"/>
                  <a:pt x="4547634" y="1485235"/>
                  <a:pt x="4554209" y="1600713"/>
                </a:cubicBezTo>
                <a:cubicBezTo>
                  <a:pt x="4560784" y="1716191"/>
                  <a:pt x="4538092" y="2018807"/>
                  <a:pt x="4554209" y="2170664"/>
                </a:cubicBezTo>
                <a:cubicBezTo>
                  <a:pt x="4570326" y="2322521"/>
                  <a:pt x="4549185" y="2483901"/>
                  <a:pt x="4554209" y="2704235"/>
                </a:cubicBezTo>
                <a:cubicBezTo>
                  <a:pt x="4559233" y="2924569"/>
                  <a:pt x="4562942" y="3331451"/>
                  <a:pt x="4554209" y="3637984"/>
                </a:cubicBezTo>
                <a:cubicBezTo>
                  <a:pt x="4290318" y="3636191"/>
                  <a:pt x="4264543" y="3639084"/>
                  <a:pt x="3994692" y="3637984"/>
                </a:cubicBezTo>
                <a:cubicBezTo>
                  <a:pt x="3724841" y="3636884"/>
                  <a:pt x="3574770" y="3637579"/>
                  <a:pt x="3344091" y="3637984"/>
                </a:cubicBezTo>
                <a:cubicBezTo>
                  <a:pt x="3113412" y="3638389"/>
                  <a:pt x="2851336" y="3645726"/>
                  <a:pt x="2647947" y="3637984"/>
                </a:cubicBezTo>
                <a:cubicBezTo>
                  <a:pt x="2444558" y="3630242"/>
                  <a:pt x="2364089" y="3663615"/>
                  <a:pt x="2088430" y="3637984"/>
                </a:cubicBezTo>
                <a:cubicBezTo>
                  <a:pt x="1812771" y="3612353"/>
                  <a:pt x="1696313" y="3643667"/>
                  <a:pt x="1437829" y="3637984"/>
                </a:cubicBezTo>
                <a:cubicBezTo>
                  <a:pt x="1179345" y="3632301"/>
                  <a:pt x="996645" y="3660151"/>
                  <a:pt x="878312" y="3637984"/>
                </a:cubicBezTo>
                <a:cubicBezTo>
                  <a:pt x="759979" y="3615817"/>
                  <a:pt x="206290" y="3657450"/>
                  <a:pt x="0" y="3637984"/>
                </a:cubicBezTo>
                <a:cubicBezTo>
                  <a:pt x="16802" y="3489672"/>
                  <a:pt x="-2546" y="3260631"/>
                  <a:pt x="0" y="2958894"/>
                </a:cubicBezTo>
                <a:cubicBezTo>
                  <a:pt x="2546" y="2657157"/>
                  <a:pt x="-3933" y="2595244"/>
                  <a:pt x="0" y="2425323"/>
                </a:cubicBezTo>
                <a:cubicBezTo>
                  <a:pt x="3933" y="2255402"/>
                  <a:pt x="2431" y="2013968"/>
                  <a:pt x="0" y="1855372"/>
                </a:cubicBezTo>
                <a:cubicBezTo>
                  <a:pt x="-2431" y="1696776"/>
                  <a:pt x="27050" y="1374943"/>
                  <a:pt x="0" y="1212661"/>
                </a:cubicBezTo>
                <a:cubicBezTo>
                  <a:pt x="-27050" y="1050379"/>
                  <a:pt x="3737" y="750626"/>
                  <a:pt x="0" y="606331"/>
                </a:cubicBezTo>
                <a:cubicBezTo>
                  <a:pt x="-3737" y="462036"/>
                  <a:pt x="5208" y="137877"/>
                  <a:pt x="0" y="0"/>
                </a:cubicBezTo>
                <a:close/>
              </a:path>
              <a:path w="4554209" h="3637984" stroke="0" extrusionOk="0">
                <a:moveTo>
                  <a:pt x="0" y="0"/>
                </a:moveTo>
                <a:cubicBezTo>
                  <a:pt x="195370" y="13842"/>
                  <a:pt x="390460" y="16070"/>
                  <a:pt x="559517" y="0"/>
                </a:cubicBezTo>
                <a:cubicBezTo>
                  <a:pt x="728574" y="-16070"/>
                  <a:pt x="1037296" y="-29481"/>
                  <a:pt x="1164576" y="0"/>
                </a:cubicBezTo>
                <a:cubicBezTo>
                  <a:pt x="1291856" y="29481"/>
                  <a:pt x="1454235" y="11537"/>
                  <a:pt x="1678551" y="0"/>
                </a:cubicBezTo>
                <a:cubicBezTo>
                  <a:pt x="1902867" y="-11537"/>
                  <a:pt x="2116386" y="-9304"/>
                  <a:pt x="2238068" y="0"/>
                </a:cubicBezTo>
                <a:cubicBezTo>
                  <a:pt x="2359750" y="9304"/>
                  <a:pt x="2631344" y="-1575"/>
                  <a:pt x="2843128" y="0"/>
                </a:cubicBezTo>
                <a:cubicBezTo>
                  <a:pt x="3054912" y="1575"/>
                  <a:pt x="3194535" y="-25400"/>
                  <a:pt x="3357103" y="0"/>
                </a:cubicBezTo>
                <a:cubicBezTo>
                  <a:pt x="3519672" y="25400"/>
                  <a:pt x="4042873" y="17704"/>
                  <a:pt x="4554209" y="0"/>
                </a:cubicBezTo>
                <a:cubicBezTo>
                  <a:pt x="4578983" y="186759"/>
                  <a:pt x="4566095" y="344750"/>
                  <a:pt x="4554209" y="569951"/>
                </a:cubicBezTo>
                <a:cubicBezTo>
                  <a:pt x="4542323" y="795152"/>
                  <a:pt x="4578460" y="947582"/>
                  <a:pt x="4554209" y="1139902"/>
                </a:cubicBezTo>
                <a:cubicBezTo>
                  <a:pt x="4529958" y="1332222"/>
                  <a:pt x="4537554" y="1457448"/>
                  <a:pt x="4554209" y="1746232"/>
                </a:cubicBezTo>
                <a:cubicBezTo>
                  <a:pt x="4570865" y="2035016"/>
                  <a:pt x="4555612" y="2039100"/>
                  <a:pt x="4554209" y="2243423"/>
                </a:cubicBezTo>
                <a:cubicBezTo>
                  <a:pt x="4552806" y="2447746"/>
                  <a:pt x="4546247" y="2537888"/>
                  <a:pt x="4554209" y="2740615"/>
                </a:cubicBezTo>
                <a:cubicBezTo>
                  <a:pt x="4562171" y="2943342"/>
                  <a:pt x="4511857" y="3440372"/>
                  <a:pt x="4554209" y="3637984"/>
                </a:cubicBezTo>
                <a:cubicBezTo>
                  <a:pt x="4270643" y="3607661"/>
                  <a:pt x="4134156" y="3618292"/>
                  <a:pt x="3812524" y="3637984"/>
                </a:cubicBezTo>
                <a:cubicBezTo>
                  <a:pt x="3490893" y="3657676"/>
                  <a:pt x="3268364" y="3637360"/>
                  <a:pt x="3070838" y="3637984"/>
                </a:cubicBezTo>
                <a:cubicBezTo>
                  <a:pt x="2873312" y="3638608"/>
                  <a:pt x="2645413" y="3642759"/>
                  <a:pt x="2511321" y="3637984"/>
                </a:cubicBezTo>
                <a:cubicBezTo>
                  <a:pt x="2377229" y="3633209"/>
                  <a:pt x="1956823" y="3635977"/>
                  <a:pt x="1815178" y="3637984"/>
                </a:cubicBezTo>
                <a:cubicBezTo>
                  <a:pt x="1673533" y="3639991"/>
                  <a:pt x="1483188" y="3653165"/>
                  <a:pt x="1255660" y="3637984"/>
                </a:cubicBezTo>
                <a:cubicBezTo>
                  <a:pt x="1028132" y="3622803"/>
                  <a:pt x="922657" y="3654316"/>
                  <a:pt x="696143" y="3637984"/>
                </a:cubicBezTo>
                <a:cubicBezTo>
                  <a:pt x="469629" y="3621652"/>
                  <a:pt x="328341" y="3629189"/>
                  <a:pt x="0" y="3637984"/>
                </a:cubicBezTo>
                <a:cubicBezTo>
                  <a:pt x="13827" y="3495230"/>
                  <a:pt x="18439" y="3345990"/>
                  <a:pt x="0" y="3104413"/>
                </a:cubicBezTo>
                <a:cubicBezTo>
                  <a:pt x="-18439" y="2862836"/>
                  <a:pt x="-7157" y="2680403"/>
                  <a:pt x="0" y="2461703"/>
                </a:cubicBezTo>
                <a:cubicBezTo>
                  <a:pt x="7157" y="2243003"/>
                  <a:pt x="-21070" y="1974724"/>
                  <a:pt x="0" y="1818992"/>
                </a:cubicBezTo>
                <a:cubicBezTo>
                  <a:pt x="21070" y="1663260"/>
                  <a:pt x="17427" y="1460199"/>
                  <a:pt x="0" y="1176281"/>
                </a:cubicBezTo>
                <a:cubicBezTo>
                  <a:pt x="-17427" y="892363"/>
                  <a:pt x="-16427" y="801081"/>
                  <a:pt x="0" y="533571"/>
                </a:cubicBezTo>
                <a:cubicBezTo>
                  <a:pt x="16427" y="266061"/>
                  <a:pt x="-6263" y="169129"/>
                  <a:pt x="0" y="0"/>
                </a:cubicBezTo>
                <a:close/>
              </a:path>
            </a:pathLst>
          </a:custGeom>
          <a:ln>
            <a:solidFill>
              <a:schemeClr val="bg1"/>
            </a:solidFill>
            <a:extLst>
              <a:ext uri="{C807C97D-BFC1-408E-A445-0C87EB9F89A2}">
                <ask:lineSketchStyleProps xmlns:ask="http://schemas.microsoft.com/office/drawing/2018/sketchyshapes" sd="35026542">
                  <a:prstGeom prst="rect">
                    <a:avLst/>
                  </a:prstGeom>
                  <ask:type>
                    <ask:lineSketchFreehand/>
                  </ask:type>
                </ask:lineSketchStyleProps>
              </a:ext>
            </a:extLst>
          </a:ln>
        </p:spPr>
        <p:txBody>
          <a:bodyPr wrap="square">
            <a:spAutoFit/>
          </a:bodyPr>
          <a:lstStyle/>
          <a:p>
            <a:pPr>
              <a:lnSpc>
                <a:spcPts val="3500"/>
              </a:lnSpc>
            </a:pPr>
            <a:r>
              <a:rPr kumimoji="1" lang="zh-TW" altLang="zh-TW" sz="2200" b="1" dirty="0">
                <a:solidFill>
                  <a:srgbClr val="4BD0FF"/>
                </a:solidFill>
                <a:latin typeface="Microsoft YaHei" charset="0"/>
                <a:ea typeface="Microsoft YaHei" charset="0"/>
              </a:rPr>
              <a:t>支持</a:t>
            </a:r>
            <a:r>
              <a:rPr kumimoji="1" lang="zh-TW" altLang="en-US" sz="2200" b="1" dirty="0">
                <a:solidFill>
                  <a:srgbClr val="4BD0FF"/>
                </a:solidFill>
                <a:latin typeface="Microsoft YaHei" charset="0"/>
                <a:ea typeface="Microsoft YaHei" charset="0"/>
              </a:rPr>
              <a:t>方觀點</a:t>
            </a:r>
            <a:endParaRPr kumimoji="1" lang="en-US" altLang="zh-TW" sz="2200" b="1" dirty="0">
              <a:solidFill>
                <a:srgbClr val="4BD0FF"/>
              </a:solidFill>
              <a:latin typeface="Microsoft YaHei" charset="0"/>
              <a:ea typeface="Microsoft YaHei" charset="0"/>
            </a:endParaRPr>
          </a:p>
          <a:p>
            <a:pPr>
              <a:lnSpc>
                <a:spcPts val="3500"/>
              </a:lnSpc>
            </a:pPr>
            <a:r>
              <a:rPr kumimoji="1" lang="zh-TW" altLang="zh-TW" sz="2200" b="1" dirty="0">
                <a:solidFill>
                  <a:schemeClr val="bg1"/>
                </a:solidFill>
                <a:latin typeface="Microsoft YaHei" charset="0"/>
                <a:ea typeface="Microsoft YaHei" charset="0"/>
              </a:rPr>
              <a:t>對於觸犯法律者，採取強制性作為或提高罰則能有效降低犯罪率</a:t>
            </a:r>
            <a:r>
              <a:rPr kumimoji="1" lang="en-US" altLang="zh-TW" sz="2200" b="1" dirty="0">
                <a:solidFill>
                  <a:schemeClr val="bg1"/>
                </a:solidFill>
                <a:latin typeface="Microsoft YaHei" charset="0"/>
                <a:ea typeface="Microsoft YaHei" charset="0"/>
              </a:rPr>
              <a:t>(Levitt, 1997; McCrary, 2002; Evans and Owens, 2007; </a:t>
            </a:r>
            <a:r>
              <a:rPr kumimoji="1" lang="en-US" altLang="zh-TW" sz="2200" b="1" dirty="0" err="1">
                <a:solidFill>
                  <a:schemeClr val="bg1"/>
                </a:solidFill>
                <a:latin typeface="Microsoft YaHei" charset="0"/>
                <a:ea typeface="Microsoft YaHei" charset="0"/>
              </a:rPr>
              <a:t>Deangelo</a:t>
            </a:r>
            <a:r>
              <a:rPr kumimoji="1" lang="en-US" altLang="zh-TW" sz="2200" b="1" dirty="0">
                <a:solidFill>
                  <a:schemeClr val="bg1"/>
                </a:solidFill>
                <a:latin typeface="Microsoft YaHei" charset="0"/>
                <a:ea typeface="Microsoft YaHei" charset="0"/>
              </a:rPr>
              <a:t> and Hansen, 2014; Hansen, 2015)</a:t>
            </a:r>
            <a:r>
              <a:rPr kumimoji="1" lang="zh-TW" altLang="zh-TW" sz="2200" b="1" dirty="0">
                <a:solidFill>
                  <a:schemeClr val="bg1"/>
                </a:solidFill>
                <a:latin typeface="Microsoft YaHei" charset="0"/>
                <a:ea typeface="Microsoft YaHei" charset="0"/>
              </a:rPr>
              <a:t>。</a:t>
            </a:r>
            <a:endParaRPr kumimoji="1" lang="en-US" altLang="zh-TW" sz="2200" b="1" dirty="0">
              <a:solidFill>
                <a:schemeClr val="bg1"/>
              </a:solidFill>
              <a:latin typeface="Microsoft YaHei" charset="0"/>
              <a:ea typeface="Microsoft YaHei" charset="0"/>
            </a:endParaRPr>
          </a:p>
          <a:p>
            <a:pPr>
              <a:lnSpc>
                <a:spcPts val="3500"/>
              </a:lnSpc>
            </a:pPr>
            <a:endParaRPr kumimoji="1" lang="en-US" altLang="zh-TW" sz="2200" b="1" dirty="0">
              <a:solidFill>
                <a:schemeClr val="bg1"/>
              </a:solidFill>
              <a:latin typeface="Microsoft YaHei" charset="0"/>
              <a:ea typeface="Microsoft YaHei" charset="0"/>
            </a:endParaRPr>
          </a:p>
        </p:txBody>
      </p:sp>
      <p:sp>
        <p:nvSpPr>
          <p:cNvPr id="14" name="矩形 13">
            <a:extLst>
              <a:ext uri="{FF2B5EF4-FFF2-40B4-BE49-F238E27FC236}">
                <a16:creationId xmlns:a16="http://schemas.microsoft.com/office/drawing/2014/main" id="{8CB0B4C2-CF52-E840-8215-2A1D167D3AE6}"/>
              </a:ext>
            </a:extLst>
          </p:cNvPr>
          <p:cNvSpPr/>
          <p:nvPr/>
        </p:nvSpPr>
        <p:spPr>
          <a:xfrm>
            <a:off x="6188087" y="2981197"/>
            <a:ext cx="5397457" cy="3637984"/>
          </a:xfrm>
          <a:custGeom>
            <a:avLst/>
            <a:gdLst>
              <a:gd name="connsiteX0" fmla="*/ 0 w 5397457"/>
              <a:gd name="connsiteY0" fmla="*/ 0 h 3637984"/>
              <a:gd name="connsiteX1" fmla="*/ 491768 w 5397457"/>
              <a:gd name="connsiteY1" fmla="*/ 0 h 3637984"/>
              <a:gd name="connsiteX2" fmla="*/ 929562 w 5397457"/>
              <a:gd name="connsiteY2" fmla="*/ 0 h 3637984"/>
              <a:gd name="connsiteX3" fmla="*/ 1475305 w 5397457"/>
              <a:gd name="connsiteY3" fmla="*/ 0 h 3637984"/>
              <a:gd name="connsiteX4" fmla="*/ 2075022 w 5397457"/>
              <a:gd name="connsiteY4" fmla="*/ 0 h 3637984"/>
              <a:gd name="connsiteX5" fmla="*/ 2674740 w 5397457"/>
              <a:gd name="connsiteY5" fmla="*/ 0 h 3637984"/>
              <a:gd name="connsiteX6" fmla="*/ 3166508 w 5397457"/>
              <a:gd name="connsiteY6" fmla="*/ 0 h 3637984"/>
              <a:gd name="connsiteX7" fmla="*/ 3604302 w 5397457"/>
              <a:gd name="connsiteY7" fmla="*/ 0 h 3637984"/>
              <a:gd name="connsiteX8" fmla="*/ 4311968 w 5397457"/>
              <a:gd name="connsiteY8" fmla="*/ 0 h 3637984"/>
              <a:gd name="connsiteX9" fmla="*/ 5397457 w 5397457"/>
              <a:gd name="connsiteY9" fmla="*/ 0 h 3637984"/>
              <a:gd name="connsiteX10" fmla="*/ 5397457 w 5397457"/>
              <a:gd name="connsiteY10" fmla="*/ 410572 h 3637984"/>
              <a:gd name="connsiteX11" fmla="*/ 5397457 w 5397457"/>
              <a:gd name="connsiteY11" fmla="*/ 821145 h 3637984"/>
              <a:gd name="connsiteX12" fmla="*/ 5397457 w 5397457"/>
              <a:gd name="connsiteY12" fmla="*/ 1340857 h 3637984"/>
              <a:gd name="connsiteX13" fmla="*/ 5397457 w 5397457"/>
              <a:gd name="connsiteY13" fmla="*/ 1860569 h 3637984"/>
              <a:gd name="connsiteX14" fmla="*/ 5397457 w 5397457"/>
              <a:gd name="connsiteY14" fmla="*/ 2307521 h 3637984"/>
              <a:gd name="connsiteX15" fmla="*/ 5397457 w 5397457"/>
              <a:gd name="connsiteY15" fmla="*/ 2718094 h 3637984"/>
              <a:gd name="connsiteX16" fmla="*/ 5397457 w 5397457"/>
              <a:gd name="connsiteY16" fmla="*/ 3128666 h 3637984"/>
              <a:gd name="connsiteX17" fmla="*/ 5397457 w 5397457"/>
              <a:gd name="connsiteY17" fmla="*/ 3637984 h 3637984"/>
              <a:gd name="connsiteX18" fmla="*/ 4959663 w 5397457"/>
              <a:gd name="connsiteY18" fmla="*/ 3637984 h 3637984"/>
              <a:gd name="connsiteX19" fmla="*/ 4359946 w 5397457"/>
              <a:gd name="connsiteY19" fmla="*/ 3637984 h 3637984"/>
              <a:gd name="connsiteX20" fmla="*/ 3814203 w 5397457"/>
              <a:gd name="connsiteY20" fmla="*/ 3637984 h 3637984"/>
              <a:gd name="connsiteX21" fmla="*/ 3160511 w 5397457"/>
              <a:gd name="connsiteY21" fmla="*/ 3637984 h 3637984"/>
              <a:gd name="connsiteX22" fmla="*/ 2722717 w 5397457"/>
              <a:gd name="connsiteY22" fmla="*/ 3637984 h 3637984"/>
              <a:gd name="connsiteX23" fmla="*/ 2123000 w 5397457"/>
              <a:gd name="connsiteY23" fmla="*/ 3637984 h 3637984"/>
              <a:gd name="connsiteX24" fmla="*/ 1469308 w 5397457"/>
              <a:gd name="connsiteY24" fmla="*/ 3637984 h 3637984"/>
              <a:gd name="connsiteX25" fmla="*/ 1031514 w 5397457"/>
              <a:gd name="connsiteY25" fmla="*/ 3637984 h 3637984"/>
              <a:gd name="connsiteX26" fmla="*/ 0 w 5397457"/>
              <a:gd name="connsiteY26" fmla="*/ 3637984 h 3637984"/>
              <a:gd name="connsiteX27" fmla="*/ 0 w 5397457"/>
              <a:gd name="connsiteY27" fmla="*/ 3227412 h 3637984"/>
              <a:gd name="connsiteX28" fmla="*/ 0 w 5397457"/>
              <a:gd name="connsiteY28" fmla="*/ 2744079 h 3637984"/>
              <a:gd name="connsiteX29" fmla="*/ 0 w 5397457"/>
              <a:gd name="connsiteY29" fmla="*/ 2151608 h 3637984"/>
              <a:gd name="connsiteX30" fmla="*/ 0 w 5397457"/>
              <a:gd name="connsiteY30" fmla="*/ 1668276 h 3637984"/>
              <a:gd name="connsiteX31" fmla="*/ 0 w 5397457"/>
              <a:gd name="connsiteY31" fmla="*/ 1221323 h 3637984"/>
              <a:gd name="connsiteX32" fmla="*/ 0 w 5397457"/>
              <a:gd name="connsiteY32" fmla="*/ 701611 h 3637984"/>
              <a:gd name="connsiteX33" fmla="*/ 0 w 5397457"/>
              <a:gd name="connsiteY33" fmla="*/ 0 h 3637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397457" h="3637984" fill="none" extrusionOk="0">
                <a:moveTo>
                  <a:pt x="0" y="0"/>
                </a:moveTo>
                <a:cubicBezTo>
                  <a:pt x="116964" y="-34258"/>
                  <a:pt x="343900" y="58626"/>
                  <a:pt x="491768" y="0"/>
                </a:cubicBezTo>
                <a:cubicBezTo>
                  <a:pt x="639636" y="-58626"/>
                  <a:pt x="823317" y="51549"/>
                  <a:pt x="929562" y="0"/>
                </a:cubicBezTo>
                <a:cubicBezTo>
                  <a:pt x="1035807" y="-51549"/>
                  <a:pt x="1229450" y="44674"/>
                  <a:pt x="1475305" y="0"/>
                </a:cubicBezTo>
                <a:cubicBezTo>
                  <a:pt x="1721160" y="-44674"/>
                  <a:pt x="1799184" y="66935"/>
                  <a:pt x="2075022" y="0"/>
                </a:cubicBezTo>
                <a:cubicBezTo>
                  <a:pt x="2350860" y="-66935"/>
                  <a:pt x="2379003" y="14775"/>
                  <a:pt x="2674740" y="0"/>
                </a:cubicBezTo>
                <a:cubicBezTo>
                  <a:pt x="2970477" y="-14775"/>
                  <a:pt x="3020468" y="48791"/>
                  <a:pt x="3166508" y="0"/>
                </a:cubicBezTo>
                <a:cubicBezTo>
                  <a:pt x="3312548" y="-48791"/>
                  <a:pt x="3466763" y="32528"/>
                  <a:pt x="3604302" y="0"/>
                </a:cubicBezTo>
                <a:cubicBezTo>
                  <a:pt x="3741841" y="-32528"/>
                  <a:pt x="4036783" y="58160"/>
                  <a:pt x="4311968" y="0"/>
                </a:cubicBezTo>
                <a:cubicBezTo>
                  <a:pt x="4587153" y="-58160"/>
                  <a:pt x="5160870" y="40752"/>
                  <a:pt x="5397457" y="0"/>
                </a:cubicBezTo>
                <a:cubicBezTo>
                  <a:pt x="5426951" y="183950"/>
                  <a:pt x="5395584" y="222474"/>
                  <a:pt x="5397457" y="410572"/>
                </a:cubicBezTo>
                <a:cubicBezTo>
                  <a:pt x="5399330" y="598670"/>
                  <a:pt x="5382841" y="704329"/>
                  <a:pt x="5397457" y="821145"/>
                </a:cubicBezTo>
                <a:cubicBezTo>
                  <a:pt x="5412073" y="937961"/>
                  <a:pt x="5342142" y="1095040"/>
                  <a:pt x="5397457" y="1340857"/>
                </a:cubicBezTo>
                <a:cubicBezTo>
                  <a:pt x="5452772" y="1586674"/>
                  <a:pt x="5340464" y="1749218"/>
                  <a:pt x="5397457" y="1860569"/>
                </a:cubicBezTo>
                <a:cubicBezTo>
                  <a:pt x="5454450" y="1971920"/>
                  <a:pt x="5356136" y="2131748"/>
                  <a:pt x="5397457" y="2307521"/>
                </a:cubicBezTo>
                <a:cubicBezTo>
                  <a:pt x="5438778" y="2483294"/>
                  <a:pt x="5365609" y="2569417"/>
                  <a:pt x="5397457" y="2718094"/>
                </a:cubicBezTo>
                <a:cubicBezTo>
                  <a:pt x="5429305" y="2866771"/>
                  <a:pt x="5395444" y="2946286"/>
                  <a:pt x="5397457" y="3128666"/>
                </a:cubicBezTo>
                <a:cubicBezTo>
                  <a:pt x="5399470" y="3311046"/>
                  <a:pt x="5337670" y="3390988"/>
                  <a:pt x="5397457" y="3637984"/>
                </a:cubicBezTo>
                <a:cubicBezTo>
                  <a:pt x="5249896" y="3654450"/>
                  <a:pt x="5165979" y="3594256"/>
                  <a:pt x="4959663" y="3637984"/>
                </a:cubicBezTo>
                <a:cubicBezTo>
                  <a:pt x="4753347" y="3681712"/>
                  <a:pt x="4582643" y="3578174"/>
                  <a:pt x="4359946" y="3637984"/>
                </a:cubicBezTo>
                <a:cubicBezTo>
                  <a:pt x="4137249" y="3697794"/>
                  <a:pt x="3953647" y="3578123"/>
                  <a:pt x="3814203" y="3637984"/>
                </a:cubicBezTo>
                <a:cubicBezTo>
                  <a:pt x="3674759" y="3697845"/>
                  <a:pt x="3330559" y="3631731"/>
                  <a:pt x="3160511" y="3637984"/>
                </a:cubicBezTo>
                <a:cubicBezTo>
                  <a:pt x="2990463" y="3644237"/>
                  <a:pt x="2920527" y="3632482"/>
                  <a:pt x="2722717" y="3637984"/>
                </a:cubicBezTo>
                <a:cubicBezTo>
                  <a:pt x="2524907" y="3643486"/>
                  <a:pt x="2421254" y="3576228"/>
                  <a:pt x="2123000" y="3637984"/>
                </a:cubicBezTo>
                <a:cubicBezTo>
                  <a:pt x="1824746" y="3699740"/>
                  <a:pt x="1667860" y="3596628"/>
                  <a:pt x="1469308" y="3637984"/>
                </a:cubicBezTo>
                <a:cubicBezTo>
                  <a:pt x="1270756" y="3679340"/>
                  <a:pt x="1220461" y="3603705"/>
                  <a:pt x="1031514" y="3637984"/>
                </a:cubicBezTo>
                <a:cubicBezTo>
                  <a:pt x="842567" y="3672263"/>
                  <a:pt x="226077" y="3600327"/>
                  <a:pt x="0" y="3637984"/>
                </a:cubicBezTo>
                <a:cubicBezTo>
                  <a:pt x="-33059" y="3489092"/>
                  <a:pt x="26499" y="3412475"/>
                  <a:pt x="0" y="3227412"/>
                </a:cubicBezTo>
                <a:cubicBezTo>
                  <a:pt x="-26499" y="3042349"/>
                  <a:pt x="8430" y="2938208"/>
                  <a:pt x="0" y="2744079"/>
                </a:cubicBezTo>
                <a:cubicBezTo>
                  <a:pt x="-8430" y="2549950"/>
                  <a:pt x="9257" y="2442113"/>
                  <a:pt x="0" y="2151608"/>
                </a:cubicBezTo>
                <a:cubicBezTo>
                  <a:pt x="-9257" y="1861103"/>
                  <a:pt x="3220" y="1830440"/>
                  <a:pt x="0" y="1668276"/>
                </a:cubicBezTo>
                <a:cubicBezTo>
                  <a:pt x="-3220" y="1506112"/>
                  <a:pt x="39089" y="1333275"/>
                  <a:pt x="0" y="1221323"/>
                </a:cubicBezTo>
                <a:cubicBezTo>
                  <a:pt x="-39089" y="1109371"/>
                  <a:pt x="35730" y="957004"/>
                  <a:pt x="0" y="701611"/>
                </a:cubicBezTo>
                <a:cubicBezTo>
                  <a:pt x="-35730" y="446218"/>
                  <a:pt x="58088" y="238862"/>
                  <a:pt x="0" y="0"/>
                </a:cubicBezTo>
                <a:close/>
              </a:path>
              <a:path w="5397457" h="3637984" stroke="0" extrusionOk="0">
                <a:moveTo>
                  <a:pt x="0" y="0"/>
                </a:moveTo>
                <a:cubicBezTo>
                  <a:pt x="219955" y="-48658"/>
                  <a:pt x="409004" y="5598"/>
                  <a:pt x="599717" y="0"/>
                </a:cubicBezTo>
                <a:cubicBezTo>
                  <a:pt x="790430" y="-5598"/>
                  <a:pt x="852679" y="14045"/>
                  <a:pt x="1037511" y="0"/>
                </a:cubicBezTo>
                <a:cubicBezTo>
                  <a:pt x="1222343" y="-14045"/>
                  <a:pt x="1580906" y="80903"/>
                  <a:pt x="1745178" y="0"/>
                </a:cubicBezTo>
                <a:cubicBezTo>
                  <a:pt x="1909450" y="-80903"/>
                  <a:pt x="2130035" y="71378"/>
                  <a:pt x="2452844" y="0"/>
                </a:cubicBezTo>
                <a:cubicBezTo>
                  <a:pt x="2775653" y="-71378"/>
                  <a:pt x="2824632" y="36203"/>
                  <a:pt x="3106536" y="0"/>
                </a:cubicBezTo>
                <a:cubicBezTo>
                  <a:pt x="3388440" y="-36203"/>
                  <a:pt x="3525940" y="27177"/>
                  <a:pt x="3706254" y="0"/>
                </a:cubicBezTo>
                <a:cubicBezTo>
                  <a:pt x="3886568" y="-27177"/>
                  <a:pt x="4167593" y="75243"/>
                  <a:pt x="4413920" y="0"/>
                </a:cubicBezTo>
                <a:cubicBezTo>
                  <a:pt x="4660247" y="-75243"/>
                  <a:pt x="5144234" y="49041"/>
                  <a:pt x="5397457" y="0"/>
                </a:cubicBezTo>
                <a:cubicBezTo>
                  <a:pt x="5412064" y="129905"/>
                  <a:pt x="5360517" y="316225"/>
                  <a:pt x="5397457" y="446952"/>
                </a:cubicBezTo>
                <a:cubicBezTo>
                  <a:pt x="5434397" y="577679"/>
                  <a:pt x="5369521" y="749966"/>
                  <a:pt x="5397457" y="966664"/>
                </a:cubicBezTo>
                <a:cubicBezTo>
                  <a:pt x="5425393" y="1183362"/>
                  <a:pt x="5343151" y="1432236"/>
                  <a:pt x="5397457" y="1559136"/>
                </a:cubicBezTo>
                <a:cubicBezTo>
                  <a:pt x="5451763" y="1686036"/>
                  <a:pt x="5394643" y="1877451"/>
                  <a:pt x="5397457" y="2042468"/>
                </a:cubicBezTo>
                <a:cubicBezTo>
                  <a:pt x="5400271" y="2207485"/>
                  <a:pt x="5361470" y="2422961"/>
                  <a:pt x="5397457" y="2525800"/>
                </a:cubicBezTo>
                <a:cubicBezTo>
                  <a:pt x="5433444" y="2628639"/>
                  <a:pt x="5333260" y="2938677"/>
                  <a:pt x="5397457" y="3118272"/>
                </a:cubicBezTo>
                <a:cubicBezTo>
                  <a:pt x="5461654" y="3297867"/>
                  <a:pt x="5353961" y="3387042"/>
                  <a:pt x="5397457" y="3637984"/>
                </a:cubicBezTo>
                <a:cubicBezTo>
                  <a:pt x="5179160" y="3674453"/>
                  <a:pt x="4966347" y="3575320"/>
                  <a:pt x="4689790" y="3637984"/>
                </a:cubicBezTo>
                <a:cubicBezTo>
                  <a:pt x="4413233" y="3700648"/>
                  <a:pt x="4454512" y="3615938"/>
                  <a:pt x="4251997" y="3637984"/>
                </a:cubicBezTo>
                <a:cubicBezTo>
                  <a:pt x="4049482" y="3660030"/>
                  <a:pt x="3962828" y="3601108"/>
                  <a:pt x="3706254" y="3637984"/>
                </a:cubicBezTo>
                <a:cubicBezTo>
                  <a:pt x="3449680" y="3674860"/>
                  <a:pt x="3424073" y="3614585"/>
                  <a:pt x="3214486" y="3637984"/>
                </a:cubicBezTo>
                <a:cubicBezTo>
                  <a:pt x="3004899" y="3661383"/>
                  <a:pt x="2871617" y="3596258"/>
                  <a:pt x="2560793" y="3637984"/>
                </a:cubicBezTo>
                <a:cubicBezTo>
                  <a:pt x="2249969" y="3679710"/>
                  <a:pt x="2125274" y="3620396"/>
                  <a:pt x="1853127" y="3637984"/>
                </a:cubicBezTo>
                <a:cubicBezTo>
                  <a:pt x="1580980" y="3655572"/>
                  <a:pt x="1473352" y="3637783"/>
                  <a:pt x="1253409" y="3637984"/>
                </a:cubicBezTo>
                <a:cubicBezTo>
                  <a:pt x="1033466" y="3638185"/>
                  <a:pt x="905737" y="3583520"/>
                  <a:pt x="599717" y="3637984"/>
                </a:cubicBezTo>
                <a:cubicBezTo>
                  <a:pt x="293697" y="3692448"/>
                  <a:pt x="220547" y="3627780"/>
                  <a:pt x="0" y="3637984"/>
                </a:cubicBezTo>
                <a:cubicBezTo>
                  <a:pt x="-33580" y="3445635"/>
                  <a:pt x="49899" y="3320975"/>
                  <a:pt x="0" y="3191032"/>
                </a:cubicBezTo>
                <a:cubicBezTo>
                  <a:pt x="-49899" y="3061089"/>
                  <a:pt x="32564" y="2877602"/>
                  <a:pt x="0" y="2780459"/>
                </a:cubicBezTo>
                <a:cubicBezTo>
                  <a:pt x="-32564" y="2683316"/>
                  <a:pt x="36464" y="2362863"/>
                  <a:pt x="0" y="2187988"/>
                </a:cubicBezTo>
                <a:cubicBezTo>
                  <a:pt x="-36464" y="2013113"/>
                  <a:pt x="45212" y="1926118"/>
                  <a:pt x="0" y="1704655"/>
                </a:cubicBezTo>
                <a:cubicBezTo>
                  <a:pt x="-45212" y="1483192"/>
                  <a:pt x="39861" y="1328159"/>
                  <a:pt x="0" y="1184943"/>
                </a:cubicBezTo>
                <a:cubicBezTo>
                  <a:pt x="-39861" y="1041727"/>
                  <a:pt x="41882" y="928427"/>
                  <a:pt x="0" y="737991"/>
                </a:cubicBezTo>
                <a:cubicBezTo>
                  <a:pt x="-41882" y="547555"/>
                  <a:pt x="16869" y="366863"/>
                  <a:pt x="0" y="0"/>
                </a:cubicBezTo>
                <a:close/>
              </a:path>
            </a:pathLst>
          </a:custGeom>
          <a:ln>
            <a:solidFill>
              <a:schemeClr val="bg1"/>
            </a:solidFill>
            <a:extLst>
              <a:ext uri="{C807C97D-BFC1-408E-A445-0C87EB9F89A2}">
                <ask:lineSketchStyleProps xmlns:ask="http://schemas.microsoft.com/office/drawing/2018/sketchyshapes" sd="2399871819">
                  <a:prstGeom prst="rect">
                    <a:avLst/>
                  </a:prstGeom>
                  <ask:type>
                    <ask:lineSketchScribble/>
                  </ask:type>
                </ask:lineSketchStyleProps>
              </a:ext>
            </a:extLst>
          </a:ln>
        </p:spPr>
        <p:txBody>
          <a:bodyPr wrap="square">
            <a:spAutoFit/>
          </a:bodyPr>
          <a:lstStyle/>
          <a:p>
            <a:pPr>
              <a:lnSpc>
                <a:spcPts val="3500"/>
              </a:lnSpc>
            </a:pPr>
            <a:r>
              <a:rPr kumimoji="1" lang="zh-TW" altLang="zh-TW" sz="2200" b="1" dirty="0">
                <a:solidFill>
                  <a:srgbClr val="4BD0FF"/>
                </a:solidFill>
                <a:latin typeface="Microsoft YaHei" charset="0"/>
                <a:ea typeface="Microsoft YaHei" charset="0"/>
              </a:rPr>
              <a:t>反對</a:t>
            </a:r>
            <a:r>
              <a:rPr kumimoji="1" lang="zh-TW" altLang="en-US" sz="2200" b="1" dirty="0">
                <a:solidFill>
                  <a:srgbClr val="4BD0FF"/>
                </a:solidFill>
                <a:latin typeface="Microsoft YaHei" charset="0"/>
                <a:ea typeface="Microsoft YaHei" charset="0"/>
              </a:rPr>
              <a:t>方觀點</a:t>
            </a:r>
            <a:endParaRPr kumimoji="1" lang="en-US" altLang="zh-TW" sz="2200" b="1" dirty="0">
              <a:solidFill>
                <a:srgbClr val="4BD0FF"/>
              </a:solidFill>
              <a:latin typeface="Microsoft YaHei" charset="0"/>
              <a:ea typeface="Microsoft YaHei" charset="0"/>
            </a:endParaRPr>
          </a:p>
          <a:p>
            <a:pPr>
              <a:lnSpc>
                <a:spcPts val="3500"/>
              </a:lnSpc>
            </a:pPr>
            <a:r>
              <a:rPr kumimoji="1" lang="zh-TW" altLang="zh-TW" sz="2200" b="1" dirty="0">
                <a:solidFill>
                  <a:schemeClr val="bg1"/>
                </a:solidFill>
                <a:latin typeface="Microsoft YaHei" charset="0"/>
                <a:ea typeface="Microsoft YaHei" charset="0"/>
              </a:rPr>
              <a:t>採用嚴格的處罰方式無法降低犯罪率</a:t>
            </a:r>
            <a:r>
              <a:rPr kumimoji="1" lang="en-US" altLang="zh-TW" sz="2200" b="1" dirty="0">
                <a:solidFill>
                  <a:schemeClr val="bg1"/>
                </a:solidFill>
                <a:latin typeface="Microsoft YaHei" charset="0"/>
                <a:ea typeface="Microsoft YaHei" charset="0"/>
              </a:rPr>
              <a:t>(Chen and Shapiro, 2007; Drago, </a:t>
            </a:r>
            <a:r>
              <a:rPr kumimoji="1" lang="en-US" altLang="zh-TW" sz="2200" b="1" dirty="0" err="1">
                <a:solidFill>
                  <a:schemeClr val="bg1"/>
                </a:solidFill>
                <a:latin typeface="Microsoft YaHei" charset="0"/>
                <a:ea typeface="Microsoft YaHei" charset="0"/>
              </a:rPr>
              <a:t>Galbiati</a:t>
            </a:r>
            <a:r>
              <a:rPr kumimoji="1" lang="en-US" altLang="zh-TW" sz="2200" b="1" dirty="0">
                <a:solidFill>
                  <a:schemeClr val="bg1"/>
                </a:solidFill>
                <a:latin typeface="Microsoft YaHei" charset="0"/>
                <a:ea typeface="Microsoft YaHei" charset="0"/>
              </a:rPr>
              <a:t> and </a:t>
            </a:r>
            <a:r>
              <a:rPr kumimoji="1" lang="en-US" altLang="zh-TW" sz="2200" b="1" dirty="0" err="1">
                <a:solidFill>
                  <a:schemeClr val="bg1"/>
                </a:solidFill>
                <a:latin typeface="Microsoft YaHei" charset="0"/>
                <a:ea typeface="Microsoft YaHei" charset="0"/>
              </a:rPr>
              <a:t>Vertova</a:t>
            </a:r>
            <a:r>
              <a:rPr kumimoji="1" lang="en-US" altLang="zh-TW" sz="2200" b="1" dirty="0">
                <a:solidFill>
                  <a:schemeClr val="bg1"/>
                </a:solidFill>
                <a:latin typeface="Microsoft YaHei" charset="0"/>
                <a:ea typeface="Microsoft YaHei" charset="0"/>
              </a:rPr>
              <a:t>, 2011)</a:t>
            </a:r>
            <a:r>
              <a:rPr kumimoji="1" lang="zh-TW" altLang="zh-TW" sz="2200" b="1" dirty="0">
                <a:solidFill>
                  <a:schemeClr val="bg1"/>
                </a:solidFill>
                <a:latin typeface="Microsoft YaHei" charset="0"/>
                <a:ea typeface="Microsoft YaHei" charset="0"/>
              </a:rPr>
              <a:t>。</a:t>
            </a:r>
            <a:endParaRPr kumimoji="1" lang="en-US" altLang="zh-TW" sz="2200" b="1" dirty="0">
              <a:solidFill>
                <a:schemeClr val="bg1"/>
              </a:solidFill>
              <a:latin typeface="Microsoft YaHei" charset="0"/>
              <a:ea typeface="Microsoft YaHei" charset="0"/>
            </a:endParaRPr>
          </a:p>
          <a:p>
            <a:pPr>
              <a:lnSpc>
                <a:spcPts val="3500"/>
              </a:lnSpc>
            </a:pPr>
            <a:r>
              <a:rPr kumimoji="1" lang="zh-TW" altLang="zh-TW" sz="2200" b="1" dirty="0">
                <a:solidFill>
                  <a:schemeClr val="bg1"/>
                </a:solidFill>
                <a:latin typeface="Microsoft YaHei" charset="0"/>
                <a:ea typeface="Microsoft YaHei" charset="0"/>
              </a:rPr>
              <a:t>本文結果支持提高公共危險罪之標準與加重酒駕刑責能提升被保險人的犯罪成本，達到抑制酒駕之行為，同時亦可提供政府研擬防治酒駕政策之意涵。</a:t>
            </a:r>
            <a:endParaRPr kumimoji="1" lang="zh-TW" altLang="en-US" sz="2200" b="1" dirty="0">
              <a:solidFill>
                <a:schemeClr val="bg1"/>
              </a:solidFill>
              <a:latin typeface="Microsoft YaHei" charset="0"/>
              <a:ea typeface="Microsoft YaHei" charset="0"/>
            </a:endParaRPr>
          </a:p>
        </p:txBody>
      </p:sp>
    </p:spTree>
    <p:extLst>
      <p:ext uri="{BB962C8B-B14F-4D97-AF65-F5344CB8AC3E}">
        <p14:creationId xmlns:p14="http://schemas.microsoft.com/office/powerpoint/2010/main" val="2844577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25">
            <a:extLst>
              <a:ext uri="{FF2B5EF4-FFF2-40B4-BE49-F238E27FC236}">
                <a16:creationId xmlns:a16="http://schemas.microsoft.com/office/drawing/2014/main" id="{DA887E6B-A645-C84C-BA0F-037284E64A2E}"/>
              </a:ext>
            </a:extLst>
          </p:cNvPr>
          <p:cNvGrpSpPr/>
          <p:nvPr/>
        </p:nvGrpSpPr>
        <p:grpSpPr>
          <a:xfrm>
            <a:off x="1359520" y="1884322"/>
            <a:ext cx="10313630" cy="2614913"/>
            <a:chOff x="3129129" y="1121776"/>
            <a:chExt cx="5933741" cy="1171624"/>
          </a:xfrm>
        </p:grpSpPr>
        <p:sp>
          <p:nvSpPr>
            <p:cNvPr id="53" name="圆角矩形 100">
              <a:extLst>
                <a:ext uri="{FF2B5EF4-FFF2-40B4-BE49-F238E27FC236}">
                  <a16:creationId xmlns:a16="http://schemas.microsoft.com/office/drawing/2014/main" id="{BE9A12E8-ECEA-1F4B-999B-2500A72B3380}"/>
                </a:ext>
              </a:extLst>
            </p:cNvPr>
            <p:cNvSpPr/>
            <p:nvPr/>
          </p:nvSpPr>
          <p:spPr>
            <a:xfrm>
              <a:off x="3129129" y="1121776"/>
              <a:ext cx="5933741" cy="1171624"/>
            </a:xfrm>
            <a:prstGeom prst="roundRect">
              <a:avLst>
                <a:gd name="adj" fmla="val 50000"/>
              </a:avLst>
            </a:prstGeom>
            <a:solidFill>
              <a:sysClr val="window" lastClr="FFFFFF">
                <a:lumMod val="85000"/>
                <a:alpha val="50000"/>
              </a:sys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4" name="圆角矩形 101">
              <a:extLst>
                <a:ext uri="{FF2B5EF4-FFF2-40B4-BE49-F238E27FC236}">
                  <a16:creationId xmlns:a16="http://schemas.microsoft.com/office/drawing/2014/main" id="{7A60DF99-2C9C-BE4B-94CF-4145C2A2B944}"/>
                </a:ext>
              </a:extLst>
            </p:cNvPr>
            <p:cNvSpPr/>
            <p:nvPr/>
          </p:nvSpPr>
          <p:spPr>
            <a:xfrm>
              <a:off x="3289330" y="1253414"/>
              <a:ext cx="5613339" cy="908350"/>
            </a:xfrm>
            <a:prstGeom prst="roundRect">
              <a:avLst>
                <a:gd name="adj" fmla="val 50000"/>
              </a:avLst>
            </a:prstGeom>
            <a:solidFill>
              <a:srgbClr val="55D0FA"/>
            </a:solidFill>
            <a:ln w="19050" cap="flat" cmpd="thickThin" algn="ctr">
              <a:gradFill flip="none" rotWithShape="1">
                <a:gsLst>
                  <a:gs pos="0">
                    <a:sysClr val="window" lastClr="FFFFFF">
                      <a:lumMod val="75000"/>
                    </a:sysClr>
                  </a:gs>
                  <a:gs pos="100000">
                    <a:sysClr val="window" lastClr="FFFFFF"/>
                  </a:gs>
                </a:gsLst>
                <a:lin ang="2700000" scaled="1"/>
                <a:tileRect/>
              </a:gradFill>
              <a:prstDash val="solid"/>
            </a:ln>
            <a:effectLst>
              <a:innerShdw blurRad="317500" dist="114300" dir="13500000">
                <a:prstClr val="black">
                  <a:alpha val="25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55" name="组合 3">
            <a:extLst>
              <a:ext uri="{FF2B5EF4-FFF2-40B4-BE49-F238E27FC236}">
                <a16:creationId xmlns:a16="http://schemas.microsoft.com/office/drawing/2014/main" id="{7210C5BA-38B3-8F43-839F-E86B9C0E4526}"/>
              </a:ext>
            </a:extLst>
          </p:cNvPr>
          <p:cNvGrpSpPr/>
          <p:nvPr/>
        </p:nvGrpSpPr>
        <p:grpSpPr>
          <a:xfrm>
            <a:off x="630962" y="2178121"/>
            <a:ext cx="2349083" cy="2769598"/>
            <a:chOff x="3150394" y="933507"/>
            <a:chExt cx="1559925" cy="1839452"/>
          </a:xfrm>
        </p:grpSpPr>
        <p:grpSp>
          <p:nvGrpSpPr>
            <p:cNvPr id="56" name="组合 24">
              <a:extLst>
                <a:ext uri="{FF2B5EF4-FFF2-40B4-BE49-F238E27FC236}">
                  <a16:creationId xmlns:a16="http://schemas.microsoft.com/office/drawing/2014/main" id="{7EEE54FE-B97C-CB4A-8B5C-9B0A66484B99}"/>
                </a:ext>
              </a:extLst>
            </p:cNvPr>
            <p:cNvGrpSpPr/>
            <p:nvPr/>
          </p:nvGrpSpPr>
          <p:grpSpPr>
            <a:xfrm>
              <a:off x="3150394" y="933507"/>
              <a:ext cx="1559925" cy="1839452"/>
              <a:chOff x="3222821" y="1148080"/>
              <a:chExt cx="1484215" cy="1750177"/>
            </a:xfrm>
          </p:grpSpPr>
          <p:grpSp>
            <p:nvGrpSpPr>
              <p:cNvPr id="58" name="组合 10">
                <a:extLst>
                  <a:ext uri="{FF2B5EF4-FFF2-40B4-BE49-F238E27FC236}">
                    <a16:creationId xmlns:a16="http://schemas.microsoft.com/office/drawing/2014/main" id="{D6FDD30D-0751-2044-A66F-F4EA78AAE9BD}"/>
                  </a:ext>
                </a:extLst>
              </p:cNvPr>
              <p:cNvGrpSpPr/>
              <p:nvPr/>
            </p:nvGrpSpPr>
            <p:grpSpPr>
              <a:xfrm>
                <a:off x="3420363" y="1295115"/>
                <a:ext cx="1286673" cy="1603142"/>
                <a:chOff x="7380501" y="2927402"/>
                <a:chExt cx="2311887" cy="2880512"/>
              </a:xfrm>
            </p:grpSpPr>
            <p:sp>
              <p:nvSpPr>
                <p:cNvPr id="60" name="椭圆 50">
                  <a:extLst>
                    <a:ext uri="{FF2B5EF4-FFF2-40B4-BE49-F238E27FC236}">
                      <a16:creationId xmlns:a16="http://schemas.microsoft.com/office/drawing/2014/main" id="{3313C0CE-A0C7-FB4E-93CB-8B0FFAA49814}"/>
                    </a:ext>
                  </a:extLst>
                </p:cNvPr>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 fmla="*/ 13249 w 1687745"/>
                    <a:gd name="connsiteY0" fmla="*/ 1035368 h 2070736"/>
                    <a:gd name="connsiteX1" fmla="*/ 850497 w 1687745"/>
                    <a:gd name="connsiteY1" fmla="*/ 0 h 2070736"/>
                    <a:gd name="connsiteX2" fmla="*/ 1687745 w 1687745"/>
                    <a:gd name="connsiteY2" fmla="*/ 1035368 h 2070736"/>
                    <a:gd name="connsiteX3" fmla="*/ 850497 w 1687745"/>
                    <a:gd name="connsiteY3" fmla="*/ 2070736 h 2070736"/>
                    <a:gd name="connsiteX4" fmla="*/ 13249 w 1687745"/>
                    <a:gd name="connsiteY4" fmla="*/ 1035368 h 2070736"/>
                    <a:gd name="connsiteX0" fmla="*/ 13249 w 1696474"/>
                    <a:gd name="connsiteY0" fmla="*/ 1035368 h 2070736"/>
                    <a:gd name="connsiteX1" fmla="*/ 850497 w 1696474"/>
                    <a:gd name="connsiteY1" fmla="*/ 0 h 2070736"/>
                    <a:gd name="connsiteX2" fmla="*/ 1687745 w 1696474"/>
                    <a:gd name="connsiteY2" fmla="*/ 1035368 h 2070736"/>
                    <a:gd name="connsiteX3" fmla="*/ 850497 w 1696474"/>
                    <a:gd name="connsiteY3" fmla="*/ 2070736 h 2070736"/>
                    <a:gd name="connsiteX4" fmla="*/ 13249 w 1696474"/>
                    <a:gd name="connsiteY4" fmla="*/ 1035368 h 2070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ysClr val="windowText" lastClr="000000">
                        <a:alpha val="20000"/>
                      </a:sysClr>
                    </a:gs>
                    <a:gs pos="78000">
                      <a:sysClr val="windowText" lastClr="000000">
                        <a:alpha val="5000"/>
                      </a:sysClr>
                    </a:gs>
                    <a:gs pos="0">
                      <a:sysClr val="windowText" lastClr="000000"/>
                    </a:gs>
                    <a:gs pos="100000">
                      <a:sysClr val="windowText" lastClr="000000">
                        <a:alpha val="0"/>
                      </a:sysClr>
                    </a:gs>
                  </a:gsLst>
                  <a:lin ang="5400000" scaled="0"/>
                </a:gradFill>
                <a:ln w="55000" cap="flat" cmpd="thickThin" algn="ctr">
                  <a:noFill/>
                  <a:prstDash val="solid"/>
                </a:ln>
                <a:effectLst>
                  <a:softEdge rad="3556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1" name="椭圆 119">
                  <a:extLst>
                    <a:ext uri="{FF2B5EF4-FFF2-40B4-BE49-F238E27FC236}">
                      <a16:creationId xmlns:a16="http://schemas.microsoft.com/office/drawing/2014/main" id="{784258F9-443D-8847-9002-61ABF1B9E93B}"/>
                    </a:ext>
                  </a:extLst>
                </p:cNvPr>
                <p:cNvSpPr/>
                <p:nvPr/>
              </p:nvSpPr>
              <p:spPr>
                <a:xfrm>
                  <a:off x="7567583" y="3243359"/>
                  <a:ext cx="1344545" cy="1344543"/>
                </a:xfrm>
                <a:prstGeom prst="ellipse">
                  <a:avLst/>
                </a:prstGeom>
                <a:gradFill>
                  <a:gsLst>
                    <a:gs pos="43000">
                      <a:srgbClr val="F7F7F7"/>
                    </a:gs>
                    <a:gs pos="0">
                      <a:sysClr val="window" lastClr="FFFFFF">
                        <a:alpha val="99000"/>
                      </a:sysClr>
                    </a:gs>
                    <a:gs pos="100000">
                      <a:srgbClr val="B8C0C0"/>
                    </a:gs>
                  </a:gsLst>
                  <a:lin ang="2700000" scaled="1"/>
                </a:gradFill>
                <a:ln w="55000" cap="flat" cmpd="thickThin" algn="ctr">
                  <a:noFill/>
                  <a:prstDash val="solid"/>
                </a:ln>
                <a:effectLst>
                  <a:outerShdw blurRad="139700" dist="88900" dir="2700000" algn="tl" rotWithShape="0">
                    <a:srgbClr val="494949">
                      <a:alpha val="30000"/>
                    </a:srgb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2" name="椭圆 120">
                  <a:extLst>
                    <a:ext uri="{FF2B5EF4-FFF2-40B4-BE49-F238E27FC236}">
                      <a16:creationId xmlns:a16="http://schemas.microsoft.com/office/drawing/2014/main" id="{977BA8C1-932F-794F-A5D7-44A6D8A89C3E}"/>
                    </a:ext>
                  </a:extLst>
                </p:cNvPr>
                <p:cNvSpPr/>
                <p:nvPr/>
              </p:nvSpPr>
              <p:spPr>
                <a:xfrm>
                  <a:off x="7380501" y="3019185"/>
                  <a:ext cx="1596494" cy="1596494"/>
                </a:xfrm>
                <a:prstGeom prst="ellipse">
                  <a:avLst/>
                </a:prstGeom>
                <a:gradFill>
                  <a:gsLst>
                    <a:gs pos="39000">
                      <a:sysClr val="window" lastClr="FFFFFF"/>
                    </a:gs>
                    <a:gs pos="53000">
                      <a:srgbClr val="F7F7F7"/>
                    </a:gs>
                    <a:gs pos="11000">
                      <a:sysClr val="window" lastClr="FFFFFF">
                        <a:alpha val="99000"/>
                      </a:sysClr>
                    </a:gs>
                    <a:gs pos="100000">
                      <a:srgbClr val="B8C0C0"/>
                    </a:gs>
                  </a:gsLst>
                  <a:lin ang="2700000" scaled="1"/>
                </a:gradFill>
                <a:ln w="55000" cap="flat" cmpd="thickThin" algn="ctr">
                  <a:noFill/>
                  <a:prstDash val="solid"/>
                </a:ln>
                <a:effectLst>
                  <a:innerShdw blurRad="444500" dist="152400" dir="2700000">
                    <a:srgbClr val="5F6D6C">
                      <a:alpha val="36000"/>
                    </a:srgb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59" name="椭圆 117">
                <a:extLst>
                  <a:ext uri="{FF2B5EF4-FFF2-40B4-BE49-F238E27FC236}">
                    <a16:creationId xmlns:a16="http://schemas.microsoft.com/office/drawing/2014/main" id="{309BF97D-B6BD-274D-8243-C5C85F89207A}"/>
                  </a:ext>
                </a:extLst>
              </p:cNvPr>
              <p:cNvSpPr/>
              <p:nvPr/>
            </p:nvSpPr>
            <p:spPr>
              <a:xfrm>
                <a:off x="3222821" y="1148080"/>
                <a:ext cx="1284820" cy="1284821"/>
              </a:xfrm>
              <a:prstGeom prst="ellipse">
                <a:avLst/>
              </a:prstGeom>
              <a:solidFill>
                <a:sysClr val="window" lastClr="FFFFFF">
                  <a:alpha val="14000"/>
                </a:sysClr>
              </a:solidFill>
              <a:ln w="15875" cap="flat" cmpd="thickThin" algn="ctr">
                <a:gradFill flip="none" rotWithShape="1">
                  <a:gsLst>
                    <a:gs pos="0">
                      <a:sysClr val="window" lastClr="FFFFFF"/>
                    </a:gs>
                    <a:gs pos="100000">
                      <a:sysClr val="window" lastClr="FFFFFF">
                        <a:lumMod val="85000"/>
                      </a:sysClr>
                    </a:gs>
                  </a:gsLst>
                  <a:lin ang="2700000" scaled="1"/>
                  <a:tileRect/>
                </a:gradFill>
                <a:prstDash val="solid"/>
              </a:ln>
              <a:effectLst>
                <a:outerShdw blurRad="215900" dist="88900" dir="2700000" algn="tl" rotWithShape="0">
                  <a:prstClr val="black">
                    <a:alpha val="11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57" name="文本框 15">
              <a:extLst>
                <a:ext uri="{FF2B5EF4-FFF2-40B4-BE49-F238E27FC236}">
                  <a16:creationId xmlns:a16="http://schemas.microsoft.com/office/drawing/2014/main" id="{2A20E76B-20D5-2B46-BB21-D0DF1892E54F}"/>
                </a:ext>
              </a:extLst>
            </p:cNvPr>
            <p:cNvSpPr txBox="1"/>
            <p:nvPr/>
          </p:nvSpPr>
          <p:spPr>
            <a:xfrm>
              <a:off x="3417140" y="1302035"/>
              <a:ext cx="774240" cy="613237"/>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5400" b="1" i="0" u="none" strike="noStrike" kern="0" cap="none" spc="0" normalizeH="0" baseline="0" noProof="0" dirty="0">
                  <a:ln>
                    <a:noFill/>
                  </a:ln>
                  <a:solidFill>
                    <a:srgbClr val="55D0FA"/>
                  </a:solidFill>
                  <a:effectLst/>
                  <a:uLnTx/>
                  <a:uFillTx/>
                  <a:latin typeface="Arial" pitchFamily="34" charset="0"/>
                  <a:ea typeface="微软雅黑"/>
                  <a:cs typeface="+mn-ea"/>
                  <a:sym typeface="+mn-lt"/>
                </a:rPr>
                <a:t>03</a:t>
              </a:r>
              <a:endParaRPr kumimoji="0" lang="zh-CN" altLang="en-US" sz="5400" b="1" i="0" u="none" strike="noStrike" kern="0" cap="none" spc="0" normalizeH="0" baseline="0" noProof="0" dirty="0">
                <a:ln>
                  <a:noFill/>
                </a:ln>
                <a:solidFill>
                  <a:srgbClr val="55D0FA"/>
                </a:solidFill>
                <a:effectLst/>
                <a:uLnTx/>
                <a:uFillTx/>
                <a:latin typeface="Arial" pitchFamily="34" charset="0"/>
                <a:ea typeface="微软雅黑"/>
                <a:cs typeface="+mn-ea"/>
                <a:sym typeface="+mn-lt"/>
              </a:endParaRPr>
            </a:p>
          </p:txBody>
        </p:sp>
      </p:grpSp>
      <p:sp>
        <p:nvSpPr>
          <p:cNvPr id="63" name="矩形 62">
            <a:extLst>
              <a:ext uri="{FF2B5EF4-FFF2-40B4-BE49-F238E27FC236}">
                <a16:creationId xmlns:a16="http://schemas.microsoft.com/office/drawing/2014/main" id="{A22C0206-9EB0-734D-AC54-D65FB3EB3903}"/>
              </a:ext>
            </a:extLst>
          </p:cNvPr>
          <p:cNvSpPr/>
          <p:nvPr/>
        </p:nvSpPr>
        <p:spPr>
          <a:xfrm>
            <a:off x="3078447" y="2409680"/>
            <a:ext cx="8442720" cy="1631216"/>
          </a:xfrm>
          <a:prstGeom prst="rect">
            <a:avLst/>
          </a:prstGeom>
        </p:spPr>
        <p:txBody>
          <a:bodyPr wrap="square">
            <a:spAutoFit/>
          </a:bodyPr>
          <a:lstStyle/>
          <a:p>
            <a:pPr>
              <a:buClr>
                <a:srgbClr val="FF3399"/>
              </a:buClr>
            </a:pPr>
            <a:r>
              <a:rPr kumimoji="1" lang="zh-TW" altLang="en-US" sz="5000" b="1" dirty="0">
                <a:solidFill>
                  <a:schemeClr val="bg1"/>
                </a:solidFill>
                <a:latin typeface="Microsoft YaHei" charset="0"/>
                <a:ea typeface="Microsoft YaHei" charset="0"/>
                <a:cs typeface="Microsoft YaHei" charset="0"/>
              </a:rPr>
              <a:t>對稱或不對稱學習</a:t>
            </a:r>
            <a:r>
              <a:rPr kumimoji="1" lang="en-US" altLang="zh-TW" sz="5000" b="1" dirty="0">
                <a:solidFill>
                  <a:schemeClr val="bg1"/>
                </a:solidFill>
                <a:latin typeface="Microsoft YaHei" charset="0"/>
                <a:ea typeface="Microsoft YaHei" charset="0"/>
                <a:cs typeface="Microsoft YaHei" charset="0"/>
              </a:rPr>
              <a:t>?</a:t>
            </a:r>
          </a:p>
          <a:p>
            <a:pPr>
              <a:buClr>
                <a:srgbClr val="FF3399"/>
              </a:buClr>
            </a:pPr>
            <a:r>
              <a:rPr kumimoji="1" lang="en-US" altLang="zh-TW" sz="5000" b="1" dirty="0">
                <a:solidFill>
                  <a:schemeClr val="bg1"/>
                </a:solidFill>
                <a:latin typeface="Microsoft YaHei" charset="0"/>
                <a:ea typeface="Microsoft YaHei" charset="0"/>
                <a:cs typeface="Microsoft YaHei" charset="0"/>
              </a:rPr>
              <a:t>-</a:t>
            </a:r>
            <a:r>
              <a:rPr kumimoji="1" lang="zh-TW" altLang="en-US" sz="5000" b="1" dirty="0">
                <a:solidFill>
                  <a:schemeClr val="bg1"/>
                </a:solidFill>
                <a:latin typeface="Microsoft YaHei" charset="0"/>
                <a:ea typeface="Microsoft YaHei" charset="0"/>
                <a:cs typeface="Microsoft YaHei" charset="0"/>
              </a:rPr>
              <a:t>充分資訊市場之實證分析 </a:t>
            </a:r>
          </a:p>
        </p:txBody>
      </p:sp>
      <p:sp>
        <p:nvSpPr>
          <p:cNvPr id="130" name="文本框 129"/>
          <p:cNvSpPr txBox="1"/>
          <p:nvPr/>
        </p:nvSpPr>
        <p:spPr>
          <a:xfrm>
            <a:off x="7027026" y="4793034"/>
            <a:ext cx="3939887" cy="720710"/>
          </a:xfrm>
          <a:prstGeom prst="rect">
            <a:avLst/>
          </a:prstGeom>
          <a:noFill/>
        </p:spPr>
        <p:txBody>
          <a:bodyPr wrap="square" rtlCol="0">
            <a:spAutoFit/>
          </a:bodyPr>
          <a:lstStyle/>
          <a:p>
            <a:pPr algn="ctr">
              <a:lnSpc>
                <a:spcPts val="4900"/>
              </a:lnSpc>
            </a:pPr>
            <a:r>
              <a:rPr kumimoji="1" lang="en-US" altLang="zh-CN" sz="4500" b="1" dirty="0">
                <a:solidFill>
                  <a:schemeClr val="bg1"/>
                </a:solidFill>
                <a:latin typeface="Microsoft YaHei" panose="020B0503020204020204" pitchFamily="34" charset="-122"/>
                <a:ea typeface="Microsoft YaHei" panose="020B0503020204020204" pitchFamily="34" charset="-122"/>
              </a:rPr>
              <a:t>2020</a:t>
            </a:r>
            <a:r>
              <a:rPr kumimoji="1" lang="zh-TW" altLang="en-US" sz="4500" b="1" dirty="0">
                <a:solidFill>
                  <a:schemeClr val="bg1"/>
                </a:solidFill>
                <a:latin typeface="Microsoft YaHei" panose="020B0503020204020204" pitchFamily="34" charset="-122"/>
                <a:ea typeface="Microsoft YaHei" panose="020B0503020204020204" pitchFamily="34" charset="-122"/>
              </a:rPr>
              <a:t> </a:t>
            </a:r>
            <a:r>
              <a:rPr kumimoji="1" lang="en-US" altLang="zh-CN" sz="4500" b="1" dirty="0">
                <a:solidFill>
                  <a:schemeClr val="bg1"/>
                </a:solidFill>
                <a:latin typeface="Microsoft YaHei" panose="020B0503020204020204" pitchFamily="34" charset="-122"/>
                <a:ea typeface="Microsoft YaHei" panose="020B0503020204020204" pitchFamily="34" charset="-122"/>
              </a:rPr>
              <a:t>TRIA</a:t>
            </a:r>
            <a:endParaRPr kumimoji="1" lang="zh-CN" altLang="en-US" sz="4500" b="1"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775697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ADA48195-90BA-F94A-B3F2-B447A9DD7DCD}"/>
              </a:ext>
            </a:extLst>
          </p:cNvPr>
          <p:cNvGrpSpPr/>
          <p:nvPr/>
        </p:nvGrpSpPr>
        <p:grpSpPr>
          <a:xfrm>
            <a:off x="258519" y="238818"/>
            <a:ext cx="4580181" cy="1070276"/>
            <a:chOff x="830019" y="260400"/>
            <a:chExt cx="4580181" cy="1070276"/>
          </a:xfrm>
        </p:grpSpPr>
        <p:sp>
          <p:nvSpPr>
            <p:cNvPr id="3" name="矩形 2">
              <a:extLst>
                <a:ext uri="{FF2B5EF4-FFF2-40B4-BE49-F238E27FC236}">
                  <a16:creationId xmlns:a16="http://schemas.microsoft.com/office/drawing/2014/main" id="{83147FBD-049A-7342-A231-C5F62B45249D}"/>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研究動機</a:t>
              </a:r>
            </a:p>
          </p:txBody>
        </p:sp>
        <p:sp>
          <p:nvSpPr>
            <p:cNvPr id="4" name="文本占位符 7">
              <a:extLst>
                <a:ext uri="{FF2B5EF4-FFF2-40B4-BE49-F238E27FC236}">
                  <a16:creationId xmlns:a16="http://schemas.microsoft.com/office/drawing/2014/main" id="{2B5C3BB0-67C7-364E-9F86-350D783B80E1}"/>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5" name="组 7">
              <a:extLst>
                <a:ext uri="{FF2B5EF4-FFF2-40B4-BE49-F238E27FC236}">
                  <a16:creationId xmlns:a16="http://schemas.microsoft.com/office/drawing/2014/main" id="{561BA5C5-E2B9-394E-9EC7-73F74510EBF0}"/>
                </a:ext>
              </a:extLst>
            </p:cNvPr>
            <p:cNvGrpSpPr/>
            <p:nvPr/>
          </p:nvGrpSpPr>
          <p:grpSpPr>
            <a:xfrm rot="19856371">
              <a:off x="830019" y="276377"/>
              <a:ext cx="599401" cy="1054299"/>
              <a:chOff x="3087349" y="2393332"/>
              <a:chExt cx="759141" cy="1335268"/>
            </a:xfrm>
          </p:grpSpPr>
          <p:sp>
            <p:nvSpPr>
              <p:cNvPr id="6" name="椭圆 8">
                <a:extLst>
                  <a:ext uri="{FF2B5EF4-FFF2-40B4-BE49-F238E27FC236}">
                    <a16:creationId xmlns:a16="http://schemas.microsoft.com/office/drawing/2014/main" id="{DDB7770A-D6B3-7F4B-80AE-0ED53CD8F08A}"/>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9">
                <a:extLst>
                  <a:ext uri="{FF2B5EF4-FFF2-40B4-BE49-F238E27FC236}">
                    <a16:creationId xmlns:a16="http://schemas.microsoft.com/office/drawing/2014/main" id="{ABD2FE34-FE76-6844-BB60-B906290F0697}"/>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10">
                <a:extLst>
                  <a:ext uri="{FF2B5EF4-FFF2-40B4-BE49-F238E27FC236}">
                    <a16:creationId xmlns:a16="http://schemas.microsoft.com/office/drawing/2014/main" id="{C2474C2A-143C-7D48-ABB3-80F11DA5A180}"/>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11">
                <a:extLst>
                  <a:ext uri="{FF2B5EF4-FFF2-40B4-BE49-F238E27FC236}">
                    <a16:creationId xmlns:a16="http://schemas.microsoft.com/office/drawing/2014/main" id="{32D781BB-C506-8D45-9494-D7C4CA729D72}"/>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pic>
        <p:nvPicPr>
          <p:cNvPr id="53" name="图片 70">
            <a:extLst>
              <a:ext uri="{FF2B5EF4-FFF2-40B4-BE49-F238E27FC236}">
                <a16:creationId xmlns:a16="http://schemas.microsoft.com/office/drawing/2014/main" id="{92AA4E3B-8022-D84E-9382-22AD561959EA}"/>
              </a:ext>
            </a:extLst>
          </p:cNvPr>
          <p:cNvPicPr>
            <a:picLocks noChangeAspect="1"/>
          </p:cNvPicPr>
          <p:nvPr/>
        </p:nvPicPr>
        <p:blipFill rotWithShape="1">
          <a:blip r:embed="rId2">
            <a:biLevel thresh="75000"/>
            <a:extLst>
              <a:ext uri="{BEBA8EAE-BF5A-486C-A8C5-ECC9F3942E4B}">
                <a14:imgProps xmlns:a14="http://schemas.microsoft.com/office/drawing/2010/main">
                  <a14:imgLayer r:embed="rId3">
                    <a14:imgEffect>
                      <a14:saturation sat="66000"/>
                    </a14:imgEffect>
                  </a14:imgLayer>
                </a14:imgProps>
              </a:ext>
            </a:extLst>
          </a:blip>
          <a:srcRect t="76775"/>
          <a:stretch/>
        </p:blipFill>
        <p:spPr>
          <a:xfrm rot="5400000" flipV="1">
            <a:off x="-1581783" y="3630517"/>
            <a:ext cx="4969490" cy="366583"/>
          </a:xfrm>
          <a:prstGeom prst="rect">
            <a:avLst/>
          </a:prstGeom>
        </p:spPr>
      </p:pic>
      <p:grpSp>
        <p:nvGrpSpPr>
          <p:cNvPr id="58" name="群組 57">
            <a:extLst>
              <a:ext uri="{FF2B5EF4-FFF2-40B4-BE49-F238E27FC236}">
                <a16:creationId xmlns:a16="http://schemas.microsoft.com/office/drawing/2014/main" id="{2DBF5A16-6BC8-B84E-AE83-8FABFA368C02}"/>
              </a:ext>
            </a:extLst>
          </p:cNvPr>
          <p:cNvGrpSpPr/>
          <p:nvPr/>
        </p:nvGrpSpPr>
        <p:grpSpPr>
          <a:xfrm>
            <a:off x="1190109" y="1780014"/>
            <a:ext cx="1044715" cy="721886"/>
            <a:chOff x="6968985" y="1818114"/>
            <a:chExt cx="1413842" cy="1322972"/>
          </a:xfrm>
        </p:grpSpPr>
        <p:sp>
          <p:nvSpPr>
            <p:cNvPr id="54" name="圆角矩形 43">
              <a:extLst>
                <a:ext uri="{FF2B5EF4-FFF2-40B4-BE49-F238E27FC236}">
                  <a16:creationId xmlns:a16="http://schemas.microsoft.com/office/drawing/2014/main" id="{4DB51EBA-F2CC-C341-B2B8-01CB5647A6C8}"/>
                </a:ext>
              </a:extLst>
            </p:cNvPr>
            <p:cNvSpPr/>
            <p:nvPr/>
          </p:nvSpPr>
          <p:spPr>
            <a:xfrm>
              <a:off x="6968985" y="1818114"/>
              <a:ext cx="694094" cy="1316577"/>
            </a:xfrm>
            <a:prstGeom prst="roundRect">
              <a:avLst>
                <a:gd name="adj" fmla="val 10656"/>
              </a:avLst>
            </a:prstGeom>
            <a:solidFill>
              <a:srgbClr val="2DA2BF">
                <a:lumMod val="75000"/>
              </a:srgbClr>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55" name="组合 11">
              <a:extLst>
                <a:ext uri="{FF2B5EF4-FFF2-40B4-BE49-F238E27FC236}">
                  <a16:creationId xmlns:a16="http://schemas.microsoft.com/office/drawing/2014/main" id="{6C4B55EC-9137-6C42-9385-79315AAB3628}"/>
                </a:ext>
              </a:extLst>
            </p:cNvPr>
            <p:cNvGrpSpPr/>
            <p:nvPr/>
          </p:nvGrpSpPr>
          <p:grpSpPr>
            <a:xfrm>
              <a:off x="7033937" y="1818919"/>
              <a:ext cx="1348890" cy="1322167"/>
              <a:chOff x="7650321" y="1220847"/>
              <a:chExt cx="1585751" cy="1554571"/>
            </a:xfrm>
            <a:effectLst>
              <a:outerShdw blurRad="635000" dist="165100" dir="8100000" algn="tr" rotWithShape="0">
                <a:prstClr val="black">
                  <a:alpha val="27000"/>
                </a:prstClr>
              </a:outerShdw>
            </a:effectLst>
          </p:grpSpPr>
          <p:sp>
            <p:nvSpPr>
              <p:cNvPr id="56" name="平行四边形 7">
                <a:extLst>
                  <a:ext uri="{FF2B5EF4-FFF2-40B4-BE49-F238E27FC236}">
                    <a16:creationId xmlns:a16="http://schemas.microsoft.com/office/drawing/2014/main" id="{8A920EB5-5EB4-4043-AB8D-D11F885B92E0}"/>
                  </a:ext>
                </a:extLst>
              </p:cNvPr>
              <p:cNvSpPr/>
              <p:nvPr/>
            </p:nvSpPr>
            <p:spPr>
              <a:xfrm flipH="1">
                <a:off x="7650321" y="1220847"/>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2DA2BF"/>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7" name="平行四边形 7">
                <a:extLst>
                  <a:ext uri="{FF2B5EF4-FFF2-40B4-BE49-F238E27FC236}">
                    <a16:creationId xmlns:a16="http://schemas.microsoft.com/office/drawing/2014/main" id="{2F55F20F-E7C9-7F4C-AA23-97583CDE4138}"/>
                  </a:ext>
                </a:extLst>
              </p:cNvPr>
              <p:cNvSpPr/>
              <p:nvPr/>
            </p:nvSpPr>
            <p:spPr>
              <a:xfrm flipH="1" flipV="1">
                <a:off x="7650321" y="2001419"/>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2DA2BF"/>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sp>
        <p:nvSpPr>
          <p:cNvPr id="59" name="矩形 58">
            <a:extLst>
              <a:ext uri="{FF2B5EF4-FFF2-40B4-BE49-F238E27FC236}">
                <a16:creationId xmlns:a16="http://schemas.microsoft.com/office/drawing/2014/main" id="{1B5BA073-0F3D-F04E-8030-1837B5273A00}"/>
              </a:ext>
            </a:extLst>
          </p:cNvPr>
          <p:cNvSpPr/>
          <p:nvPr/>
        </p:nvSpPr>
        <p:spPr>
          <a:xfrm>
            <a:off x="2442534" y="1780014"/>
            <a:ext cx="9266866" cy="2277547"/>
          </a:xfrm>
          <a:prstGeom prst="rect">
            <a:avLst/>
          </a:prstGeom>
        </p:spPr>
        <p:txBody>
          <a:bodyPr wrap="square">
            <a:spAutoFit/>
          </a:bodyPr>
          <a:lstStyle/>
          <a:p>
            <a:pPr algn="just">
              <a:buClr>
                <a:srgbClr val="FF3399"/>
              </a:buClr>
            </a:pPr>
            <a:r>
              <a:rPr lang="en-US" altLang="zh-TW" sz="2200" b="1" dirty="0" err="1">
                <a:solidFill>
                  <a:schemeClr val="bg1"/>
                </a:solidFill>
                <a:latin typeface="Microsoft YaHei" panose="020B0503020204020204" pitchFamily="34" charset="-122"/>
                <a:ea typeface="Microsoft YaHei" panose="020B0503020204020204" pitchFamily="34" charset="-122"/>
              </a:rPr>
              <a:t>Akerlof</a:t>
            </a:r>
            <a:r>
              <a:rPr lang="en-US" altLang="zh-TW" sz="2200" b="1" dirty="0">
                <a:solidFill>
                  <a:schemeClr val="bg1"/>
                </a:solidFill>
                <a:latin typeface="Microsoft YaHei" panose="020B0503020204020204" pitchFamily="34" charset="-122"/>
                <a:ea typeface="Microsoft YaHei" panose="020B0503020204020204" pitchFamily="34" charset="-122"/>
              </a:rPr>
              <a:t> (1970)</a:t>
            </a:r>
            <a:r>
              <a:rPr lang="zh-TW" altLang="zh-TW" sz="2200" b="1" dirty="0">
                <a:solidFill>
                  <a:schemeClr val="bg1"/>
                </a:solidFill>
                <a:latin typeface="Microsoft YaHei" panose="020B0503020204020204" pitchFamily="34" charset="-122"/>
                <a:ea typeface="Microsoft YaHei" panose="020B0503020204020204" pitchFamily="34" charset="-122"/>
              </a:rPr>
              <a:t>文中所提出的資訊不對稱理論，被認為是眾多研究訊息經濟文獻裡的經典之作，資訊不對稱係指在交易過程中，一方擁有優勢的資訊，另一方則處於弱勢資訊，所衍生的交易問題。</a:t>
            </a:r>
            <a:endParaRPr lang="en-US" altLang="zh-TW" sz="2200" b="1" dirty="0">
              <a:solidFill>
                <a:schemeClr val="bg1"/>
              </a:solidFill>
              <a:latin typeface="Microsoft YaHei" panose="020B0503020204020204" pitchFamily="34" charset="-122"/>
              <a:ea typeface="Microsoft YaHei" panose="020B0503020204020204" pitchFamily="34" charset="-122"/>
            </a:endParaRPr>
          </a:p>
          <a:p>
            <a:pPr algn="just">
              <a:spcBef>
                <a:spcPts val="1200"/>
              </a:spcBef>
              <a:buClr>
                <a:srgbClr val="FF3399"/>
              </a:buClr>
            </a:pPr>
            <a:r>
              <a:rPr lang="zh-TW" altLang="zh-TW" sz="2200" b="1" dirty="0">
                <a:solidFill>
                  <a:schemeClr val="bg1"/>
                </a:solidFill>
                <a:latin typeface="Microsoft YaHei" panose="020B0503020204020204" pitchFamily="34" charset="-122"/>
                <a:ea typeface="Microsoft YaHei" panose="020B0503020204020204" pitchFamily="34" charset="-122"/>
              </a:rPr>
              <a:t>驗證</a:t>
            </a:r>
            <a:r>
              <a:rPr lang="zh-TW" altLang="en-US" sz="2200" b="1" dirty="0">
                <a:solidFill>
                  <a:schemeClr val="bg1"/>
                </a:solidFill>
                <a:latin typeface="Microsoft YaHei" panose="020B0503020204020204" pitchFamily="34" charset="-122"/>
                <a:ea typeface="Microsoft YaHei" panose="020B0503020204020204" pitchFamily="34" charset="-122"/>
              </a:rPr>
              <a:t>訊息</a:t>
            </a:r>
            <a:r>
              <a:rPr lang="zh-TW" altLang="zh-TW" sz="2200" b="1" dirty="0">
                <a:solidFill>
                  <a:schemeClr val="bg1"/>
                </a:solidFill>
                <a:latin typeface="Microsoft YaHei" panose="020B0503020204020204" pitchFamily="34" charset="-122"/>
                <a:ea typeface="Microsoft YaHei" panose="020B0503020204020204" pitchFamily="34" charset="-122"/>
              </a:rPr>
              <a:t>不對稱</a:t>
            </a:r>
            <a:r>
              <a:rPr lang="zh-TW" altLang="en-US" sz="2200" b="1" dirty="0">
                <a:solidFill>
                  <a:schemeClr val="bg1"/>
                </a:solidFill>
                <a:latin typeface="Microsoft YaHei" panose="020B0503020204020204" pitchFamily="34" charset="-122"/>
                <a:ea typeface="Microsoft YaHei" panose="020B0503020204020204" pitchFamily="34" charset="-122"/>
              </a:rPr>
              <a:t>的文獻中，有一部分文獻聚焦在不對稱</a:t>
            </a:r>
            <a:r>
              <a:rPr lang="zh-TW" altLang="zh-TW" sz="2200" b="1" dirty="0">
                <a:solidFill>
                  <a:schemeClr val="bg1"/>
                </a:solidFill>
                <a:latin typeface="Microsoft YaHei" panose="020B0503020204020204" pitchFamily="34" charset="-122"/>
                <a:ea typeface="Microsoft YaHei" panose="020B0503020204020204" pitchFamily="34" charset="-122"/>
              </a:rPr>
              <a:t>學習理論</a:t>
            </a:r>
            <a:r>
              <a:rPr lang="zh-TW" altLang="en-US" sz="2200" b="1" dirty="0">
                <a:solidFill>
                  <a:schemeClr val="bg1"/>
                </a:solidFill>
                <a:latin typeface="Microsoft YaHei" panose="020B0503020204020204" pitchFamily="34" charset="-122"/>
                <a:ea typeface="Microsoft YaHei" panose="020B0503020204020204" pitchFamily="34" charset="-122"/>
              </a:rPr>
              <a:t>的討論。不對稱學習理論係指賣方藉由續期的交易過程，可掌握相較於市場競爭者的優勢資訊，並享有更高的利潤。</a:t>
            </a:r>
            <a:endParaRPr lang="en-US" altLang="zh-TW" sz="2200" b="1" dirty="0">
              <a:solidFill>
                <a:schemeClr val="bg1"/>
              </a:solidFill>
              <a:latin typeface="Microsoft YaHei" panose="020B0503020204020204" pitchFamily="34" charset="-122"/>
              <a:ea typeface="Microsoft YaHei" panose="020B0503020204020204" pitchFamily="34" charset="-122"/>
            </a:endParaRPr>
          </a:p>
        </p:txBody>
      </p:sp>
      <p:grpSp>
        <p:nvGrpSpPr>
          <p:cNvPr id="60" name="群組 59">
            <a:extLst>
              <a:ext uri="{FF2B5EF4-FFF2-40B4-BE49-F238E27FC236}">
                <a16:creationId xmlns:a16="http://schemas.microsoft.com/office/drawing/2014/main" id="{1856F9A0-B1FB-7345-ACD7-8927ED7F2A1F}"/>
              </a:ext>
            </a:extLst>
          </p:cNvPr>
          <p:cNvGrpSpPr/>
          <p:nvPr/>
        </p:nvGrpSpPr>
        <p:grpSpPr>
          <a:xfrm>
            <a:off x="1190109" y="4309552"/>
            <a:ext cx="1044715" cy="721886"/>
            <a:chOff x="6968985" y="1818114"/>
            <a:chExt cx="1413842" cy="1322972"/>
          </a:xfrm>
        </p:grpSpPr>
        <p:sp>
          <p:nvSpPr>
            <p:cNvPr id="61" name="圆角矩形 43">
              <a:extLst>
                <a:ext uri="{FF2B5EF4-FFF2-40B4-BE49-F238E27FC236}">
                  <a16:creationId xmlns:a16="http://schemas.microsoft.com/office/drawing/2014/main" id="{E14A2C1A-427B-6140-BE93-F0D811408DD4}"/>
                </a:ext>
              </a:extLst>
            </p:cNvPr>
            <p:cNvSpPr/>
            <p:nvPr/>
          </p:nvSpPr>
          <p:spPr>
            <a:xfrm>
              <a:off x="6968985" y="1818114"/>
              <a:ext cx="694094" cy="1316577"/>
            </a:xfrm>
            <a:prstGeom prst="roundRect">
              <a:avLst>
                <a:gd name="adj" fmla="val 10656"/>
              </a:avLst>
            </a:prstGeom>
            <a:solidFill>
              <a:srgbClr val="8F1D1A"/>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62" name="组合 11">
              <a:extLst>
                <a:ext uri="{FF2B5EF4-FFF2-40B4-BE49-F238E27FC236}">
                  <a16:creationId xmlns:a16="http://schemas.microsoft.com/office/drawing/2014/main" id="{534E698E-B90B-084B-94A7-200B89E4226D}"/>
                </a:ext>
              </a:extLst>
            </p:cNvPr>
            <p:cNvGrpSpPr/>
            <p:nvPr/>
          </p:nvGrpSpPr>
          <p:grpSpPr>
            <a:xfrm>
              <a:off x="7033937" y="1818919"/>
              <a:ext cx="1348890" cy="1322167"/>
              <a:chOff x="7650321" y="1220847"/>
              <a:chExt cx="1585751" cy="1554571"/>
            </a:xfrm>
            <a:effectLst>
              <a:outerShdw blurRad="635000" dist="165100" dir="8100000" algn="tr" rotWithShape="0">
                <a:prstClr val="black">
                  <a:alpha val="27000"/>
                </a:prstClr>
              </a:outerShdw>
            </a:effectLst>
          </p:grpSpPr>
          <p:sp>
            <p:nvSpPr>
              <p:cNvPr id="63" name="平行四边形 7">
                <a:extLst>
                  <a:ext uri="{FF2B5EF4-FFF2-40B4-BE49-F238E27FC236}">
                    <a16:creationId xmlns:a16="http://schemas.microsoft.com/office/drawing/2014/main" id="{0A750DE7-930E-4545-A68F-ABECB68A39FD}"/>
                  </a:ext>
                </a:extLst>
              </p:cNvPr>
              <p:cNvSpPr/>
              <p:nvPr/>
            </p:nvSpPr>
            <p:spPr>
              <a:xfrm flipH="1">
                <a:off x="7650321" y="1220847"/>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D9322D"/>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4" name="平行四边形 7">
                <a:extLst>
                  <a:ext uri="{FF2B5EF4-FFF2-40B4-BE49-F238E27FC236}">
                    <a16:creationId xmlns:a16="http://schemas.microsoft.com/office/drawing/2014/main" id="{8D5ACCC2-152F-BA44-B1EA-9673C329D201}"/>
                  </a:ext>
                </a:extLst>
              </p:cNvPr>
              <p:cNvSpPr/>
              <p:nvPr/>
            </p:nvSpPr>
            <p:spPr>
              <a:xfrm flipH="1" flipV="1">
                <a:off x="7650321" y="2001419"/>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D9322D"/>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sp>
        <p:nvSpPr>
          <p:cNvPr id="65" name="矩形 64">
            <a:extLst>
              <a:ext uri="{FF2B5EF4-FFF2-40B4-BE49-F238E27FC236}">
                <a16:creationId xmlns:a16="http://schemas.microsoft.com/office/drawing/2014/main" id="{15665398-20C2-464A-A25F-2AD76D2B4477}"/>
              </a:ext>
            </a:extLst>
          </p:cNvPr>
          <p:cNvSpPr/>
          <p:nvPr/>
        </p:nvSpPr>
        <p:spPr>
          <a:xfrm>
            <a:off x="2442534" y="4309552"/>
            <a:ext cx="9266866" cy="1815882"/>
          </a:xfrm>
          <a:prstGeom prst="rect">
            <a:avLst/>
          </a:prstGeom>
        </p:spPr>
        <p:txBody>
          <a:bodyPr wrap="square">
            <a:spAutoFit/>
          </a:bodyPr>
          <a:lstStyle/>
          <a:p>
            <a:pPr algn="just">
              <a:buClr>
                <a:srgbClr val="FF3399"/>
              </a:buClr>
            </a:pPr>
            <a:r>
              <a:rPr lang="zh-TW" altLang="en-US" sz="2400" b="1" dirty="0">
                <a:solidFill>
                  <a:srgbClr val="FF0000"/>
                </a:solidFill>
                <a:latin typeface="Microsoft YaHei" panose="020B0503020204020204" pitchFamily="34" charset="-122"/>
                <a:ea typeface="Microsoft YaHei" panose="020B0503020204020204" pitchFamily="34" charset="-122"/>
              </a:rPr>
              <a:t>勞動市場</a:t>
            </a:r>
            <a:r>
              <a:rPr lang="en" altLang="zh-TW" sz="2400" b="1" dirty="0">
                <a:solidFill>
                  <a:srgbClr val="FF0000"/>
                </a:solidFill>
                <a:latin typeface="Microsoft YaHei" panose="020B0503020204020204" pitchFamily="34" charset="-122"/>
                <a:ea typeface="Microsoft YaHei" panose="020B0503020204020204" pitchFamily="34" charset="-122"/>
              </a:rPr>
              <a:t>(Waldman, 1984; Greenwald, 1986)</a:t>
            </a:r>
            <a:endParaRPr lang="en-US" altLang="zh-TW" sz="2400" b="1" dirty="0">
              <a:solidFill>
                <a:srgbClr val="FF0000"/>
              </a:solidFill>
              <a:latin typeface="Microsoft YaHei" panose="020B0503020204020204" pitchFamily="34" charset="-122"/>
              <a:ea typeface="Microsoft YaHei" panose="020B0503020204020204" pitchFamily="34" charset="-122"/>
            </a:endParaRPr>
          </a:p>
          <a:p>
            <a:pPr algn="just">
              <a:buClr>
                <a:srgbClr val="FF3399"/>
              </a:buClr>
            </a:pPr>
            <a:r>
              <a:rPr lang="zh-TW" altLang="zh-TW" sz="2200" b="1" dirty="0">
                <a:solidFill>
                  <a:schemeClr val="bg1"/>
                </a:solidFill>
                <a:latin typeface="Microsoft YaHei" panose="020B0503020204020204" pitchFamily="34" charset="-122"/>
                <a:ea typeface="Microsoft YaHei" panose="020B0503020204020204" pitchFamily="34" charset="-122"/>
              </a:rPr>
              <a:t>員工的能力可區分為公開資訊與非公開資訊，公開資訊，如教育程度、學業成績等；非公開資訊則只能在員工工作期間觀察，如團隊精神、抗壓性、</a:t>
            </a:r>
            <a:r>
              <a:rPr lang="zh-TW" altLang="en-US" sz="2200" b="1" dirty="0">
                <a:solidFill>
                  <a:schemeClr val="bg1"/>
                </a:solidFill>
                <a:latin typeface="Microsoft YaHei" panose="020B0503020204020204" pitchFamily="34" charset="-122"/>
                <a:ea typeface="Microsoft YaHei" panose="020B0503020204020204" pitchFamily="34" charset="-122"/>
              </a:rPr>
              <a:t>工作</a:t>
            </a:r>
            <a:r>
              <a:rPr lang="zh-TW" altLang="zh-TW" sz="2200" b="1" dirty="0">
                <a:solidFill>
                  <a:schemeClr val="bg1"/>
                </a:solidFill>
                <a:latin typeface="Microsoft YaHei" panose="020B0503020204020204" pitchFamily="34" charset="-122"/>
                <a:ea typeface="Microsoft YaHei" panose="020B0503020204020204" pitchFamily="34" charset="-122"/>
              </a:rPr>
              <a:t>效率</a:t>
            </a:r>
            <a:r>
              <a:rPr lang="zh-TW" altLang="en-US" sz="2200" b="1" dirty="0">
                <a:solidFill>
                  <a:schemeClr val="bg1"/>
                </a:solidFill>
                <a:latin typeface="Microsoft YaHei" panose="020B0503020204020204" pitchFamily="34" charset="-122"/>
                <a:ea typeface="Microsoft YaHei" panose="020B0503020204020204" pitchFamily="34" charset="-122"/>
              </a:rPr>
              <a:t>、態度</a:t>
            </a:r>
            <a:r>
              <a:rPr lang="zh-TW" altLang="zh-TW" sz="2200" b="1" dirty="0">
                <a:solidFill>
                  <a:schemeClr val="bg1"/>
                </a:solidFill>
                <a:latin typeface="Microsoft YaHei" panose="020B0503020204020204" pitchFamily="34" charset="-122"/>
                <a:ea typeface="Microsoft YaHei" panose="020B0503020204020204" pitchFamily="34" charset="-122"/>
              </a:rPr>
              <a:t>等。隨著員工在職期間增長，雇主比外部雇主擁有更多非公開資訊，進而分辨出工作能力佳的員工。</a:t>
            </a:r>
            <a:endParaRPr lang="zh-CN" altLang="en-US" sz="2200" b="1" dirty="0">
              <a:solidFill>
                <a:schemeClr val="bg1"/>
              </a:solidFill>
              <a:latin typeface="Microsoft YaHei" panose="020B0503020204020204" pitchFamily="34" charset="-122"/>
              <a:ea typeface="Microsoft YaHei" panose="020B0503020204020204" pitchFamily="34" charset="-122"/>
              <a:cs typeface="Microsoft YaHei" charset="0"/>
            </a:endParaRPr>
          </a:p>
        </p:txBody>
      </p:sp>
    </p:spTree>
    <p:extLst>
      <p:ext uri="{BB962C8B-B14F-4D97-AF65-F5344CB8AC3E}">
        <p14:creationId xmlns:p14="http://schemas.microsoft.com/office/powerpoint/2010/main" val="3547228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4CC5AEFC-B401-4D4B-9163-8BD40BC516CE}"/>
              </a:ext>
            </a:extLst>
          </p:cNvPr>
          <p:cNvGrpSpPr/>
          <p:nvPr/>
        </p:nvGrpSpPr>
        <p:grpSpPr>
          <a:xfrm>
            <a:off x="1215509" y="4062942"/>
            <a:ext cx="1044715" cy="721886"/>
            <a:chOff x="6968985" y="1818114"/>
            <a:chExt cx="1413842" cy="1322972"/>
          </a:xfrm>
        </p:grpSpPr>
        <p:sp>
          <p:nvSpPr>
            <p:cNvPr id="3" name="圆角矩形 43">
              <a:extLst>
                <a:ext uri="{FF2B5EF4-FFF2-40B4-BE49-F238E27FC236}">
                  <a16:creationId xmlns:a16="http://schemas.microsoft.com/office/drawing/2014/main" id="{A0E41A28-1C9A-114F-A234-1FA22BAA1617}"/>
                </a:ext>
              </a:extLst>
            </p:cNvPr>
            <p:cNvSpPr/>
            <p:nvPr/>
          </p:nvSpPr>
          <p:spPr>
            <a:xfrm>
              <a:off x="6968985" y="1818114"/>
              <a:ext cx="694094" cy="1316577"/>
            </a:xfrm>
            <a:prstGeom prst="roundRect">
              <a:avLst>
                <a:gd name="adj" fmla="val 10656"/>
              </a:avLst>
            </a:prstGeom>
            <a:solidFill>
              <a:srgbClr val="253F65"/>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4" name="组合 11">
              <a:extLst>
                <a:ext uri="{FF2B5EF4-FFF2-40B4-BE49-F238E27FC236}">
                  <a16:creationId xmlns:a16="http://schemas.microsoft.com/office/drawing/2014/main" id="{E74B8234-F148-394B-9CD9-B45B6F1D8B80}"/>
                </a:ext>
              </a:extLst>
            </p:cNvPr>
            <p:cNvGrpSpPr/>
            <p:nvPr/>
          </p:nvGrpSpPr>
          <p:grpSpPr>
            <a:xfrm>
              <a:off x="7033937" y="1818919"/>
              <a:ext cx="1348890" cy="1322167"/>
              <a:chOff x="7650321" y="1220847"/>
              <a:chExt cx="1585751" cy="1554571"/>
            </a:xfrm>
            <a:effectLst>
              <a:outerShdw blurRad="635000" dist="165100" dir="8100000" algn="tr" rotWithShape="0">
                <a:prstClr val="black">
                  <a:alpha val="27000"/>
                </a:prstClr>
              </a:outerShdw>
            </a:effectLst>
          </p:grpSpPr>
          <p:sp>
            <p:nvSpPr>
              <p:cNvPr id="5" name="平行四边形 7">
                <a:extLst>
                  <a:ext uri="{FF2B5EF4-FFF2-40B4-BE49-F238E27FC236}">
                    <a16:creationId xmlns:a16="http://schemas.microsoft.com/office/drawing/2014/main" id="{8F718147-58A8-B644-AEB0-040252CCC170}"/>
                  </a:ext>
                </a:extLst>
              </p:cNvPr>
              <p:cNvSpPr/>
              <p:nvPr/>
            </p:nvSpPr>
            <p:spPr>
              <a:xfrm flipH="1">
                <a:off x="7650321" y="1220847"/>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39639D"/>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 name="平行四边形 7">
                <a:extLst>
                  <a:ext uri="{FF2B5EF4-FFF2-40B4-BE49-F238E27FC236}">
                    <a16:creationId xmlns:a16="http://schemas.microsoft.com/office/drawing/2014/main" id="{F07F95CF-1369-9840-A521-17BD20268A60}"/>
                  </a:ext>
                </a:extLst>
              </p:cNvPr>
              <p:cNvSpPr/>
              <p:nvPr/>
            </p:nvSpPr>
            <p:spPr>
              <a:xfrm flipH="1" flipV="1">
                <a:off x="7650321" y="2001419"/>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39639D"/>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grpSp>
        <p:nvGrpSpPr>
          <p:cNvPr id="7" name="群組 6">
            <a:extLst>
              <a:ext uri="{FF2B5EF4-FFF2-40B4-BE49-F238E27FC236}">
                <a16:creationId xmlns:a16="http://schemas.microsoft.com/office/drawing/2014/main" id="{907B7AE7-C8F1-0144-9EC3-5C6E6D9150E2}"/>
              </a:ext>
            </a:extLst>
          </p:cNvPr>
          <p:cNvGrpSpPr/>
          <p:nvPr/>
        </p:nvGrpSpPr>
        <p:grpSpPr>
          <a:xfrm>
            <a:off x="1206030" y="1870440"/>
            <a:ext cx="1044715" cy="721886"/>
            <a:chOff x="6968985" y="1818114"/>
            <a:chExt cx="1413842" cy="1322972"/>
          </a:xfrm>
        </p:grpSpPr>
        <p:sp>
          <p:nvSpPr>
            <p:cNvPr id="8" name="圆角矩形 43">
              <a:extLst>
                <a:ext uri="{FF2B5EF4-FFF2-40B4-BE49-F238E27FC236}">
                  <a16:creationId xmlns:a16="http://schemas.microsoft.com/office/drawing/2014/main" id="{31712991-3036-F648-A45C-70716C923B13}"/>
                </a:ext>
              </a:extLst>
            </p:cNvPr>
            <p:cNvSpPr/>
            <p:nvPr/>
          </p:nvSpPr>
          <p:spPr>
            <a:xfrm>
              <a:off x="6968985" y="1818114"/>
              <a:ext cx="694094" cy="1316577"/>
            </a:xfrm>
            <a:prstGeom prst="roundRect">
              <a:avLst>
                <a:gd name="adj" fmla="val 10656"/>
              </a:avLst>
            </a:prstGeom>
            <a:solidFill>
              <a:srgbClr val="F17739"/>
            </a:solidFill>
            <a:ln w="55000" cap="flat" cmpd="thickThin" algn="ctr">
              <a:no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9" name="组合 11">
              <a:extLst>
                <a:ext uri="{FF2B5EF4-FFF2-40B4-BE49-F238E27FC236}">
                  <a16:creationId xmlns:a16="http://schemas.microsoft.com/office/drawing/2014/main" id="{2F8FEE07-710D-0948-8BD2-E40781AD582F}"/>
                </a:ext>
              </a:extLst>
            </p:cNvPr>
            <p:cNvGrpSpPr/>
            <p:nvPr/>
          </p:nvGrpSpPr>
          <p:grpSpPr>
            <a:xfrm>
              <a:off x="7033937" y="1818919"/>
              <a:ext cx="1348890" cy="1322167"/>
              <a:chOff x="7650321" y="1220847"/>
              <a:chExt cx="1585751" cy="1554571"/>
            </a:xfrm>
            <a:effectLst>
              <a:outerShdw blurRad="635000" dist="165100" dir="8100000" algn="tr" rotWithShape="0">
                <a:prstClr val="black">
                  <a:alpha val="27000"/>
                </a:prstClr>
              </a:outerShdw>
            </a:effectLst>
          </p:grpSpPr>
          <p:sp>
            <p:nvSpPr>
              <p:cNvPr id="10" name="平行四边形 7">
                <a:extLst>
                  <a:ext uri="{FF2B5EF4-FFF2-40B4-BE49-F238E27FC236}">
                    <a16:creationId xmlns:a16="http://schemas.microsoft.com/office/drawing/2014/main" id="{46055625-E28D-EB49-B4AD-F5F6262D6808}"/>
                  </a:ext>
                </a:extLst>
              </p:cNvPr>
              <p:cNvSpPr/>
              <p:nvPr/>
            </p:nvSpPr>
            <p:spPr>
              <a:xfrm flipH="1">
                <a:off x="7650321" y="1220847"/>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F17739"/>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1" name="平行四边形 7">
                <a:extLst>
                  <a:ext uri="{FF2B5EF4-FFF2-40B4-BE49-F238E27FC236}">
                    <a16:creationId xmlns:a16="http://schemas.microsoft.com/office/drawing/2014/main" id="{CF273F91-FABB-B64A-BBE8-415FB1298E8F}"/>
                  </a:ext>
                </a:extLst>
              </p:cNvPr>
              <p:cNvSpPr/>
              <p:nvPr/>
            </p:nvSpPr>
            <p:spPr>
              <a:xfrm flipH="1" flipV="1">
                <a:off x="7650321" y="2001419"/>
                <a:ext cx="1585751" cy="774000"/>
              </a:xfrm>
              <a:custGeom>
                <a:avLst/>
                <a:gdLst>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3900 h 723900"/>
                  <a:gd name="connsiteX1" fmla="*/ 495300 w 1447800"/>
                  <a:gd name="connsiteY1" fmla="*/ 0 h 723900"/>
                  <a:gd name="connsiteX2" fmla="*/ 1447800 w 1447800"/>
                  <a:gd name="connsiteY2" fmla="*/ 0 h 723900"/>
                  <a:gd name="connsiteX3" fmla="*/ 952500 w 1447800"/>
                  <a:gd name="connsiteY3" fmla="*/ 723900 h 723900"/>
                  <a:gd name="connsiteX4" fmla="*/ 0 w 1447800"/>
                  <a:gd name="connsiteY4" fmla="*/ 723900 h 723900"/>
                  <a:gd name="connsiteX0" fmla="*/ 0 w 1447800"/>
                  <a:gd name="connsiteY0" fmla="*/ 724818 h 724818"/>
                  <a:gd name="connsiteX1" fmla="*/ 495300 w 1447800"/>
                  <a:gd name="connsiteY1" fmla="*/ 918 h 724818"/>
                  <a:gd name="connsiteX2" fmla="*/ 1447800 w 1447800"/>
                  <a:gd name="connsiteY2" fmla="*/ 918 h 724818"/>
                  <a:gd name="connsiteX3" fmla="*/ 952500 w 1447800"/>
                  <a:gd name="connsiteY3" fmla="*/ 724818 h 724818"/>
                  <a:gd name="connsiteX4" fmla="*/ 0 w 1447800"/>
                  <a:gd name="connsiteY4" fmla="*/ 724818 h 724818"/>
                  <a:gd name="connsiteX0" fmla="*/ 0 w 1447800"/>
                  <a:gd name="connsiteY0" fmla="*/ 724808 h 731187"/>
                  <a:gd name="connsiteX1" fmla="*/ 495300 w 1447800"/>
                  <a:gd name="connsiteY1" fmla="*/ 908 h 731187"/>
                  <a:gd name="connsiteX2" fmla="*/ 1447800 w 1447800"/>
                  <a:gd name="connsiteY2" fmla="*/ 908 h 731187"/>
                  <a:gd name="connsiteX3" fmla="*/ 790110 w 1447800"/>
                  <a:gd name="connsiteY3" fmla="*/ 731187 h 731187"/>
                  <a:gd name="connsiteX4" fmla="*/ 0 w 1447800"/>
                  <a:gd name="connsiteY4" fmla="*/ 724808 h 731187"/>
                  <a:gd name="connsiteX0" fmla="*/ 0 w 1572975"/>
                  <a:gd name="connsiteY0" fmla="*/ 731187 h 731187"/>
                  <a:gd name="connsiteX1" fmla="*/ 620475 w 1572975"/>
                  <a:gd name="connsiteY1" fmla="*/ 908 h 731187"/>
                  <a:gd name="connsiteX2" fmla="*/ 1572975 w 1572975"/>
                  <a:gd name="connsiteY2" fmla="*/ 908 h 731187"/>
                  <a:gd name="connsiteX3" fmla="*/ 915285 w 1572975"/>
                  <a:gd name="connsiteY3" fmla="*/ 731187 h 731187"/>
                  <a:gd name="connsiteX4" fmla="*/ 0 w 1572975"/>
                  <a:gd name="connsiteY4" fmla="*/ 731187 h 731187"/>
                  <a:gd name="connsiteX0" fmla="*/ 0 w 1572975"/>
                  <a:gd name="connsiteY0" fmla="*/ 731181 h 731181"/>
                  <a:gd name="connsiteX1" fmla="*/ 620475 w 1572975"/>
                  <a:gd name="connsiteY1" fmla="*/ 902 h 731181"/>
                  <a:gd name="connsiteX2" fmla="*/ 1572975 w 1572975"/>
                  <a:gd name="connsiteY2" fmla="*/ 902 h 731181"/>
                  <a:gd name="connsiteX3" fmla="*/ 915285 w 1572975"/>
                  <a:gd name="connsiteY3" fmla="*/ 731181 h 731181"/>
                  <a:gd name="connsiteX4" fmla="*/ 0 w 1572975"/>
                  <a:gd name="connsiteY4" fmla="*/ 731181 h 731181"/>
                  <a:gd name="connsiteX0" fmla="*/ 0 w 1572975"/>
                  <a:gd name="connsiteY0" fmla="*/ 731174 h 735675"/>
                  <a:gd name="connsiteX1" fmla="*/ 620475 w 1572975"/>
                  <a:gd name="connsiteY1" fmla="*/ 895 h 735675"/>
                  <a:gd name="connsiteX2" fmla="*/ 1572975 w 1572975"/>
                  <a:gd name="connsiteY2" fmla="*/ 895 h 735675"/>
                  <a:gd name="connsiteX3" fmla="*/ 834091 w 1572975"/>
                  <a:gd name="connsiteY3" fmla="*/ 735674 h 735675"/>
                  <a:gd name="connsiteX4" fmla="*/ 0 w 1572975"/>
                  <a:gd name="connsiteY4" fmla="*/ 731174 h 735675"/>
                  <a:gd name="connsiteX0" fmla="*/ 0 w 1689692"/>
                  <a:gd name="connsiteY0" fmla="*/ 735672 h 735674"/>
                  <a:gd name="connsiteX1" fmla="*/ 737192 w 1689692"/>
                  <a:gd name="connsiteY1" fmla="*/ 895 h 735674"/>
                  <a:gd name="connsiteX2" fmla="*/ 1689692 w 1689692"/>
                  <a:gd name="connsiteY2" fmla="*/ 895 h 735674"/>
                  <a:gd name="connsiteX3" fmla="*/ 950808 w 1689692"/>
                  <a:gd name="connsiteY3" fmla="*/ 735674 h 735674"/>
                  <a:gd name="connsiteX4" fmla="*/ 0 w 1689692"/>
                  <a:gd name="connsiteY4" fmla="*/ 735672 h 735674"/>
                  <a:gd name="connsiteX0" fmla="*/ 0 w 1689692"/>
                  <a:gd name="connsiteY0" fmla="*/ 739461 h 739463"/>
                  <a:gd name="connsiteX1" fmla="*/ 737192 w 1689692"/>
                  <a:gd name="connsiteY1" fmla="*/ 4684 h 739463"/>
                  <a:gd name="connsiteX2" fmla="*/ 1689692 w 1689692"/>
                  <a:gd name="connsiteY2" fmla="*/ 4684 h 739463"/>
                  <a:gd name="connsiteX3" fmla="*/ 950808 w 1689692"/>
                  <a:gd name="connsiteY3" fmla="*/ 739463 h 739463"/>
                  <a:gd name="connsiteX4" fmla="*/ 0 w 1689692"/>
                  <a:gd name="connsiteY4" fmla="*/ 739461 h 739463"/>
                  <a:gd name="connsiteX0" fmla="*/ 0 w 1689692"/>
                  <a:gd name="connsiteY0" fmla="*/ 739428 h 739430"/>
                  <a:gd name="connsiteX1" fmla="*/ 737192 w 1689692"/>
                  <a:gd name="connsiteY1" fmla="*/ 4651 h 739430"/>
                  <a:gd name="connsiteX2" fmla="*/ 1689692 w 1689692"/>
                  <a:gd name="connsiteY2" fmla="*/ 4651 h 739430"/>
                  <a:gd name="connsiteX3" fmla="*/ 950808 w 1689692"/>
                  <a:gd name="connsiteY3" fmla="*/ 739430 h 739430"/>
                  <a:gd name="connsiteX4" fmla="*/ 0 w 1689692"/>
                  <a:gd name="connsiteY4" fmla="*/ 739428 h 739430"/>
                  <a:gd name="connsiteX0" fmla="*/ 0 w 1698428"/>
                  <a:gd name="connsiteY0" fmla="*/ 734981 h 734983"/>
                  <a:gd name="connsiteX1" fmla="*/ 737192 w 1698428"/>
                  <a:gd name="connsiteY1" fmla="*/ 204 h 734983"/>
                  <a:gd name="connsiteX2" fmla="*/ 1689692 w 1698428"/>
                  <a:gd name="connsiteY2" fmla="*/ 204 h 734983"/>
                  <a:gd name="connsiteX3" fmla="*/ 950808 w 1698428"/>
                  <a:gd name="connsiteY3" fmla="*/ 734983 h 734983"/>
                  <a:gd name="connsiteX4" fmla="*/ 0 w 1698428"/>
                  <a:gd name="connsiteY4" fmla="*/ 734981 h 734983"/>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 name="connsiteX0" fmla="*/ 0 w 1689692"/>
                  <a:gd name="connsiteY0" fmla="*/ 734777 h 734779"/>
                  <a:gd name="connsiteX1" fmla="*/ 737192 w 1689692"/>
                  <a:gd name="connsiteY1" fmla="*/ 0 h 734779"/>
                  <a:gd name="connsiteX2" fmla="*/ 1689692 w 1689692"/>
                  <a:gd name="connsiteY2" fmla="*/ 0 h 734779"/>
                  <a:gd name="connsiteX3" fmla="*/ 950808 w 1689692"/>
                  <a:gd name="connsiteY3" fmla="*/ 734779 h 734779"/>
                  <a:gd name="connsiteX4" fmla="*/ 0 w 1689692"/>
                  <a:gd name="connsiteY4" fmla="*/ 734777 h 734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9692" h="734779">
                    <a:moveTo>
                      <a:pt x="0" y="734777"/>
                    </a:moveTo>
                    <a:lnTo>
                      <a:pt x="737192" y="0"/>
                    </a:lnTo>
                    <a:lnTo>
                      <a:pt x="1689692" y="0"/>
                    </a:lnTo>
                    <a:cubicBezTo>
                      <a:pt x="1576552" y="3844"/>
                      <a:pt x="1151431" y="501167"/>
                      <a:pt x="950808" y="734779"/>
                    </a:cubicBezTo>
                    <a:lnTo>
                      <a:pt x="0" y="734777"/>
                    </a:lnTo>
                    <a:close/>
                  </a:path>
                </a:pathLst>
              </a:custGeom>
              <a:solidFill>
                <a:srgbClr val="F17739"/>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grpSp>
        <p:nvGrpSpPr>
          <p:cNvPr id="12" name="群組 11">
            <a:extLst>
              <a:ext uri="{FF2B5EF4-FFF2-40B4-BE49-F238E27FC236}">
                <a16:creationId xmlns:a16="http://schemas.microsoft.com/office/drawing/2014/main" id="{D806B3EA-4BDB-CD4B-832D-24B8C900D5BB}"/>
              </a:ext>
            </a:extLst>
          </p:cNvPr>
          <p:cNvGrpSpPr/>
          <p:nvPr/>
        </p:nvGrpSpPr>
        <p:grpSpPr>
          <a:xfrm>
            <a:off x="258519" y="238818"/>
            <a:ext cx="4580181" cy="1070276"/>
            <a:chOff x="830019" y="260400"/>
            <a:chExt cx="4580181" cy="1070276"/>
          </a:xfrm>
        </p:grpSpPr>
        <p:sp>
          <p:nvSpPr>
            <p:cNvPr id="13" name="矩形 12">
              <a:extLst>
                <a:ext uri="{FF2B5EF4-FFF2-40B4-BE49-F238E27FC236}">
                  <a16:creationId xmlns:a16="http://schemas.microsoft.com/office/drawing/2014/main" id="{3BCB539E-AABF-E140-A008-20414B7D8F3D}"/>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研究動機</a:t>
              </a:r>
            </a:p>
          </p:txBody>
        </p:sp>
        <p:sp>
          <p:nvSpPr>
            <p:cNvPr id="14" name="文本占位符 7">
              <a:extLst>
                <a:ext uri="{FF2B5EF4-FFF2-40B4-BE49-F238E27FC236}">
                  <a16:creationId xmlns:a16="http://schemas.microsoft.com/office/drawing/2014/main" id="{7FE7376E-E222-C44B-9DFC-060C8BDFF1DD}"/>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15" name="组 7">
              <a:extLst>
                <a:ext uri="{FF2B5EF4-FFF2-40B4-BE49-F238E27FC236}">
                  <a16:creationId xmlns:a16="http://schemas.microsoft.com/office/drawing/2014/main" id="{AF8F66B7-D8F5-5F4A-BAFB-5A684772F8D9}"/>
                </a:ext>
              </a:extLst>
            </p:cNvPr>
            <p:cNvGrpSpPr/>
            <p:nvPr/>
          </p:nvGrpSpPr>
          <p:grpSpPr>
            <a:xfrm rot="19856371">
              <a:off x="830019" y="276377"/>
              <a:ext cx="599401" cy="1054299"/>
              <a:chOff x="3087349" y="2393332"/>
              <a:chExt cx="759141" cy="1335268"/>
            </a:xfrm>
          </p:grpSpPr>
          <p:sp>
            <p:nvSpPr>
              <p:cNvPr id="16" name="椭圆 8">
                <a:extLst>
                  <a:ext uri="{FF2B5EF4-FFF2-40B4-BE49-F238E27FC236}">
                    <a16:creationId xmlns:a16="http://schemas.microsoft.com/office/drawing/2014/main" id="{8EDF8553-90B3-9D47-80BE-95F1DD9D0963}"/>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9">
                <a:extLst>
                  <a:ext uri="{FF2B5EF4-FFF2-40B4-BE49-F238E27FC236}">
                    <a16:creationId xmlns:a16="http://schemas.microsoft.com/office/drawing/2014/main" id="{5ADEB80F-4123-D948-B4AF-C183FF4B59DB}"/>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椭圆 10">
                <a:extLst>
                  <a:ext uri="{FF2B5EF4-FFF2-40B4-BE49-F238E27FC236}">
                    <a16:creationId xmlns:a16="http://schemas.microsoft.com/office/drawing/2014/main" id="{6467C685-E3C8-D34E-8C44-F3AC5567B69C}"/>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椭圆 11">
                <a:extLst>
                  <a:ext uri="{FF2B5EF4-FFF2-40B4-BE49-F238E27FC236}">
                    <a16:creationId xmlns:a16="http://schemas.microsoft.com/office/drawing/2014/main" id="{C2CBC1C5-F4C5-214C-BECE-87EDDEE490CD}"/>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pic>
        <p:nvPicPr>
          <p:cNvPr id="20" name="图片 70">
            <a:extLst>
              <a:ext uri="{FF2B5EF4-FFF2-40B4-BE49-F238E27FC236}">
                <a16:creationId xmlns:a16="http://schemas.microsoft.com/office/drawing/2014/main" id="{06DCDD05-095F-8343-88C6-1CCB54772773}"/>
              </a:ext>
            </a:extLst>
          </p:cNvPr>
          <p:cNvPicPr>
            <a:picLocks noChangeAspect="1"/>
          </p:cNvPicPr>
          <p:nvPr/>
        </p:nvPicPr>
        <p:blipFill rotWithShape="1">
          <a:blip r:embed="rId2">
            <a:biLevel thresh="75000"/>
            <a:extLst>
              <a:ext uri="{BEBA8EAE-BF5A-486C-A8C5-ECC9F3942E4B}">
                <a14:imgProps xmlns:a14="http://schemas.microsoft.com/office/drawing/2010/main">
                  <a14:imgLayer r:embed="rId3">
                    <a14:imgEffect>
                      <a14:saturation sat="66000"/>
                    </a14:imgEffect>
                  </a14:imgLayer>
                </a14:imgProps>
              </a:ext>
            </a:extLst>
          </a:blip>
          <a:srcRect t="76775"/>
          <a:stretch/>
        </p:blipFill>
        <p:spPr>
          <a:xfrm rot="5400000" flipV="1">
            <a:off x="-1581783" y="3630517"/>
            <a:ext cx="4969490" cy="366583"/>
          </a:xfrm>
          <a:prstGeom prst="rect">
            <a:avLst/>
          </a:prstGeom>
        </p:spPr>
      </p:pic>
      <p:sp>
        <p:nvSpPr>
          <p:cNvPr id="21" name="矩形 20">
            <a:extLst>
              <a:ext uri="{FF2B5EF4-FFF2-40B4-BE49-F238E27FC236}">
                <a16:creationId xmlns:a16="http://schemas.microsoft.com/office/drawing/2014/main" id="{CFB30646-F0A5-FE40-ADBF-E772F7880C75}"/>
              </a:ext>
            </a:extLst>
          </p:cNvPr>
          <p:cNvSpPr/>
          <p:nvPr/>
        </p:nvSpPr>
        <p:spPr>
          <a:xfrm>
            <a:off x="2462565" y="1808644"/>
            <a:ext cx="9366578" cy="1754263"/>
          </a:xfrm>
          <a:prstGeom prst="rect">
            <a:avLst/>
          </a:prstGeom>
        </p:spPr>
        <p:txBody>
          <a:bodyPr wrap="square">
            <a:spAutoFit/>
          </a:bodyPr>
          <a:lstStyle/>
          <a:p>
            <a:pPr algn="just">
              <a:buClr>
                <a:srgbClr val="FF3399"/>
              </a:buClr>
            </a:pPr>
            <a:r>
              <a:rPr lang="zh-TW" altLang="en-US" sz="2800" b="1" dirty="0">
                <a:solidFill>
                  <a:srgbClr val="F17739"/>
                </a:solidFill>
                <a:latin typeface="Microsoft YaHei" panose="020B0503020204020204" pitchFamily="34" charset="-122"/>
                <a:ea typeface="Microsoft YaHei" panose="020B0503020204020204" pitchFamily="34" charset="-122"/>
              </a:rPr>
              <a:t>借貸市場</a:t>
            </a:r>
            <a:r>
              <a:rPr lang="en-US" altLang="zh-TW" sz="2800" b="1" dirty="0">
                <a:solidFill>
                  <a:srgbClr val="F17739"/>
                </a:solidFill>
                <a:latin typeface="Microsoft YaHei" panose="020B0503020204020204" pitchFamily="34" charset="-122"/>
                <a:ea typeface="Microsoft YaHei" panose="020B0503020204020204" pitchFamily="34" charset="-122"/>
              </a:rPr>
              <a:t>(Sharpe, 1990; </a:t>
            </a:r>
            <a:r>
              <a:rPr lang="en-US" altLang="zh-TW" sz="2800" b="1" dirty="0" err="1">
                <a:solidFill>
                  <a:srgbClr val="F17739"/>
                </a:solidFill>
                <a:latin typeface="Microsoft YaHei" panose="020B0503020204020204" pitchFamily="34" charset="-122"/>
                <a:ea typeface="Microsoft YaHei" panose="020B0503020204020204" pitchFamily="34" charset="-122"/>
              </a:rPr>
              <a:t>Rajan</a:t>
            </a:r>
            <a:r>
              <a:rPr lang="en-US" altLang="zh-TW" sz="2800" b="1" dirty="0">
                <a:solidFill>
                  <a:srgbClr val="F17739"/>
                </a:solidFill>
                <a:latin typeface="Microsoft YaHei" panose="020B0503020204020204" pitchFamily="34" charset="-122"/>
                <a:ea typeface="Microsoft YaHei" panose="020B0503020204020204" pitchFamily="34" charset="-122"/>
              </a:rPr>
              <a:t>, 1992)</a:t>
            </a:r>
          </a:p>
          <a:p>
            <a:pPr algn="just">
              <a:lnSpc>
                <a:spcPct val="114000"/>
              </a:lnSpc>
              <a:buClr>
                <a:srgbClr val="FF3399"/>
              </a:buClr>
            </a:pPr>
            <a:r>
              <a:rPr lang="zh-TW" altLang="zh-TW" sz="2400" b="1" dirty="0">
                <a:solidFill>
                  <a:schemeClr val="bg1"/>
                </a:solidFill>
                <a:latin typeface="Microsoft YaHei" panose="020B0503020204020204" pitchFamily="34" charset="-122"/>
                <a:ea typeface="Microsoft YaHei" panose="020B0503020204020204" pitchFamily="34" charset="-122"/>
              </a:rPr>
              <a:t>銀行隨著貸款期間經過可藉重複借款之貸款人，得到其他銀行沒有的資訊，使原放款銀行產生市場力量，較其他競爭銀行有能力分辨信用良好的貸款人。</a:t>
            </a:r>
            <a:endParaRPr lang="zh-CN" altLang="en-US" sz="2400" b="1" dirty="0">
              <a:solidFill>
                <a:schemeClr val="bg1"/>
              </a:solidFill>
              <a:latin typeface="Microsoft YaHei" panose="020B0503020204020204" pitchFamily="34" charset="-122"/>
              <a:ea typeface="Microsoft YaHei" panose="020B0503020204020204" pitchFamily="34" charset="-122"/>
            </a:endParaRPr>
          </a:p>
        </p:txBody>
      </p:sp>
      <p:sp>
        <p:nvSpPr>
          <p:cNvPr id="22" name="矩形 21">
            <a:extLst>
              <a:ext uri="{FF2B5EF4-FFF2-40B4-BE49-F238E27FC236}">
                <a16:creationId xmlns:a16="http://schemas.microsoft.com/office/drawing/2014/main" id="{AF11D951-B589-5443-A812-EA38A69FFE72}"/>
              </a:ext>
            </a:extLst>
          </p:cNvPr>
          <p:cNvSpPr/>
          <p:nvPr/>
        </p:nvSpPr>
        <p:spPr>
          <a:xfrm>
            <a:off x="2462565" y="4062942"/>
            <a:ext cx="9366578" cy="2235612"/>
          </a:xfrm>
          <a:prstGeom prst="rect">
            <a:avLst/>
          </a:prstGeom>
        </p:spPr>
        <p:txBody>
          <a:bodyPr wrap="square">
            <a:spAutoFit/>
          </a:bodyPr>
          <a:lstStyle/>
          <a:p>
            <a:pPr algn="just">
              <a:lnSpc>
                <a:spcPct val="114000"/>
              </a:lnSpc>
              <a:buClr>
                <a:srgbClr val="FF3399"/>
              </a:buClr>
            </a:pPr>
            <a:r>
              <a:rPr lang="zh-TW" altLang="en-US" sz="2800" b="1" dirty="0">
                <a:solidFill>
                  <a:schemeClr val="accent4">
                    <a:lumMod val="50000"/>
                    <a:lumOff val="50000"/>
                  </a:schemeClr>
                </a:solidFill>
                <a:latin typeface="Microsoft YaHei" panose="020B0503020204020204" pitchFamily="34" charset="-122"/>
                <a:ea typeface="Microsoft YaHei" panose="020B0503020204020204" pitchFamily="34" charset="-122"/>
              </a:rPr>
              <a:t>保險市場</a:t>
            </a:r>
            <a:r>
              <a:rPr lang="en-US" altLang="zh-TW" sz="2800" b="1" dirty="0">
                <a:solidFill>
                  <a:schemeClr val="accent4">
                    <a:lumMod val="50000"/>
                    <a:lumOff val="50000"/>
                  </a:schemeClr>
                </a:solidFill>
                <a:latin typeface="Microsoft YaHei" panose="020B0503020204020204" pitchFamily="34" charset="-122"/>
                <a:ea typeface="Microsoft YaHei" panose="020B0503020204020204" pitchFamily="34" charset="-122"/>
              </a:rPr>
              <a:t>(</a:t>
            </a:r>
            <a:r>
              <a:rPr lang="en-US" altLang="zh-TW" sz="2800" b="1" dirty="0" err="1">
                <a:solidFill>
                  <a:schemeClr val="accent4">
                    <a:lumMod val="50000"/>
                    <a:lumOff val="50000"/>
                  </a:schemeClr>
                </a:solidFill>
                <a:latin typeface="Microsoft YaHei" panose="020B0503020204020204" pitchFamily="34" charset="-122"/>
                <a:ea typeface="Microsoft YaHei" panose="020B0503020204020204" pitchFamily="34" charset="-122"/>
              </a:rPr>
              <a:t>Kunreuther</a:t>
            </a:r>
            <a:r>
              <a:rPr lang="en-US" altLang="zh-TW" sz="2800" b="1" dirty="0">
                <a:solidFill>
                  <a:schemeClr val="accent4">
                    <a:lumMod val="50000"/>
                    <a:lumOff val="50000"/>
                  </a:schemeClr>
                </a:solidFill>
                <a:latin typeface="Microsoft YaHei" panose="020B0503020204020204" pitchFamily="34" charset="-122"/>
                <a:ea typeface="Microsoft YaHei" panose="020B0503020204020204" pitchFamily="34" charset="-122"/>
              </a:rPr>
              <a:t> and Pauly, 1985; </a:t>
            </a:r>
            <a:r>
              <a:rPr lang="en-US" altLang="zh-TW" sz="2800" b="1" dirty="0" err="1">
                <a:solidFill>
                  <a:schemeClr val="accent4">
                    <a:lumMod val="50000"/>
                    <a:lumOff val="50000"/>
                  </a:schemeClr>
                </a:solidFill>
                <a:latin typeface="Microsoft YaHei" panose="020B0503020204020204" pitchFamily="34" charset="-122"/>
                <a:ea typeface="Microsoft YaHei" panose="020B0503020204020204" pitchFamily="34" charset="-122"/>
              </a:rPr>
              <a:t>Nilssen</a:t>
            </a:r>
            <a:r>
              <a:rPr lang="en-US" altLang="zh-TW" sz="2800" b="1" dirty="0">
                <a:solidFill>
                  <a:schemeClr val="accent4">
                    <a:lumMod val="50000"/>
                    <a:lumOff val="50000"/>
                  </a:schemeClr>
                </a:solidFill>
                <a:latin typeface="Microsoft YaHei" panose="020B0503020204020204" pitchFamily="34" charset="-122"/>
                <a:ea typeface="Microsoft YaHei" panose="020B0503020204020204" pitchFamily="34" charset="-122"/>
              </a:rPr>
              <a:t>, 2000)</a:t>
            </a:r>
          </a:p>
          <a:p>
            <a:pPr algn="just">
              <a:lnSpc>
                <a:spcPct val="114000"/>
              </a:lnSpc>
              <a:buClr>
                <a:srgbClr val="FF3399"/>
              </a:buClr>
            </a:pPr>
            <a:r>
              <a:rPr lang="zh-TW" altLang="en-US" sz="2400" b="1" dirty="0">
                <a:solidFill>
                  <a:schemeClr val="bg1"/>
                </a:solidFill>
                <a:latin typeface="Microsoft YaHei" panose="020B0503020204020204" pitchFamily="34" charset="-122"/>
                <a:ea typeface="Microsoft YaHei" panose="020B0503020204020204" pitchFamily="34" charset="-122"/>
              </a:rPr>
              <a:t>若保險同業間存在資訊不對稱，則</a:t>
            </a:r>
            <a:r>
              <a:rPr lang="zh-TW" altLang="zh-TW" sz="2400" b="1" dirty="0">
                <a:solidFill>
                  <a:schemeClr val="bg1"/>
                </a:solidFill>
                <a:latin typeface="Microsoft YaHei" panose="020B0503020204020204" pitchFamily="34" charset="-122"/>
                <a:ea typeface="Microsoft YaHei" panose="020B0503020204020204" pitchFamily="34" charset="-122"/>
              </a:rPr>
              <a:t>保險人隨著承保</a:t>
            </a:r>
            <a:r>
              <a:rPr lang="zh-TW" altLang="en-US" sz="2400" b="1" dirty="0">
                <a:solidFill>
                  <a:schemeClr val="bg1"/>
                </a:solidFill>
                <a:latin typeface="Microsoft YaHei" panose="020B0503020204020204" pitchFamily="34" charset="-122"/>
                <a:ea typeface="Microsoft YaHei" panose="020B0503020204020204" pitchFamily="34" charset="-122"/>
              </a:rPr>
              <a:t>續期契約</a:t>
            </a:r>
            <a:r>
              <a:rPr lang="zh-TW" altLang="zh-TW" sz="2400" b="1" dirty="0">
                <a:solidFill>
                  <a:schemeClr val="bg1"/>
                </a:solidFill>
                <a:latin typeface="Microsoft YaHei" panose="020B0503020204020204" pitchFamily="34" charset="-122"/>
                <a:ea typeface="Microsoft YaHei" panose="020B0503020204020204" pitchFamily="34" charset="-122"/>
              </a:rPr>
              <a:t>經驗愈豐富，</a:t>
            </a:r>
            <a:r>
              <a:rPr lang="zh-TW" altLang="en-US" sz="2400" b="1" dirty="0">
                <a:solidFill>
                  <a:schemeClr val="bg1"/>
                </a:solidFill>
                <a:latin typeface="Microsoft YaHei" panose="020B0503020204020204" pitchFamily="34" charset="-122"/>
                <a:ea typeface="Microsoft YaHei" panose="020B0503020204020204" pitchFamily="34" charset="-122"/>
              </a:rPr>
              <a:t>將可</a:t>
            </a:r>
            <a:r>
              <a:rPr lang="zh-TW" altLang="zh-TW" sz="2400" b="1" dirty="0">
                <a:solidFill>
                  <a:schemeClr val="bg1"/>
                </a:solidFill>
                <a:latin typeface="Microsoft YaHei" panose="020B0503020204020204" pitchFamily="34" charset="-122"/>
                <a:ea typeface="Microsoft YaHei" panose="020B0503020204020204" pitchFamily="34" charset="-122"/>
              </a:rPr>
              <a:t>獲得</a:t>
            </a:r>
            <a:r>
              <a:rPr lang="zh-TW" altLang="en-US" sz="2400" b="1" dirty="0">
                <a:solidFill>
                  <a:schemeClr val="bg1"/>
                </a:solidFill>
                <a:latin typeface="Microsoft YaHei" panose="020B0503020204020204" pitchFamily="34" charset="-122"/>
                <a:ea typeface="Microsoft YaHei" panose="020B0503020204020204" pitchFamily="34" charset="-122"/>
              </a:rPr>
              <a:t>相較於市場競爭者的</a:t>
            </a:r>
            <a:r>
              <a:rPr lang="zh-TW" altLang="zh-TW" sz="2400" b="1" dirty="0">
                <a:solidFill>
                  <a:schemeClr val="bg1"/>
                </a:solidFill>
                <a:latin typeface="Microsoft YaHei" panose="020B0503020204020204" pitchFamily="34" charset="-122"/>
                <a:ea typeface="Microsoft YaHei" panose="020B0503020204020204" pitchFamily="34" charset="-122"/>
              </a:rPr>
              <a:t>資訊優勢，</a:t>
            </a:r>
            <a:r>
              <a:rPr lang="zh-TW" altLang="en-US" sz="2400" b="1" dirty="0">
                <a:solidFill>
                  <a:schemeClr val="bg1"/>
                </a:solidFill>
                <a:latin typeface="Microsoft YaHei" panose="020B0503020204020204" pitchFamily="34" charset="-122"/>
                <a:ea typeface="Microsoft YaHei" panose="020B0503020204020204" pitchFamily="34" charset="-122"/>
              </a:rPr>
              <a:t>保險人對於轉保契約無法取得被保險人的完整資訊，故承保續期契約相較於轉保契約可獲得較高的利潤</a:t>
            </a:r>
            <a:r>
              <a:rPr lang="zh-TW" altLang="zh-TW" sz="2400" b="1" dirty="0">
                <a:solidFill>
                  <a:schemeClr val="bg1"/>
                </a:solidFill>
                <a:latin typeface="Microsoft YaHei" panose="020B0503020204020204" pitchFamily="34" charset="-122"/>
                <a:ea typeface="Microsoft YaHei" panose="020B0503020204020204" pitchFamily="34" charset="-122"/>
              </a:rPr>
              <a:t>。</a:t>
            </a:r>
            <a:endParaRPr lang="zh-CN" altLang="en-US" sz="2400" b="1"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33289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EE376228-041D-4F41-BDDE-9FC5DC2943C5}"/>
              </a:ext>
            </a:extLst>
          </p:cNvPr>
          <p:cNvSpPr/>
          <p:nvPr/>
        </p:nvSpPr>
        <p:spPr>
          <a:xfrm>
            <a:off x="2649274" y="4991975"/>
            <a:ext cx="8512212" cy="1473200"/>
          </a:xfrm>
          <a:prstGeom prst="rect">
            <a:avLst/>
          </a:prstGeom>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矩形 13">
            <a:extLst>
              <a:ext uri="{FF2B5EF4-FFF2-40B4-BE49-F238E27FC236}">
                <a16:creationId xmlns:a16="http://schemas.microsoft.com/office/drawing/2014/main" id="{4346BD09-0DE1-704F-8A48-B7EF9DFA1FC3}"/>
              </a:ext>
            </a:extLst>
          </p:cNvPr>
          <p:cNvSpPr/>
          <p:nvPr/>
        </p:nvSpPr>
        <p:spPr>
          <a:xfrm>
            <a:off x="2649274" y="2533956"/>
            <a:ext cx="8512212" cy="2033107"/>
          </a:xfrm>
          <a:prstGeom prst="rect">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矩形 17">
            <a:extLst>
              <a:ext uri="{FF2B5EF4-FFF2-40B4-BE49-F238E27FC236}">
                <a16:creationId xmlns:a16="http://schemas.microsoft.com/office/drawing/2014/main" id="{92A9684B-F7AA-2848-A5E5-D62C0FC62EFF}"/>
              </a:ext>
            </a:extLst>
          </p:cNvPr>
          <p:cNvSpPr/>
          <p:nvPr/>
        </p:nvSpPr>
        <p:spPr>
          <a:xfrm>
            <a:off x="2649274" y="327676"/>
            <a:ext cx="8512212" cy="1819550"/>
          </a:xfrm>
          <a:prstGeom prst="rect">
            <a:avLst/>
          </a:prstGeom>
          <a:solidFill>
            <a:schemeClr val="accent4">
              <a:lumMod val="75000"/>
              <a:lumOff val="2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21" name="肘形连接符 23">
            <a:extLst>
              <a:ext uri="{FF2B5EF4-FFF2-40B4-BE49-F238E27FC236}">
                <a16:creationId xmlns:a16="http://schemas.microsoft.com/office/drawing/2014/main" id="{D78EFCE5-F9FB-6144-A14A-A6126EF46811}"/>
              </a:ext>
            </a:extLst>
          </p:cNvPr>
          <p:cNvCxnSpPr>
            <a:cxnSpLocks/>
            <a:stCxn id="27" idx="3"/>
            <a:endCxn id="6" idx="1"/>
          </p:cNvCxnSpPr>
          <p:nvPr/>
        </p:nvCxnSpPr>
        <p:spPr>
          <a:xfrm>
            <a:off x="1835475" y="3270559"/>
            <a:ext cx="813799" cy="2458016"/>
          </a:xfrm>
          <a:prstGeom prst="bentConnector3">
            <a:avLst>
              <a:gd name="adj1" fmla="val 50000"/>
            </a:avLst>
          </a:prstGeom>
          <a:ln w="12700">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肘形连接符 29">
            <a:extLst>
              <a:ext uri="{FF2B5EF4-FFF2-40B4-BE49-F238E27FC236}">
                <a16:creationId xmlns:a16="http://schemas.microsoft.com/office/drawing/2014/main" id="{5CEAEF4B-F262-9F47-B563-CF35ABB8B65B}"/>
              </a:ext>
            </a:extLst>
          </p:cNvPr>
          <p:cNvCxnSpPr>
            <a:cxnSpLocks/>
            <a:stCxn id="14" idx="1"/>
            <a:endCxn id="27" idx="3"/>
          </p:cNvCxnSpPr>
          <p:nvPr/>
        </p:nvCxnSpPr>
        <p:spPr>
          <a:xfrm rot="10800000">
            <a:off x="1835476" y="3270560"/>
            <a:ext cx="813799" cy="279951"/>
          </a:xfrm>
          <a:prstGeom prst="bentConnector3">
            <a:avLst/>
          </a:prstGeom>
          <a:ln w="12700">
            <a:solidFill>
              <a:schemeClr val="accent3"/>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肘形连接符 32">
            <a:extLst>
              <a:ext uri="{FF2B5EF4-FFF2-40B4-BE49-F238E27FC236}">
                <a16:creationId xmlns:a16="http://schemas.microsoft.com/office/drawing/2014/main" id="{882AB905-028F-0742-B35B-ACEFF51633E2}"/>
              </a:ext>
            </a:extLst>
          </p:cNvPr>
          <p:cNvCxnSpPr>
            <a:cxnSpLocks/>
            <a:stCxn id="18" idx="1"/>
            <a:endCxn id="27" idx="3"/>
          </p:cNvCxnSpPr>
          <p:nvPr/>
        </p:nvCxnSpPr>
        <p:spPr>
          <a:xfrm rot="10800000" flipV="1">
            <a:off x="1835476" y="1237451"/>
            <a:ext cx="813799" cy="2033108"/>
          </a:xfrm>
          <a:prstGeom prst="bentConnector3">
            <a:avLst>
              <a:gd name="adj1" fmla="val 50000"/>
            </a:avLst>
          </a:prstGeom>
          <a:ln w="12700">
            <a:solidFill>
              <a:schemeClr val="accent4">
                <a:lumMod val="75000"/>
                <a:lumOff val="2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5" name="群組 24">
            <a:extLst>
              <a:ext uri="{FF2B5EF4-FFF2-40B4-BE49-F238E27FC236}">
                <a16:creationId xmlns:a16="http://schemas.microsoft.com/office/drawing/2014/main" id="{4C09BD1B-4C20-C244-AA4D-E20DBBA4E7CD}"/>
              </a:ext>
            </a:extLst>
          </p:cNvPr>
          <p:cNvGrpSpPr/>
          <p:nvPr/>
        </p:nvGrpSpPr>
        <p:grpSpPr>
          <a:xfrm>
            <a:off x="258519" y="250402"/>
            <a:ext cx="1607736" cy="6040314"/>
            <a:chOff x="830019" y="271984"/>
            <a:chExt cx="1607736" cy="6040314"/>
          </a:xfrm>
        </p:grpSpPr>
        <p:sp>
          <p:nvSpPr>
            <p:cNvPr id="26" name="矩形 25">
              <a:extLst>
                <a:ext uri="{FF2B5EF4-FFF2-40B4-BE49-F238E27FC236}">
                  <a16:creationId xmlns:a16="http://schemas.microsoft.com/office/drawing/2014/main" id="{A60CA9F3-5349-8945-B061-4761F00EAF8A}"/>
                </a:ext>
              </a:extLst>
            </p:cNvPr>
            <p:cNvSpPr/>
            <p:nvPr/>
          </p:nvSpPr>
          <p:spPr>
            <a:xfrm flipH="1">
              <a:off x="1145093" y="1339146"/>
              <a:ext cx="1292662" cy="4797742"/>
            </a:xfrm>
            <a:prstGeom prst="rect">
              <a:avLst/>
            </a:prstGeom>
          </p:spPr>
          <p:txBody>
            <a:bodyPr vert="eaVert" wrap="square">
              <a:spAutoFit/>
            </a:bodyPr>
            <a:lstStyle/>
            <a:p>
              <a:pPr algn="ctr"/>
              <a:r>
                <a:rPr kumimoji="1" lang="zh-TW" altLang="en-US" sz="3600" b="1" dirty="0">
                  <a:solidFill>
                    <a:srgbClr val="FFC000"/>
                  </a:solidFill>
                  <a:latin typeface="Microsoft YaHei" charset="0"/>
                  <a:ea typeface="Microsoft YaHei" charset="0"/>
                </a:rPr>
                <a:t>市場的應用</a:t>
              </a:r>
              <a:endParaRPr kumimoji="1" lang="en-US" altLang="zh-TW" sz="3600" b="1" dirty="0">
                <a:solidFill>
                  <a:srgbClr val="FFC000"/>
                </a:solidFill>
                <a:latin typeface="Microsoft YaHei" charset="0"/>
                <a:ea typeface="Microsoft YaHei" charset="0"/>
              </a:endParaRPr>
            </a:p>
            <a:p>
              <a:pPr algn="ctr"/>
              <a:r>
                <a:rPr kumimoji="1" lang="zh-TW" altLang="en-US" sz="3600" b="1" dirty="0">
                  <a:solidFill>
                    <a:srgbClr val="FFC000"/>
                  </a:solidFill>
                  <a:latin typeface="Microsoft YaHei" charset="0"/>
                  <a:ea typeface="Microsoft YaHei" charset="0"/>
                </a:rPr>
                <a:t>不對稱學習理論於保險</a:t>
              </a:r>
            </a:p>
          </p:txBody>
        </p:sp>
        <p:sp>
          <p:nvSpPr>
            <p:cNvPr id="27" name="文本占位符 7">
              <a:extLst>
                <a:ext uri="{FF2B5EF4-FFF2-40B4-BE49-F238E27FC236}">
                  <a16:creationId xmlns:a16="http://schemas.microsoft.com/office/drawing/2014/main" id="{6DAFA434-FD09-614D-A5F1-0027E1E3F101}"/>
                </a:ext>
              </a:extLst>
            </p:cNvPr>
            <p:cNvSpPr txBox="1">
              <a:spLocks/>
            </p:cNvSpPr>
            <p:nvPr/>
          </p:nvSpPr>
          <p:spPr>
            <a:xfrm>
              <a:off x="1145093" y="271984"/>
              <a:ext cx="1261882" cy="6040314"/>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28" name="组 7">
              <a:extLst>
                <a:ext uri="{FF2B5EF4-FFF2-40B4-BE49-F238E27FC236}">
                  <a16:creationId xmlns:a16="http://schemas.microsoft.com/office/drawing/2014/main" id="{2E30FF20-37F6-F74D-AAE6-6E91686967DC}"/>
                </a:ext>
              </a:extLst>
            </p:cNvPr>
            <p:cNvGrpSpPr/>
            <p:nvPr/>
          </p:nvGrpSpPr>
          <p:grpSpPr>
            <a:xfrm rot="19856371">
              <a:off x="830019" y="276377"/>
              <a:ext cx="599401" cy="1054299"/>
              <a:chOff x="3087349" y="2393332"/>
              <a:chExt cx="759141" cy="1335268"/>
            </a:xfrm>
          </p:grpSpPr>
          <p:sp>
            <p:nvSpPr>
              <p:cNvPr id="29" name="椭圆 8">
                <a:extLst>
                  <a:ext uri="{FF2B5EF4-FFF2-40B4-BE49-F238E27FC236}">
                    <a16:creationId xmlns:a16="http://schemas.microsoft.com/office/drawing/2014/main" id="{2DB666C1-18B8-AF41-8C21-784F31A7DE71}"/>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9">
                <a:extLst>
                  <a:ext uri="{FF2B5EF4-FFF2-40B4-BE49-F238E27FC236}">
                    <a16:creationId xmlns:a16="http://schemas.microsoft.com/office/drawing/2014/main" id="{D60CDB01-10CA-6440-BC82-FA559CBEC429}"/>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10">
                <a:extLst>
                  <a:ext uri="{FF2B5EF4-FFF2-40B4-BE49-F238E27FC236}">
                    <a16:creationId xmlns:a16="http://schemas.microsoft.com/office/drawing/2014/main" id="{C0CB0EB9-7B93-F341-A678-70DA73E646F3}"/>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椭圆 11">
                <a:extLst>
                  <a:ext uri="{FF2B5EF4-FFF2-40B4-BE49-F238E27FC236}">
                    <a16:creationId xmlns:a16="http://schemas.microsoft.com/office/drawing/2014/main" id="{1D5C6A46-1816-E74B-8E22-9EB2FE3CD888}"/>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47" name="矩形 46">
            <a:extLst>
              <a:ext uri="{FF2B5EF4-FFF2-40B4-BE49-F238E27FC236}">
                <a16:creationId xmlns:a16="http://schemas.microsoft.com/office/drawing/2014/main" id="{F1B7B638-5190-214F-940D-05B405BEA8BA}"/>
              </a:ext>
            </a:extLst>
          </p:cNvPr>
          <p:cNvSpPr/>
          <p:nvPr/>
        </p:nvSpPr>
        <p:spPr>
          <a:xfrm>
            <a:off x="2721489" y="392825"/>
            <a:ext cx="8280339" cy="1589987"/>
          </a:xfrm>
          <a:prstGeom prst="rect">
            <a:avLst/>
          </a:prstGeom>
        </p:spPr>
        <p:txBody>
          <a:bodyPr wrap="square">
            <a:spAutoFit/>
          </a:bodyPr>
          <a:lstStyle/>
          <a:p>
            <a:pPr algn="just">
              <a:lnSpc>
                <a:spcPts val="3000"/>
              </a:lnSpc>
              <a:buClr>
                <a:srgbClr val="FF3399"/>
              </a:buClr>
            </a:pPr>
            <a:r>
              <a:rPr lang="en-US" altLang="zh-TW" sz="2000" b="1" dirty="0">
                <a:solidFill>
                  <a:schemeClr val="bg1"/>
                </a:solidFill>
                <a:latin typeface="Microsoft YaHei" panose="020B0503020204020204" pitchFamily="34" charset="-122"/>
                <a:ea typeface="Microsoft YaHei" panose="020B0503020204020204" pitchFamily="34" charset="-122"/>
              </a:rPr>
              <a:t>Cohen (2012)</a:t>
            </a:r>
            <a:r>
              <a:rPr lang="zh-TW" altLang="en-US" sz="2000" b="1" dirty="0">
                <a:solidFill>
                  <a:schemeClr val="bg1"/>
                </a:solidFill>
                <a:latin typeface="Microsoft YaHei" panose="020B0503020204020204" pitchFamily="34" charset="-122"/>
                <a:ea typeface="Microsoft YaHei" panose="020B0503020204020204" pitchFamily="34" charset="-122"/>
              </a:rPr>
              <a:t>以沒有資訊分享制度的以色列汽車保險市場為例，討論保險公司因無法取得轉保者先前的理賠資料，致使轉保者可能隱藏其風險資訊，故對於續保業務，保險公司享有相較於同業的優勢資訊，並可藉由續保契約來獲取較高的利潤。</a:t>
            </a:r>
            <a:endParaRPr lang="en-US" altLang="zh-TW" sz="2000" b="1" dirty="0">
              <a:solidFill>
                <a:schemeClr val="bg1"/>
              </a:solidFill>
              <a:latin typeface="Microsoft YaHei" panose="020B0503020204020204" pitchFamily="34" charset="-122"/>
              <a:ea typeface="Microsoft YaHei" panose="020B0503020204020204" pitchFamily="34" charset="-122"/>
            </a:endParaRPr>
          </a:p>
        </p:txBody>
      </p:sp>
      <p:sp>
        <p:nvSpPr>
          <p:cNvPr id="57" name="矩形 56">
            <a:extLst>
              <a:ext uri="{FF2B5EF4-FFF2-40B4-BE49-F238E27FC236}">
                <a16:creationId xmlns:a16="http://schemas.microsoft.com/office/drawing/2014/main" id="{FFCCDD21-699B-1F48-9554-1D0D9D894C9A}"/>
              </a:ext>
            </a:extLst>
          </p:cNvPr>
          <p:cNvSpPr/>
          <p:nvPr/>
        </p:nvSpPr>
        <p:spPr>
          <a:xfrm>
            <a:off x="2721488" y="2726067"/>
            <a:ext cx="8280339" cy="1596014"/>
          </a:xfrm>
          <a:prstGeom prst="rect">
            <a:avLst/>
          </a:prstGeom>
        </p:spPr>
        <p:txBody>
          <a:bodyPr wrap="square">
            <a:spAutoFit/>
          </a:bodyPr>
          <a:lstStyle/>
          <a:p>
            <a:pPr algn="just">
              <a:lnSpc>
                <a:spcPts val="3000"/>
              </a:lnSpc>
              <a:buClr>
                <a:srgbClr val="FF3399"/>
              </a:buClr>
            </a:pPr>
            <a:r>
              <a:rPr lang="en-US" altLang="zh-TW" sz="2000" b="1" dirty="0">
                <a:solidFill>
                  <a:schemeClr val="bg1"/>
                </a:solidFill>
                <a:latin typeface="Microsoft YaHei" panose="020B0503020204020204" pitchFamily="34" charset="-122"/>
                <a:ea typeface="Microsoft YaHei" panose="020B0503020204020204" pitchFamily="34" charset="-122"/>
              </a:rPr>
              <a:t>Cohen (2012)</a:t>
            </a:r>
            <a:r>
              <a:rPr lang="zh-TW" altLang="en-US" sz="2000" b="1" dirty="0">
                <a:solidFill>
                  <a:schemeClr val="bg1"/>
                </a:solidFill>
                <a:latin typeface="Microsoft YaHei" panose="020B0503020204020204" pitchFamily="34" charset="-122"/>
                <a:ea typeface="Microsoft YaHei" panose="020B0503020204020204" pitchFamily="34" charset="-122"/>
              </a:rPr>
              <a:t>以沒有資訊分享制度的以色列汽車保險市場為例，討論保險公司因無法取得轉保者先前的理賠資料，致使轉保者可能隱藏其風險資訊，故對於續保業務，保險公司享有相較於同業的優勢資訊，並可藉由續保契約來獲取較高的利潤。</a:t>
            </a:r>
            <a:endParaRPr lang="en-US" altLang="zh-TW" sz="2000" b="1" dirty="0">
              <a:solidFill>
                <a:schemeClr val="bg1"/>
              </a:solidFill>
              <a:latin typeface="Microsoft YaHei" panose="020B0503020204020204" pitchFamily="34" charset="-122"/>
              <a:ea typeface="Microsoft YaHei" panose="020B0503020204020204" pitchFamily="34" charset="-122"/>
            </a:endParaRPr>
          </a:p>
        </p:txBody>
      </p:sp>
      <p:sp>
        <p:nvSpPr>
          <p:cNvPr id="59" name="矩形 58">
            <a:extLst>
              <a:ext uri="{FF2B5EF4-FFF2-40B4-BE49-F238E27FC236}">
                <a16:creationId xmlns:a16="http://schemas.microsoft.com/office/drawing/2014/main" id="{412B5F34-3DA3-6B40-8446-8EF2EAC7797A}"/>
              </a:ext>
            </a:extLst>
          </p:cNvPr>
          <p:cNvSpPr/>
          <p:nvPr/>
        </p:nvSpPr>
        <p:spPr>
          <a:xfrm>
            <a:off x="2721488" y="5125942"/>
            <a:ext cx="8280339" cy="1205266"/>
          </a:xfrm>
          <a:prstGeom prst="rect">
            <a:avLst/>
          </a:prstGeom>
        </p:spPr>
        <p:txBody>
          <a:bodyPr wrap="square">
            <a:spAutoFit/>
          </a:bodyPr>
          <a:lstStyle/>
          <a:p>
            <a:pPr algn="just">
              <a:lnSpc>
                <a:spcPts val="3000"/>
              </a:lnSpc>
              <a:buClr>
                <a:srgbClr val="FF3399"/>
              </a:buClr>
            </a:pPr>
            <a:r>
              <a:rPr lang="zh-TW" altLang="en-US" sz="2000" b="1" dirty="0">
                <a:solidFill>
                  <a:schemeClr val="bg1"/>
                </a:solidFill>
                <a:latin typeface="Microsoft YaHei" panose="020B0503020204020204" pitchFamily="34" charset="-122"/>
                <a:ea typeface="Microsoft YaHei" panose="020B0503020204020204" pitchFamily="34" charset="-122"/>
              </a:rPr>
              <a:t>本文延續</a:t>
            </a:r>
            <a:r>
              <a:rPr lang="en-US" altLang="zh-TW" sz="2000" b="1" dirty="0">
                <a:solidFill>
                  <a:schemeClr val="bg1"/>
                </a:solidFill>
                <a:latin typeface="Microsoft YaHei" panose="020B0503020204020204" pitchFamily="34" charset="-122"/>
                <a:ea typeface="Microsoft YaHei" panose="020B0503020204020204" pitchFamily="34" charset="-122"/>
              </a:rPr>
              <a:t>Cohen (2012)</a:t>
            </a:r>
            <a:r>
              <a:rPr lang="zh-TW" altLang="en-US" sz="2000" b="1" dirty="0">
                <a:solidFill>
                  <a:schemeClr val="bg1"/>
                </a:solidFill>
                <a:latin typeface="Microsoft YaHei" panose="020B0503020204020204" pitchFamily="34" charset="-122"/>
                <a:ea typeface="Microsoft YaHei" panose="020B0503020204020204" pitchFamily="34" charset="-122"/>
              </a:rPr>
              <a:t>與</a:t>
            </a:r>
            <a:r>
              <a:rPr lang="en-US" altLang="zh-TW" sz="2000" b="1" dirty="0">
                <a:solidFill>
                  <a:schemeClr val="bg1"/>
                </a:solidFill>
                <a:latin typeface="Microsoft YaHei" panose="020B0503020204020204" pitchFamily="34" charset="-122"/>
                <a:ea typeface="Microsoft YaHei" panose="020B0503020204020204" pitchFamily="34" charset="-122"/>
              </a:rPr>
              <a:t>Shi and Zhang (2016)</a:t>
            </a:r>
            <a:r>
              <a:rPr lang="zh-TW" altLang="en-US" sz="2000" b="1" dirty="0">
                <a:solidFill>
                  <a:schemeClr val="bg1"/>
                </a:solidFill>
                <a:latin typeface="Microsoft YaHei" panose="020B0503020204020204" pitchFamily="34" charset="-122"/>
                <a:ea typeface="Microsoft YaHei" panose="020B0503020204020204" pitchFamily="34" charset="-122"/>
              </a:rPr>
              <a:t>的研究脈絡，探究在台灣汽車保險市場的資訊分享制度能否提供保險公司充足資訊，亦即保險同業間究竟是存在資訊對稱或不對稱現象</a:t>
            </a:r>
            <a:r>
              <a:rPr lang="en-US" altLang="zh-TW" sz="2000" b="1" dirty="0">
                <a:solidFill>
                  <a:schemeClr val="bg1"/>
                </a:solidFill>
                <a:latin typeface="Microsoft YaHei" panose="020B0503020204020204" pitchFamily="34" charset="-122"/>
                <a:ea typeface="Microsoft YaHei" panose="020B0503020204020204" pitchFamily="34" charset="-122"/>
              </a:rPr>
              <a:t>?</a:t>
            </a:r>
            <a:r>
              <a:rPr lang="zh-TW" altLang="en-US" sz="2000" b="1" dirty="0">
                <a:solidFill>
                  <a:schemeClr val="bg1"/>
                </a:solidFill>
                <a:latin typeface="Microsoft YaHei" panose="020B0503020204020204" pitchFamily="34" charset="-122"/>
                <a:ea typeface="Microsoft YaHei" panose="020B0503020204020204" pitchFamily="34" charset="-122"/>
              </a:rPr>
              <a:t>學習效果仍然存在嗎</a:t>
            </a:r>
            <a:r>
              <a:rPr lang="en-US" altLang="zh-TW" sz="2000" b="1" dirty="0">
                <a:solidFill>
                  <a:schemeClr val="bg1"/>
                </a:solidFill>
                <a:latin typeface="Microsoft YaHei" panose="020B0503020204020204" pitchFamily="34" charset="-122"/>
                <a:ea typeface="Microsoft YaHei" panose="020B0503020204020204" pitchFamily="34" charset="-122"/>
              </a:rPr>
              <a:t>?</a:t>
            </a:r>
            <a:endParaRPr lang="zh-TW" altLang="en-US" sz="2000" b="1"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09254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811091126"/>
              </p:ext>
            </p:extLst>
          </p:nvPr>
        </p:nvGraphicFramePr>
        <p:xfrm>
          <a:off x="836392" y="1063435"/>
          <a:ext cx="10598204" cy="5657680"/>
        </p:xfrm>
        <a:graphic>
          <a:graphicData uri="http://schemas.openxmlformats.org/drawingml/2006/table">
            <a:tbl>
              <a:tblPr firstRow="1" firstCol="1" bandRow="1">
                <a:tableStyleId>{5C22544A-7EE6-4342-B048-85BDC9FD1C3A}</a:tableStyleId>
              </a:tblPr>
              <a:tblGrid>
                <a:gridCol w="2547712">
                  <a:extLst>
                    <a:ext uri="{9D8B030D-6E8A-4147-A177-3AD203B41FA5}">
                      <a16:colId xmlns:a16="http://schemas.microsoft.com/office/drawing/2014/main" val="103428067"/>
                    </a:ext>
                  </a:extLst>
                </a:gridCol>
                <a:gridCol w="2353383">
                  <a:extLst>
                    <a:ext uri="{9D8B030D-6E8A-4147-A177-3AD203B41FA5}">
                      <a16:colId xmlns:a16="http://schemas.microsoft.com/office/drawing/2014/main" val="3786863119"/>
                    </a:ext>
                  </a:extLst>
                </a:gridCol>
                <a:gridCol w="2599451">
                  <a:extLst>
                    <a:ext uri="{9D8B030D-6E8A-4147-A177-3AD203B41FA5}">
                      <a16:colId xmlns:a16="http://schemas.microsoft.com/office/drawing/2014/main" val="1286557868"/>
                    </a:ext>
                  </a:extLst>
                </a:gridCol>
                <a:gridCol w="3097658">
                  <a:extLst>
                    <a:ext uri="{9D8B030D-6E8A-4147-A177-3AD203B41FA5}">
                      <a16:colId xmlns:a16="http://schemas.microsoft.com/office/drawing/2014/main" val="2750141916"/>
                    </a:ext>
                  </a:extLst>
                </a:gridCol>
              </a:tblGrid>
              <a:tr h="505960">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保險市場</a:t>
                      </a:r>
                    </a:p>
                  </a:txBody>
                  <a:tcPr marL="68580" marR="68580" marT="0" marB="0" anchor="ct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以色列</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新加坡</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台灣</a:t>
                      </a:r>
                    </a:p>
                  </a:txBody>
                  <a:tcPr marL="68580" marR="68580" marT="0" marB="0" anchor="ct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8159601"/>
                  </a:ext>
                </a:extLst>
              </a:tr>
              <a:tr h="572413">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同業間有無資訊分享制度</a:t>
                      </a:r>
                    </a:p>
                  </a:txBody>
                  <a:tcPr marL="68580" marR="68580"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無</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有</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有</a:t>
                      </a:r>
                    </a:p>
                  </a:txBody>
                  <a:tcPr marL="68580" marR="68580"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3702464"/>
                  </a:ext>
                </a:extLst>
              </a:tr>
              <a:tr h="2297727">
                <a:tc>
                  <a:txBody>
                    <a:bodyPr/>
                    <a:lstStyle/>
                    <a:p>
                      <a:pPr marL="0" indent="0"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資訊分享制度內涵</a:t>
                      </a:r>
                    </a:p>
                  </a:txBody>
                  <a:tcPr marL="68580" marR="68580"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因無資訊分享制度，故轉保者的過去肇事紀錄為自我陳述。</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保險公司只能透過</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NCD</a:t>
                      </a: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制度查詢投保者的肇事紀錄點數，無法取得投保者過往投保車輛的保單內容、理賠次數與理賠金額。</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保險公司可透過關貿網路查詢投保者所有投保車輛的保單內容、理賠次數與理賠金額。</a:t>
                      </a:r>
                    </a:p>
                  </a:txBody>
                  <a:tcPr marL="68580" marR="68580"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0983293"/>
                  </a:ext>
                </a:extLst>
              </a:tr>
              <a:tr h="1409700">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肇事紀錄加計點數</a:t>
                      </a:r>
                    </a:p>
                  </a:txBody>
                  <a:tcPr marL="68580" marR="68580"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保險公司針對轉保者的自我陳述紀錄與以加減費調整。</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採計過去一年資料，無肇事減</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a:t>
                      </a: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，每肇事一次加</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0.1</a:t>
                      </a: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，最高加到</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0.5</a:t>
                      </a: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採計過去三年資料，無肇事減</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a:t>
                      </a: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，肇事一次不加不減，肇事兩次加</a:t>
                      </a:r>
                      <a:r>
                        <a:rPr lang="en-US"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0.2</a:t>
                      </a: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，餘則類推。</a:t>
                      </a:r>
                    </a:p>
                  </a:txBody>
                  <a:tcPr marL="68580" marR="68580"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078703"/>
                  </a:ext>
                </a:extLst>
              </a:tr>
              <a:tr h="781988">
                <a:tc>
                  <a:txBody>
                    <a:bodyPr/>
                    <a:lstStyle/>
                    <a:p>
                      <a:pPr algn="just">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被保險人風險資訊揭露程度</a:t>
                      </a:r>
                    </a:p>
                  </a:txBody>
                  <a:tcPr marL="68580" marR="68580" marT="0" marB="0" anchor="ct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弱</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適中</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ts val="2700"/>
                        </a:lnSpc>
                        <a:spcAft>
                          <a:spcPts val="0"/>
                        </a:spcAft>
                      </a:pPr>
                      <a:r>
                        <a:rPr lang="zh-TW" sz="2100" b="1" kern="1200" dirty="0">
                          <a:solidFill>
                            <a:schemeClr val="bg1"/>
                          </a:solidFill>
                          <a:latin typeface="Times New Roman" panose="02020603050405020304" pitchFamily="18" charset="0"/>
                          <a:ea typeface="微軟正黑體" panose="020B0604030504040204" pitchFamily="34" charset="-120"/>
                          <a:cs typeface="Times New Roman" panose="02020603050405020304" pitchFamily="18" charset="0"/>
                        </a:rPr>
                        <a:t>強</a:t>
                      </a:r>
                    </a:p>
                  </a:txBody>
                  <a:tcPr marL="68580" marR="68580" marT="0" marB="0" anchor="ct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11218049"/>
                  </a:ext>
                </a:extLst>
              </a:tr>
            </a:tbl>
          </a:graphicData>
        </a:graphic>
      </p:graphicFrame>
      <p:grpSp>
        <p:nvGrpSpPr>
          <p:cNvPr id="5" name="群組 4">
            <a:extLst>
              <a:ext uri="{FF2B5EF4-FFF2-40B4-BE49-F238E27FC236}">
                <a16:creationId xmlns:a16="http://schemas.microsoft.com/office/drawing/2014/main" id="{92BA90AD-A0C2-874B-BD1E-B8DA1C59BEF7}"/>
              </a:ext>
            </a:extLst>
          </p:cNvPr>
          <p:cNvGrpSpPr/>
          <p:nvPr/>
        </p:nvGrpSpPr>
        <p:grpSpPr>
          <a:xfrm>
            <a:off x="258519" y="238818"/>
            <a:ext cx="9990381" cy="1070276"/>
            <a:chOff x="830019" y="260400"/>
            <a:chExt cx="9990381" cy="1070276"/>
          </a:xfrm>
        </p:grpSpPr>
        <p:sp>
          <p:nvSpPr>
            <p:cNvPr id="6" name="矩形 5">
              <a:extLst>
                <a:ext uri="{FF2B5EF4-FFF2-40B4-BE49-F238E27FC236}">
                  <a16:creationId xmlns:a16="http://schemas.microsoft.com/office/drawing/2014/main" id="{5F913079-7E55-5141-8EEA-D28D8416CD60}"/>
                </a:ext>
              </a:extLst>
            </p:cNvPr>
            <p:cNvSpPr/>
            <p:nvPr/>
          </p:nvSpPr>
          <p:spPr>
            <a:xfrm>
              <a:off x="1371555" y="377131"/>
              <a:ext cx="9448845" cy="523220"/>
            </a:xfrm>
            <a:prstGeom prst="rect">
              <a:avLst/>
            </a:prstGeom>
          </p:spPr>
          <p:txBody>
            <a:bodyPr wrap="square">
              <a:spAutoFit/>
            </a:bodyPr>
            <a:lstStyle/>
            <a:p>
              <a:r>
                <a:rPr kumimoji="1" lang="zh-TW" altLang="en-US" sz="2800" b="1" dirty="0">
                  <a:solidFill>
                    <a:srgbClr val="FFC000"/>
                  </a:solidFill>
                  <a:latin typeface="Microsoft YaHei" charset="0"/>
                  <a:ea typeface="Microsoft YaHei" charset="0"/>
                </a:rPr>
                <a:t> 台灣、新加坡與以色列汽車保險市場資訊分享制度之比較</a:t>
              </a:r>
            </a:p>
          </p:txBody>
        </p:sp>
        <p:sp>
          <p:nvSpPr>
            <p:cNvPr id="7" name="文本占位符 7">
              <a:extLst>
                <a:ext uri="{FF2B5EF4-FFF2-40B4-BE49-F238E27FC236}">
                  <a16:creationId xmlns:a16="http://schemas.microsoft.com/office/drawing/2014/main" id="{23F3CBAC-D5F5-D341-B129-596925368502}"/>
                </a:ext>
              </a:extLst>
            </p:cNvPr>
            <p:cNvSpPr txBox="1">
              <a:spLocks/>
            </p:cNvSpPr>
            <p:nvPr/>
          </p:nvSpPr>
          <p:spPr>
            <a:xfrm>
              <a:off x="1221991" y="260400"/>
              <a:ext cx="9448845"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8" name="组 7">
              <a:extLst>
                <a:ext uri="{FF2B5EF4-FFF2-40B4-BE49-F238E27FC236}">
                  <a16:creationId xmlns:a16="http://schemas.microsoft.com/office/drawing/2014/main" id="{D921F0FF-4AEF-A94B-8724-87BDBBE2506A}"/>
                </a:ext>
              </a:extLst>
            </p:cNvPr>
            <p:cNvGrpSpPr/>
            <p:nvPr/>
          </p:nvGrpSpPr>
          <p:grpSpPr>
            <a:xfrm rot="19856371">
              <a:off x="830019" y="276377"/>
              <a:ext cx="599401" cy="1054299"/>
              <a:chOff x="3087349" y="2393332"/>
              <a:chExt cx="759141" cy="1335268"/>
            </a:xfrm>
          </p:grpSpPr>
          <p:sp>
            <p:nvSpPr>
              <p:cNvPr id="9" name="椭圆 8">
                <a:extLst>
                  <a:ext uri="{FF2B5EF4-FFF2-40B4-BE49-F238E27FC236}">
                    <a16:creationId xmlns:a16="http://schemas.microsoft.com/office/drawing/2014/main" id="{28535AA2-8859-4E49-BC18-D529B4ABFCDE}"/>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a:extLst>
                  <a:ext uri="{FF2B5EF4-FFF2-40B4-BE49-F238E27FC236}">
                    <a16:creationId xmlns:a16="http://schemas.microsoft.com/office/drawing/2014/main" id="{5B1B47FF-0EC1-F94A-878C-13B6FD0A7DE2}"/>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a:extLst>
                  <a:ext uri="{FF2B5EF4-FFF2-40B4-BE49-F238E27FC236}">
                    <a16:creationId xmlns:a16="http://schemas.microsoft.com/office/drawing/2014/main" id="{35ADB3B7-1DFA-354E-B6A3-7ECFDEDB9D1A}"/>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a:extLst>
                  <a:ext uri="{FF2B5EF4-FFF2-40B4-BE49-F238E27FC236}">
                    <a16:creationId xmlns:a16="http://schemas.microsoft.com/office/drawing/2014/main" id="{2CEF5885-2FD9-404D-911C-14F884F3DE4E}"/>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Tree>
    <p:extLst>
      <p:ext uri="{BB962C8B-B14F-4D97-AF65-F5344CB8AC3E}">
        <p14:creationId xmlns:p14="http://schemas.microsoft.com/office/powerpoint/2010/main" val="114023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115">
            <a:extLst>
              <a:ext uri="{FF2B5EF4-FFF2-40B4-BE49-F238E27FC236}">
                <a16:creationId xmlns:a16="http://schemas.microsoft.com/office/drawing/2014/main" id="{CBEBAFDF-CF3B-4171-B907-EC8C8247A724}"/>
              </a:ext>
            </a:extLst>
          </p:cNvPr>
          <p:cNvSpPr txBox="1"/>
          <p:nvPr/>
        </p:nvSpPr>
        <p:spPr>
          <a:xfrm>
            <a:off x="1140108" y="1895618"/>
            <a:ext cx="10579791" cy="4808432"/>
          </a:xfrm>
          <a:prstGeom prst="rect">
            <a:avLst/>
          </a:prstGeom>
          <a:noFill/>
          <a:ln>
            <a:noFill/>
          </a:ln>
        </p:spPr>
        <p:txBody>
          <a:bodyPr wrap="square" rtlCol="0">
            <a:spAutoFit/>
          </a:bodyPr>
          <a:lstStyle/>
          <a:p>
            <a:pPr>
              <a:lnSpc>
                <a:spcPct val="150000"/>
              </a:lnSpc>
            </a:pPr>
            <a:r>
              <a:rPr kumimoji="1" lang="zh-TW" altLang="en-US" sz="4000" b="1" dirty="0">
                <a:solidFill>
                  <a:schemeClr val="bg1"/>
                </a:solidFill>
                <a:latin typeface="Microsoft YaHei" charset="0"/>
                <a:ea typeface="Microsoft YaHei" charset="0"/>
                <a:cs typeface="Microsoft YaHei" charset="0"/>
              </a:rPr>
              <a:t>       汽車竊盜免折舊附約會誘發道德危險嗎</a:t>
            </a:r>
            <a:r>
              <a:rPr kumimoji="1" lang="en-US" altLang="zh-TW" sz="4000" b="1" dirty="0">
                <a:solidFill>
                  <a:schemeClr val="bg1"/>
                </a:solidFill>
                <a:latin typeface="Microsoft YaHei" charset="0"/>
                <a:ea typeface="Microsoft YaHei" charset="0"/>
                <a:cs typeface="Microsoft YaHei" charset="0"/>
              </a:rPr>
              <a:t>?</a:t>
            </a:r>
          </a:p>
          <a:p>
            <a:pPr>
              <a:lnSpc>
                <a:spcPct val="150000"/>
              </a:lnSpc>
              <a:spcBef>
                <a:spcPts val="2400"/>
              </a:spcBef>
            </a:pPr>
            <a:r>
              <a:rPr kumimoji="1" lang="zh-TW" altLang="en-US" sz="4000" b="1" dirty="0">
                <a:solidFill>
                  <a:schemeClr val="bg1"/>
                </a:solidFill>
                <a:latin typeface="Microsoft YaHei" charset="0"/>
                <a:ea typeface="Microsoft YaHei" charset="0"/>
              </a:rPr>
              <a:t>       酒償險附約是否會誘發訊息不對稱問題</a:t>
            </a:r>
            <a:r>
              <a:rPr kumimoji="1" lang="en-US" altLang="zh-TW" sz="4000" b="1" dirty="0">
                <a:solidFill>
                  <a:schemeClr val="bg1"/>
                </a:solidFill>
                <a:latin typeface="Microsoft YaHei" charset="0"/>
                <a:ea typeface="Microsoft YaHei" charset="0"/>
              </a:rPr>
              <a:t>?  </a:t>
            </a:r>
          </a:p>
          <a:p>
            <a:pPr marL="1081088" indent="-1081088">
              <a:lnSpc>
                <a:spcPct val="150000"/>
              </a:lnSpc>
              <a:spcBef>
                <a:spcPts val="2400"/>
              </a:spcBef>
            </a:pPr>
            <a:r>
              <a:rPr kumimoji="1" lang="zh-TW" altLang="en-US" sz="4000" b="1" dirty="0">
                <a:solidFill>
                  <a:schemeClr val="bg1"/>
                </a:solidFill>
                <a:latin typeface="Microsoft YaHei" charset="0"/>
                <a:ea typeface="Microsoft YaHei" charset="0"/>
              </a:rPr>
              <a:t>       保險同業間存在對稱或不對稱學習</a:t>
            </a:r>
            <a:r>
              <a:rPr kumimoji="1" lang="en-US" altLang="zh-TW" sz="4000" b="1" dirty="0">
                <a:solidFill>
                  <a:schemeClr val="bg1"/>
                </a:solidFill>
                <a:latin typeface="Microsoft YaHei" charset="0"/>
                <a:ea typeface="Microsoft YaHei" charset="0"/>
              </a:rPr>
              <a:t>?</a:t>
            </a:r>
            <a:r>
              <a:rPr kumimoji="1" lang="zh-TW" altLang="en-US" sz="4000" b="1" dirty="0">
                <a:solidFill>
                  <a:schemeClr val="bg1"/>
                </a:solidFill>
                <a:latin typeface="Microsoft YaHei" charset="0"/>
                <a:ea typeface="Microsoft YaHei" charset="0"/>
              </a:rPr>
              <a:t>充分資訊市場實證分析</a:t>
            </a:r>
            <a:endParaRPr kumimoji="1" lang="en-US" altLang="zh-TW" sz="4000" b="1" dirty="0">
              <a:solidFill>
                <a:schemeClr val="bg1"/>
              </a:solidFill>
              <a:latin typeface="Microsoft YaHei" charset="0"/>
              <a:ea typeface="Microsoft YaHei" charset="0"/>
            </a:endParaRPr>
          </a:p>
          <a:p>
            <a:pPr>
              <a:lnSpc>
                <a:spcPct val="150000"/>
              </a:lnSpc>
            </a:pPr>
            <a:endParaRPr kumimoji="1" lang="en-US" altLang="zh-TW" sz="2000" b="1" dirty="0">
              <a:solidFill>
                <a:srgbClr val="FFC000"/>
              </a:solidFill>
              <a:latin typeface="Microsoft YaHei" charset="0"/>
              <a:ea typeface="Microsoft YaHei" charset="0"/>
              <a:cs typeface="Microsoft YaHei" charset="0"/>
            </a:endParaRPr>
          </a:p>
        </p:txBody>
      </p:sp>
      <p:grpSp>
        <p:nvGrpSpPr>
          <p:cNvPr id="2" name="群組 1">
            <a:extLst>
              <a:ext uri="{FF2B5EF4-FFF2-40B4-BE49-F238E27FC236}">
                <a16:creationId xmlns:a16="http://schemas.microsoft.com/office/drawing/2014/main" id="{AEB2EC4C-1DBA-A844-84BF-BC3C83A59AAD}"/>
              </a:ext>
            </a:extLst>
          </p:cNvPr>
          <p:cNvGrpSpPr/>
          <p:nvPr/>
        </p:nvGrpSpPr>
        <p:grpSpPr>
          <a:xfrm>
            <a:off x="3597200" y="236296"/>
            <a:ext cx="4997598" cy="1398348"/>
            <a:chOff x="-140405" y="388696"/>
            <a:chExt cx="4997598" cy="1398348"/>
          </a:xfrm>
        </p:grpSpPr>
        <p:sp>
          <p:nvSpPr>
            <p:cNvPr id="4" name="文本框 115">
              <a:extLst>
                <a:ext uri="{FF2B5EF4-FFF2-40B4-BE49-F238E27FC236}">
                  <a16:creationId xmlns:a16="http://schemas.microsoft.com/office/drawing/2014/main" id="{21537717-B190-41E2-91AD-6DDD59650361}"/>
                </a:ext>
              </a:extLst>
            </p:cNvPr>
            <p:cNvSpPr txBox="1"/>
            <p:nvPr/>
          </p:nvSpPr>
          <p:spPr>
            <a:xfrm>
              <a:off x="974194" y="595427"/>
              <a:ext cx="3436411" cy="984885"/>
            </a:xfrm>
            <a:prstGeom prst="rect">
              <a:avLst/>
            </a:prstGeom>
            <a:noFill/>
            <a:ln>
              <a:noFill/>
            </a:ln>
          </p:spPr>
          <p:txBody>
            <a:bodyPr wrap="square" rtlCol="0">
              <a:spAutoFit/>
            </a:bodyPr>
            <a:lstStyle/>
            <a:p>
              <a:pPr algn="ctr"/>
              <a:r>
                <a:rPr kumimoji="1" lang="zh-TW" altLang="en-US" sz="5800" b="1" dirty="0">
                  <a:solidFill>
                    <a:srgbClr val="FFC000"/>
                  </a:solidFill>
                  <a:latin typeface="Microsoft YaHei" charset="0"/>
                  <a:ea typeface="Microsoft YaHei" charset="0"/>
                  <a:cs typeface="Microsoft YaHei" charset="0"/>
                </a:rPr>
                <a:t>分享議題</a:t>
              </a:r>
              <a:endParaRPr kumimoji="1" lang="en-US" altLang="zh-TW" sz="5800" b="1" dirty="0">
                <a:solidFill>
                  <a:srgbClr val="FFC000"/>
                </a:solidFill>
                <a:latin typeface="Microsoft YaHei" charset="0"/>
                <a:ea typeface="Microsoft YaHei" charset="0"/>
                <a:cs typeface="Microsoft YaHei" charset="0"/>
              </a:endParaRPr>
            </a:p>
          </p:txBody>
        </p:sp>
        <p:sp>
          <p:nvSpPr>
            <p:cNvPr id="10" name="矩形 9">
              <a:extLst>
                <a:ext uri="{FF2B5EF4-FFF2-40B4-BE49-F238E27FC236}">
                  <a16:creationId xmlns:a16="http://schemas.microsoft.com/office/drawing/2014/main" id="{DA4B1582-EDC6-1F46-B67F-F8709BA4E6AA}"/>
                </a:ext>
              </a:extLst>
            </p:cNvPr>
            <p:cNvSpPr/>
            <p:nvPr/>
          </p:nvSpPr>
          <p:spPr>
            <a:xfrm>
              <a:off x="527607" y="568714"/>
              <a:ext cx="4329586" cy="103831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2" name="组 9">
              <a:extLst>
                <a:ext uri="{FF2B5EF4-FFF2-40B4-BE49-F238E27FC236}">
                  <a16:creationId xmlns:a16="http://schemas.microsoft.com/office/drawing/2014/main" id="{66DB0E92-8EE6-9E41-976A-0347C6A443E3}"/>
                </a:ext>
              </a:extLst>
            </p:cNvPr>
            <p:cNvGrpSpPr/>
            <p:nvPr/>
          </p:nvGrpSpPr>
          <p:grpSpPr>
            <a:xfrm rot="19416438">
              <a:off x="-140405" y="388696"/>
              <a:ext cx="1024513" cy="1398348"/>
              <a:chOff x="3087349" y="2414413"/>
              <a:chExt cx="1024513" cy="1398348"/>
            </a:xfrm>
          </p:grpSpPr>
          <p:sp>
            <p:nvSpPr>
              <p:cNvPr id="13" name="椭圆 10">
                <a:extLst>
                  <a:ext uri="{FF2B5EF4-FFF2-40B4-BE49-F238E27FC236}">
                    <a16:creationId xmlns:a16="http://schemas.microsoft.com/office/drawing/2014/main" id="{14CCE7A3-0C18-B246-8E08-9EC73AEE91AE}"/>
                  </a:ext>
                </a:extLst>
              </p:cNvPr>
              <p:cNvSpPr/>
              <p:nvPr/>
            </p:nvSpPr>
            <p:spPr>
              <a:xfrm>
                <a:off x="3758271" y="2705683"/>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椭圆 11">
                <a:extLst>
                  <a:ext uri="{FF2B5EF4-FFF2-40B4-BE49-F238E27FC236}">
                    <a16:creationId xmlns:a16="http://schemas.microsoft.com/office/drawing/2014/main" id="{A98BDA15-AB52-5D45-BFD1-5ED55357AB6A}"/>
                  </a:ext>
                </a:extLst>
              </p:cNvPr>
              <p:cNvSpPr/>
              <p:nvPr/>
            </p:nvSpPr>
            <p:spPr>
              <a:xfrm>
                <a:off x="3439319" y="2414413"/>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2">
                <a:extLst>
                  <a:ext uri="{FF2B5EF4-FFF2-40B4-BE49-F238E27FC236}">
                    <a16:creationId xmlns:a16="http://schemas.microsoft.com/office/drawing/2014/main" id="{10AE3765-3AF5-E947-AA4D-15CFD7453582}"/>
                  </a:ext>
                </a:extLst>
              </p:cNvPr>
              <p:cNvSpPr/>
              <p:nvPr/>
            </p:nvSpPr>
            <p:spPr>
              <a:xfrm>
                <a:off x="3498535" y="3661908"/>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3">
                <a:extLst>
                  <a:ext uri="{FF2B5EF4-FFF2-40B4-BE49-F238E27FC236}">
                    <a16:creationId xmlns:a16="http://schemas.microsoft.com/office/drawing/2014/main" id="{29E33BD4-03C4-8744-B9AD-650B48F93823}"/>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17" name="椭圆 23">
            <a:extLst>
              <a:ext uri="{FF2B5EF4-FFF2-40B4-BE49-F238E27FC236}">
                <a16:creationId xmlns:a16="http://schemas.microsoft.com/office/drawing/2014/main" id="{1B6D97DD-ED72-6D40-8372-EB69983CDC04}"/>
              </a:ext>
            </a:extLst>
          </p:cNvPr>
          <p:cNvSpPr/>
          <p:nvPr/>
        </p:nvSpPr>
        <p:spPr>
          <a:xfrm>
            <a:off x="1237501" y="2196670"/>
            <a:ext cx="689352" cy="68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200" b="1">
                <a:solidFill>
                  <a:schemeClr val="bg1"/>
                </a:solidFill>
              </a:rPr>
              <a:t>1</a:t>
            </a:r>
            <a:endParaRPr kumimoji="1" lang="zh-CN" altLang="en-US" sz="3200" b="1" dirty="0">
              <a:solidFill>
                <a:schemeClr val="bg1"/>
              </a:solidFill>
            </a:endParaRPr>
          </a:p>
        </p:txBody>
      </p:sp>
      <p:sp>
        <p:nvSpPr>
          <p:cNvPr id="18" name="椭圆 25">
            <a:extLst>
              <a:ext uri="{FF2B5EF4-FFF2-40B4-BE49-F238E27FC236}">
                <a16:creationId xmlns:a16="http://schemas.microsoft.com/office/drawing/2014/main" id="{957C3EEA-1866-B740-B13C-D471DA8C32A5}"/>
              </a:ext>
            </a:extLst>
          </p:cNvPr>
          <p:cNvSpPr/>
          <p:nvPr/>
        </p:nvSpPr>
        <p:spPr>
          <a:xfrm>
            <a:off x="1237501" y="4662232"/>
            <a:ext cx="689352" cy="68935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200" b="1" dirty="0">
                <a:solidFill>
                  <a:schemeClr val="bg1"/>
                </a:solidFill>
              </a:rPr>
              <a:t>3</a:t>
            </a:r>
            <a:endParaRPr kumimoji="1" lang="zh-CN" altLang="en-US" sz="3200" b="1" dirty="0">
              <a:solidFill>
                <a:schemeClr val="bg1"/>
              </a:solidFill>
            </a:endParaRPr>
          </a:p>
        </p:txBody>
      </p:sp>
      <p:sp>
        <p:nvSpPr>
          <p:cNvPr id="19" name="椭圆 26">
            <a:extLst>
              <a:ext uri="{FF2B5EF4-FFF2-40B4-BE49-F238E27FC236}">
                <a16:creationId xmlns:a16="http://schemas.microsoft.com/office/drawing/2014/main" id="{370ECB96-EAF7-8342-B708-E1C96946B589}"/>
              </a:ext>
            </a:extLst>
          </p:cNvPr>
          <p:cNvSpPr/>
          <p:nvPr/>
        </p:nvSpPr>
        <p:spPr>
          <a:xfrm>
            <a:off x="1237501" y="3429451"/>
            <a:ext cx="689352" cy="689352"/>
          </a:xfrm>
          <a:prstGeom prst="ellipse">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200" b="1" dirty="0">
                <a:solidFill>
                  <a:schemeClr val="bg1"/>
                </a:solidFill>
              </a:rPr>
              <a:t>2</a:t>
            </a:r>
            <a:endParaRPr kumimoji="1" lang="zh-CN" altLang="en-US" sz="3200" b="1" dirty="0">
              <a:solidFill>
                <a:schemeClr val="bg1"/>
              </a:solidFill>
            </a:endParaRPr>
          </a:p>
        </p:txBody>
      </p:sp>
    </p:spTree>
    <p:extLst>
      <p:ext uri="{BB962C8B-B14F-4D97-AF65-F5344CB8AC3E}">
        <p14:creationId xmlns:p14="http://schemas.microsoft.com/office/powerpoint/2010/main" val="2741695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8" name="组 34"/>
          <p:cNvGrpSpPr/>
          <p:nvPr/>
        </p:nvGrpSpPr>
        <p:grpSpPr>
          <a:xfrm>
            <a:off x="1256716" y="3989008"/>
            <a:ext cx="2492990" cy="2380584"/>
            <a:chOff x="976906" y="3844582"/>
            <a:chExt cx="2492990" cy="1436888"/>
          </a:xfrm>
        </p:grpSpPr>
        <p:sp>
          <p:nvSpPr>
            <p:cNvPr id="99" name="文本框 40"/>
            <p:cNvSpPr txBox="1"/>
            <p:nvPr/>
          </p:nvSpPr>
          <p:spPr>
            <a:xfrm>
              <a:off x="1140889" y="4377429"/>
              <a:ext cx="2267411" cy="90404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TW" altLang="zh-TW" dirty="0">
                  <a:solidFill>
                    <a:schemeClr val="bg1"/>
                  </a:solidFill>
                  <a:latin typeface="Microsoft YaHei" panose="020B0503020204020204" pitchFamily="34" charset="-122"/>
                  <a:ea typeface="Microsoft YaHei" panose="020B0503020204020204" pitchFamily="34" charset="-122"/>
                </a:rPr>
                <a:t>保險人在轉保者與續保者間是否存在不同的承保資訊，並反應在不同的獲利能力</a:t>
              </a:r>
              <a:endParaRPr lang="zh-CN" altLang="en-US" sz="1200" dirty="0">
                <a:solidFill>
                  <a:schemeClr val="bg1"/>
                </a:solidFill>
                <a:latin typeface="Microsoft YaHei" panose="020B0503020204020204" pitchFamily="34" charset="-122"/>
                <a:ea typeface="Microsoft YaHei" panose="020B0503020204020204" pitchFamily="34" charset="-122"/>
                <a:cs typeface="Microsoft YaHei" charset="0"/>
              </a:endParaRPr>
            </a:p>
          </p:txBody>
        </p:sp>
        <p:sp>
          <p:nvSpPr>
            <p:cNvPr id="100" name="矩形 99"/>
            <p:cNvSpPr/>
            <p:nvPr/>
          </p:nvSpPr>
          <p:spPr>
            <a:xfrm>
              <a:off x="976906" y="3844582"/>
              <a:ext cx="2492990" cy="852541"/>
            </a:xfrm>
            <a:prstGeom prst="rect">
              <a:avLst/>
            </a:prstGeom>
          </p:spPr>
          <p:txBody>
            <a:bodyPr wrap="none">
              <a:spAutoFit/>
            </a:bodyPr>
            <a:lstStyle/>
            <a:p>
              <a:pPr lvl="0" algn="ctr">
                <a:lnSpc>
                  <a:spcPct val="130000"/>
                </a:lnSpc>
              </a:pPr>
              <a:r>
                <a:rPr lang="zh-TW" altLang="en-US" sz="2000" b="1" dirty="0">
                  <a:solidFill>
                    <a:schemeClr val="accent1"/>
                  </a:solidFill>
                  <a:latin typeface="+mj-lt"/>
                  <a:ea typeface="Microsoft YaHei" charset="0"/>
                  <a:cs typeface="Microsoft YaHei" charset="0"/>
                </a:rPr>
                <a:t>轉保者與續保者</a:t>
              </a:r>
              <a:endParaRPr lang="en-US" altLang="zh-TW" sz="2000" b="1" dirty="0">
                <a:solidFill>
                  <a:schemeClr val="accent1"/>
                </a:solidFill>
                <a:latin typeface="+mj-lt"/>
                <a:ea typeface="Microsoft YaHei" charset="0"/>
                <a:cs typeface="Microsoft YaHei" charset="0"/>
              </a:endParaRPr>
            </a:p>
            <a:p>
              <a:pPr lvl="0" algn="ctr">
                <a:lnSpc>
                  <a:spcPct val="130000"/>
                </a:lnSpc>
              </a:pPr>
              <a:r>
                <a:rPr lang="zh-TW" altLang="en-US" sz="2000" b="1" dirty="0">
                  <a:solidFill>
                    <a:schemeClr val="accent1"/>
                  </a:solidFill>
                  <a:latin typeface="+mj-lt"/>
                  <a:ea typeface="Microsoft YaHei" charset="0"/>
                  <a:cs typeface="Microsoft YaHei" charset="0"/>
                </a:rPr>
                <a:t>與保險人利潤率分析</a:t>
              </a:r>
              <a:endParaRPr lang="en-US" altLang="zh-CN" sz="2000" b="1" dirty="0">
                <a:solidFill>
                  <a:schemeClr val="accent1"/>
                </a:solidFill>
                <a:latin typeface="+mj-lt"/>
                <a:ea typeface="Microsoft YaHei" charset="0"/>
                <a:cs typeface="Microsoft YaHei" charset="0"/>
              </a:endParaRPr>
            </a:p>
          </p:txBody>
        </p:sp>
      </p:grpSp>
      <p:grpSp>
        <p:nvGrpSpPr>
          <p:cNvPr id="101" name="组 43"/>
          <p:cNvGrpSpPr/>
          <p:nvPr/>
        </p:nvGrpSpPr>
        <p:grpSpPr>
          <a:xfrm>
            <a:off x="4658133" y="3989008"/>
            <a:ext cx="2749471" cy="2370155"/>
            <a:chOff x="848665" y="3844582"/>
            <a:chExt cx="2749471" cy="1508105"/>
          </a:xfrm>
        </p:grpSpPr>
        <p:sp>
          <p:nvSpPr>
            <p:cNvPr id="102" name="文本框 44"/>
            <p:cNvSpPr txBox="1"/>
            <p:nvPr/>
          </p:nvSpPr>
          <p:spPr>
            <a:xfrm>
              <a:off x="1140889" y="4377429"/>
              <a:ext cx="2267411" cy="97525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TW" altLang="zh-TW" dirty="0">
                  <a:solidFill>
                    <a:schemeClr val="bg1"/>
                  </a:solidFill>
                  <a:latin typeface="Microsoft YaHei" panose="020B0503020204020204" pitchFamily="34" charset="-122"/>
                  <a:ea typeface="Microsoft YaHei" panose="020B0503020204020204" pitchFamily="34" charset="-122"/>
                </a:rPr>
                <a:t>承保經驗的積累，可提供保險人更多被保險人過往的投保及理賠紀錄資訊</a:t>
              </a:r>
              <a:endParaRPr lang="zh-CN" altLang="en-US" dirty="0">
                <a:solidFill>
                  <a:schemeClr val="bg1"/>
                </a:solidFill>
                <a:latin typeface="Microsoft YaHei" panose="020B0503020204020204" pitchFamily="34" charset="-122"/>
                <a:ea typeface="Microsoft YaHei" panose="020B0503020204020204" pitchFamily="34" charset="-122"/>
              </a:endParaRPr>
            </a:p>
          </p:txBody>
        </p:sp>
        <p:sp>
          <p:nvSpPr>
            <p:cNvPr id="103" name="矩形 102"/>
            <p:cNvSpPr/>
            <p:nvPr/>
          </p:nvSpPr>
          <p:spPr>
            <a:xfrm>
              <a:off x="848665" y="3844582"/>
              <a:ext cx="2749471" cy="567922"/>
            </a:xfrm>
            <a:prstGeom prst="rect">
              <a:avLst/>
            </a:prstGeom>
          </p:spPr>
          <p:txBody>
            <a:bodyPr wrap="none">
              <a:spAutoFit/>
            </a:bodyPr>
            <a:lstStyle/>
            <a:p>
              <a:pPr lvl="0" algn="ctr">
                <a:lnSpc>
                  <a:spcPct val="130000"/>
                </a:lnSpc>
              </a:pPr>
              <a:r>
                <a:rPr lang="zh-TW" altLang="en-US" sz="2000" b="1" dirty="0">
                  <a:solidFill>
                    <a:schemeClr val="accent2"/>
                  </a:solidFill>
                  <a:latin typeface="+mj-lt"/>
                  <a:ea typeface="Microsoft YaHei" charset="0"/>
                  <a:cs typeface="Microsoft YaHei" charset="0"/>
                </a:rPr>
                <a:t>承保經驗</a:t>
              </a:r>
              <a:endParaRPr lang="en-US" altLang="zh-TW" sz="2000" b="1" dirty="0">
                <a:solidFill>
                  <a:schemeClr val="accent2"/>
                </a:solidFill>
                <a:latin typeface="+mj-lt"/>
                <a:ea typeface="Microsoft YaHei" charset="0"/>
                <a:cs typeface="Microsoft YaHei" charset="0"/>
              </a:endParaRPr>
            </a:p>
            <a:p>
              <a:pPr lvl="0" algn="ctr">
                <a:lnSpc>
                  <a:spcPct val="130000"/>
                </a:lnSpc>
              </a:pPr>
              <a:r>
                <a:rPr lang="zh-TW" altLang="en-US" sz="2000" b="1" dirty="0">
                  <a:solidFill>
                    <a:schemeClr val="accent2"/>
                  </a:solidFill>
                  <a:latin typeface="+mj-lt"/>
                  <a:ea typeface="Microsoft YaHei" charset="0"/>
                  <a:cs typeface="Microsoft YaHei" charset="0"/>
                </a:rPr>
                <a:t>與保險人的利潤率分析</a:t>
              </a:r>
              <a:endParaRPr lang="en-US" altLang="zh-CN" sz="2000" b="1" dirty="0">
                <a:solidFill>
                  <a:schemeClr val="accent2"/>
                </a:solidFill>
                <a:latin typeface="+mj-lt"/>
                <a:ea typeface="Microsoft YaHei" charset="0"/>
                <a:cs typeface="Microsoft YaHei" charset="0"/>
              </a:endParaRPr>
            </a:p>
          </p:txBody>
        </p:sp>
      </p:grpSp>
      <p:grpSp>
        <p:nvGrpSpPr>
          <p:cNvPr id="104" name="组 46"/>
          <p:cNvGrpSpPr/>
          <p:nvPr/>
        </p:nvGrpSpPr>
        <p:grpSpPr>
          <a:xfrm>
            <a:off x="8316031" y="3989008"/>
            <a:ext cx="2749471" cy="2335211"/>
            <a:chOff x="848662" y="3844582"/>
            <a:chExt cx="2749471" cy="1485871"/>
          </a:xfrm>
        </p:grpSpPr>
        <p:sp>
          <p:nvSpPr>
            <p:cNvPr id="105" name="文本框 47"/>
            <p:cNvSpPr txBox="1"/>
            <p:nvPr/>
          </p:nvSpPr>
          <p:spPr>
            <a:xfrm>
              <a:off x="1140889" y="4377429"/>
              <a:ext cx="2267411" cy="95302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TW" altLang="zh-TW" dirty="0">
                  <a:solidFill>
                    <a:schemeClr val="bg1"/>
                  </a:solidFill>
                  <a:latin typeface="Microsoft YaHei" panose="020B0503020204020204" pitchFamily="34" charset="-122"/>
                  <a:ea typeface="Microsoft YaHei" panose="020B0503020204020204" pitchFamily="34" charset="-122"/>
                </a:rPr>
                <a:t>由於高風險者雖然會被課徵較高額的保費，但也會有較高的賠款成本</a:t>
              </a:r>
              <a:endParaRPr lang="zh-CN" altLang="en-US" dirty="0">
                <a:solidFill>
                  <a:schemeClr val="bg1"/>
                </a:solidFill>
                <a:latin typeface="Microsoft YaHei" panose="020B0503020204020204" pitchFamily="34" charset="-122"/>
                <a:ea typeface="Microsoft YaHei" panose="020B0503020204020204" pitchFamily="34" charset="-122"/>
              </a:endParaRPr>
            </a:p>
          </p:txBody>
        </p:sp>
        <p:sp>
          <p:nvSpPr>
            <p:cNvPr id="106" name="矩形 105"/>
            <p:cNvSpPr/>
            <p:nvPr/>
          </p:nvSpPr>
          <p:spPr>
            <a:xfrm>
              <a:off x="848662" y="3844582"/>
              <a:ext cx="2749471" cy="892552"/>
            </a:xfrm>
            <a:prstGeom prst="rect">
              <a:avLst/>
            </a:prstGeom>
          </p:spPr>
          <p:txBody>
            <a:bodyPr wrap="none">
              <a:spAutoFit/>
            </a:bodyPr>
            <a:lstStyle/>
            <a:p>
              <a:pPr lvl="0" algn="ctr">
                <a:lnSpc>
                  <a:spcPct val="130000"/>
                </a:lnSpc>
              </a:pPr>
              <a:r>
                <a:rPr lang="zh-TW" altLang="en-US" sz="2000" b="1" dirty="0">
                  <a:solidFill>
                    <a:schemeClr val="accent3"/>
                  </a:solidFill>
                  <a:latin typeface="+mj-lt"/>
                  <a:ea typeface="Microsoft YaHei" charset="0"/>
                  <a:cs typeface="Microsoft YaHei" charset="0"/>
                </a:rPr>
                <a:t>被保險人風險程度</a:t>
              </a:r>
              <a:endParaRPr lang="en-US" altLang="zh-TW" sz="2000" b="1" dirty="0">
                <a:solidFill>
                  <a:schemeClr val="accent3"/>
                </a:solidFill>
                <a:latin typeface="+mj-lt"/>
                <a:ea typeface="Microsoft YaHei" charset="0"/>
                <a:cs typeface="Microsoft YaHei" charset="0"/>
              </a:endParaRPr>
            </a:p>
            <a:p>
              <a:pPr lvl="0" algn="ctr">
                <a:lnSpc>
                  <a:spcPct val="130000"/>
                </a:lnSpc>
              </a:pPr>
              <a:r>
                <a:rPr lang="zh-TW" altLang="en-US" sz="2000" b="1" dirty="0">
                  <a:solidFill>
                    <a:schemeClr val="accent3"/>
                  </a:solidFill>
                  <a:latin typeface="+mj-lt"/>
                  <a:ea typeface="Microsoft YaHei" charset="0"/>
                  <a:cs typeface="Microsoft YaHei" charset="0"/>
                </a:rPr>
                <a:t>與保險人的利潤率分析</a:t>
              </a:r>
              <a:endParaRPr lang="en-US" altLang="zh-CN" sz="2000" b="1" dirty="0">
                <a:solidFill>
                  <a:schemeClr val="accent3"/>
                </a:solidFill>
                <a:latin typeface="+mj-lt"/>
                <a:ea typeface="Microsoft YaHei" charset="0"/>
                <a:cs typeface="Microsoft YaHei" charset="0"/>
              </a:endParaRPr>
            </a:p>
          </p:txBody>
        </p:sp>
      </p:grpSp>
      <p:grpSp>
        <p:nvGrpSpPr>
          <p:cNvPr id="116" name="组 7"/>
          <p:cNvGrpSpPr/>
          <p:nvPr/>
        </p:nvGrpSpPr>
        <p:grpSpPr>
          <a:xfrm>
            <a:off x="8687205" y="1595224"/>
            <a:ext cx="2007124" cy="2007124"/>
            <a:chOff x="6379006" y="1580137"/>
            <a:chExt cx="2007124" cy="2007124"/>
          </a:xfrm>
        </p:grpSpPr>
        <p:sp>
          <p:nvSpPr>
            <p:cNvPr id="118" name="椭圆 11"/>
            <p:cNvSpPr/>
            <p:nvPr/>
          </p:nvSpPr>
          <p:spPr>
            <a:xfrm>
              <a:off x="6379006" y="1580137"/>
              <a:ext cx="2007124" cy="2007124"/>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b="1" dirty="0">
                <a:solidFill>
                  <a:schemeClr val="bg1"/>
                </a:solidFill>
              </a:endParaRPr>
            </a:p>
          </p:txBody>
        </p:sp>
        <p:sp>
          <p:nvSpPr>
            <p:cNvPr id="119" name="椭圆 30"/>
            <p:cNvSpPr/>
            <p:nvPr/>
          </p:nvSpPr>
          <p:spPr>
            <a:xfrm>
              <a:off x="6457178" y="1658309"/>
              <a:ext cx="1850780" cy="185078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b="1" dirty="0">
                <a:solidFill>
                  <a:schemeClr val="bg1"/>
                </a:solidFill>
              </a:endParaRPr>
            </a:p>
          </p:txBody>
        </p:sp>
      </p:grpSp>
      <p:grpSp>
        <p:nvGrpSpPr>
          <p:cNvPr id="121" name="组 3"/>
          <p:cNvGrpSpPr/>
          <p:nvPr/>
        </p:nvGrpSpPr>
        <p:grpSpPr>
          <a:xfrm>
            <a:off x="1550843" y="1642504"/>
            <a:ext cx="2007124" cy="2007124"/>
            <a:chOff x="1140890" y="1580137"/>
            <a:chExt cx="2007124" cy="2007124"/>
          </a:xfrm>
        </p:grpSpPr>
        <p:sp>
          <p:nvSpPr>
            <p:cNvPr id="123" name="椭圆 9"/>
            <p:cNvSpPr/>
            <p:nvPr/>
          </p:nvSpPr>
          <p:spPr>
            <a:xfrm>
              <a:off x="1140890" y="1580137"/>
              <a:ext cx="2007124" cy="20071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b="1" dirty="0">
                <a:solidFill>
                  <a:schemeClr val="bg1"/>
                </a:solidFill>
              </a:endParaRPr>
            </a:p>
          </p:txBody>
        </p:sp>
        <p:sp>
          <p:nvSpPr>
            <p:cNvPr id="124" name="椭圆 28"/>
            <p:cNvSpPr/>
            <p:nvPr/>
          </p:nvSpPr>
          <p:spPr>
            <a:xfrm>
              <a:off x="1219062" y="1658309"/>
              <a:ext cx="1850780" cy="185078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b="1" dirty="0">
                <a:solidFill>
                  <a:schemeClr val="bg1"/>
                </a:solidFill>
              </a:endParaRPr>
            </a:p>
          </p:txBody>
        </p:sp>
      </p:grpSp>
      <p:grpSp>
        <p:nvGrpSpPr>
          <p:cNvPr id="126" name="组 5"/>
          <p:cNvGrpSpPr/>
          <p:nvPr/>
        </p:nvGrpSpPr>
        <p:grpSpPr>
          <a:xfrm>
            <a:off x="4954040" y="1629503"/>
            <a:ext cx="2007124" cy="2007124"/>
            <a:chOff x="3759948" y="1580137"/>
            <a:chExt cx="2007124" cy="2007124"/>
          </a:xfrm>
        </p:grpSpPr>
        <p:sp>
          <p:nvSpPr>
            <p:cNvPr id="128" name="椭圆 10"/>
            <p:cNvSpPr/>
            <p:nvPr/>
          </p:nvSpPr>
          <p:spPr>
            <a:xfrm>
              <a:off x="3759948" y="1580137"/>
              <a:ext cx="2007124" cy="20071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b="1" dirty="0">
                <a:solidFill>
                  <a:schemeClr val="bg1"/>
                </a:solidFill>
              </a:endParaRPr>
            </a:p>
          </p:txBody>
        </p:sp>
        <p:sp>
          <p:nvSpPr>
            <p:cNvPr id="129" name="椭圆 29"/>
            <p:cNvSpPr/>
            <p:nvPr/>
          </p:nvSpPr>
          <p:spPr>
            <a:xfrm>
              <a:off x="3838120" y="1658309"/>
              <a:ext cx="1850780" cy="185078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800" b="1" dirty="0">
                <a:solidFill>
                  <a:schemeClr val="bg1"/>
                </a:solidFill>
              </a:endParaRPr>
            </a:p>
          </p:txBody>
        </p:sp>
      </p:grpSp>
      <p:sp>
        <p:nvSpPr>
          <p:cNvPr id="4" name="文字方塊 3"/>
          <p:cNvSpPr txBox="1"/>
          <p:nvPr/>
        </p:nvSpPr>
        <p:spPr>
          <a:xfrm>
            <a:off x="1972407" y="2167899"/>
            <a:ext cx="1170432" cy="861774"/>
          </a:xfrm>
          <a:prstGeom prst="rect">
            <a:avLst/>
          </a:prstGeom>
          <a:noFill/>
        </p:spPr>
        <p:txBody>
          <a:bodyPr wrap="square" rtlCol="0">
            <a:spAutoFit/>
          </a:bodyPr>
          <a:lstStyle/>
          <a:p>
            <a:pPr algn="ctr"/>
            <a:r>
              <a:rPr lang="zh-TW" altLang="en-US" sz="5000" b="1" dirty="0">
                <a:solidFill>
                  <a:schemeClr val="bg1"/>
                </a:solidFill>
                <a:latin typeface="Microsoft YaHei" panose="020B0503020204020204" pitchFamily="34" charset="-122"/>
                <a:ea typeface="Microsoft YaHei" panose="020B0503020204020204" pitchFamily="34" charset="-122"/>
              </a:rPr>
              <a:t>一</a:t>
            </a:r>
          </a:p>
        </p:txBody>
      </p:sp>
      <p:sp>
        <p:nvSpPr>
          <p:cNvPr id="131" name="文字方塊 130"/>
          <p:cNvSpPr txBox="1"/>
          <p:nvPr/>
        </p:nvSpPr>
        <p:spPr>
          <a:xfrm>
            <a:off x="9121928" y="2167899"/>
            <a:ext cx="1170432" cy="861774"/>
          </a:xfrm>
          <a:prstGeom prst="rect">
            <a:avLst/>
          </a:prstGeom>
          <a:noFill/>
        </p:spPr>
        <p:txBody>
          <a:bodyPr wrap="square" rtlCol="0">
            <a:spAutoFit/>
          </a:bodyPr>
          <a:lstStyle/>
          <a:p>
            <a:pPr algn="ctr"/>
            <a:r>
              <a:rPr lang="zh-TW" altLang="en-US" sz="5000" b="1" dirty="0">
                <a:solidFill>
                  <a:schemeClr val="bg1"/>
                </a:solidFill>
                <a:latin typeface="Microsoft YaHei" panose="020B0503020204020204" pitchFamily="34" charset="-122"/>
                <a:ea typeface="Microsoft YaHei" panose="020B0503020204020204" pitchFamily="34" charset="-122"/>
              </a:rPr>
              <a:t>三</a:t>
            </a:r>
          </a:p>
        </p:txBody>
      </p:sp>
      <p:sp>
        <p:nvSpPr>
          <p:cNvPr id="132" name="文字方塊 131"/>
          <p:cNvSpPr txBox="1"/>
          <p:nvPr/>
        </p:nvSpPr>
        <p:spPr>
          <a:xfrm>
            <a:off x="5372386" y="2215179"/>
            <a:ext cx="1170432" cy="861774"/>
          </a:xfrm>
          <a:prstGeom prst="rect">
            <a:avLst/>
          </a:prstGeom>
          <a:noFill/>
        </p:spPr>
        <p:txBody>
          <a:bodyPr wrap="square" rtlCol="0">
            <a:spAutoFit/>
          </a:bodyPr>
          <a:lstStyle/>
          <a:p>
            <a:pPr algn="ctr"/>
            <a:r>
              <a:rPr lang="zh-TW" altLang="en-US" sz="5000" b="1" dirty="0">
                <a:solidFill>
                  <a:schemeClr val="bg1"/>
                </a:solidFill>
                <a:latin typeface="Microsoft YaHei" panose="020B0503020204020204" pitchFamily="34" charset="-122"/>
                <a:ea typeface="Microsoft YaHei" panose="020B0503020204020204" pitchFamily="34" charset="-122"/>
              </a:rPr>
              <a:t>二</a:t>
            </a:r>
          </a:p>
        </p:txBody>
      </p:sp>
      <p:grpSp>
        <p:nvGrpSpPr>
          <p:cNvPr id="24" name="群組 23">
            <a:extLst>
              <a:ext uri="{FF2B5EF4-FFF2-40B4-BE49-F238E27FC236}">
                <a16:creationId xmlns:a16="http://schemas.microsoft.com/office/drawing/2014/main" id="{90B18B0C-A251-6E43-A7C4-6ADAAB79A168}"/>
              </a:ext>
            </a:extLst>
          </p:cNvPr>
          <p:cNvGrpSpPr/>
          <p:nvPr/>
        </p:nvGrpSpPr>
        <p:grpSpPr>
          <a:xfrm>
            <a:off x="258519" y="238818"/>
            <a:ext cx="4580181" cy="1070276"/>
            <a:chOff x="830019" y="260400"/>
            <a:chExt cx="4580181" cy="1070276"/>
          </a:xfrm>
        </p:grpSpPr>
        <p:sp>
          <p:nvSpPr>
            <p:cNvPr id="25" name="矩形 24">
              <a:extLst>
                <a:ext uri="{FF2B5EF4-FFF2-40B4-BE49-F238E27FC236}">
                  <a16:creationId xmlns:a16="http://schemas.microsoft.com/office/drawing/2014/main" id="{DE2C0550-982C-294E-8F56-4CD23E47FAD2}"/>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研究目的</a:t>
              </a:r>
            </a:p>
          </p:txBody>
        </p:sp>
        <p:sp>
          <p:nvSpPr>
            <p:cNvPr id="26" name="文本占位符 7">
              <a:extLst>
                <a:ext uri="{FF2B5EF4-FFF2-40B4-BE49-F238E27FC236}">
                  <a16:creationId xmlns:a16="http://schemas.microsoft.com/office/drawing/2014/main" id="{3B4E8810-7F5C-EC40-9B68-0FE100A11D62}"/>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27" name="组 7">
              <a:extLst>
                <a:ext uri="{FF2B5EF4-FFF2-40B4-BE49-F238E27FC236}">
                  <a16:creationId xmlns:a16="http://schemas.microsoft.com/office/drawing/2014/main" id="{CEED712E-846C-ED40-8968-6E48B01615C8}"/>
                </a:ext>
              </a:extLst>
            </p:cNvPr>
            <p:cNvGrpSpPr/>
            <p:nvPr/>
          </p:nvGrpSpPr>
          <p:grpSpPr>
            <a:xfrm rot="19856371">
              <a:off x="830019" y="276377"/>
              <a:ext cx="599401" cy="1054299"/>
              <a:chOff x="3087349" y="2393332"/>
              <a:chExt cx="759141" cy="1335268"/>
            </a:xfrm>
          </p:grpSpPr>
          <p:sp>
            <p:nvSpPr>
              <p:cNvPr id="28" name="椭圆 8">
                <a:extLst>
                  <a:ext uri="{FF2B5EF4-FFF2-40B4-BE49-F238E27FC236}">
                    <a16:creationId xmlns:a16="http://schemas.microsoft.com/office/drawing/2014/main" id="{F2803802-4760-5340-B1BA-07B94366FA7C}"/>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9" name="椭圆 9">
                <a:extLst>
                  <a:ext uri="{FF2B5EF4-FFF2-40B4-BE49-F238E27FC236}">
                    <a16:creationId xmlns:a16="http://schemas.microsoft.com/office/drawing/2014/main" id="{51328322-8765-5043-A7C3-95D24EE11D0A}"/>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10">
                <a:extLst>
                  <a:ext uri="{FF2B5EF4-FFF2-40B4-BE49-F238E27FC236}">
                    <a16:creationId xmlns:a16="http://schemas.microsoft.com/office/drawing/2014/main" id="{87C9D977-2481-0B41-B7C0-C4958B260358}"/>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11">
                <a:extLst>
                  <a:ext uri="{FF2B5EF4-FFF2-40B4-BE49-F238E27FC236}">
                    <a16:creationId xmlns:a16="http://schemas.microsoft.com/office/drawing/2014/main" id="{BA54198A-61D8-8C4A-8EC5-988979E34F4D}"/>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Tree>
    <p:extLst>
      <p:ext uri="{BB962C8B-B14F-4D97-AF65-F5344CB8AC3E}">
        <p14:creationId xmlns:p14="http://schemas.microsoft.com/office/powerpoint/2010/main" val="2112170947"/>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 3"/>
          <p:cNvGrpSpPr/>
          <p:nvPr/>
        </p:nvGrpSpPr>
        <p:grpSpPr>
          <a:xfrm>
            <a:off x="996102" y="1242798"/>
            <a:ext cx="4935611" cy="1206500"/>
            <a:chOff x="517758" y="1663700"/>
            <a:chExt cx="4307309" cy="1206500"/>
          </a:xfrm>
        </p:grpSpPr>
        <p:sp>
          <p:nvSpPr>
            <p:cNvPr id="8" name="圆角矩形 2"/>
            <p:cNvSpPr/>
            <p:nvPr/>
          </p:nvSpPr>
          <p:spPr>
            <a:xfrm>
              <a:off x="517758" y="1663700"/>
              <a:ext cx="4307309" cy="1206500"/>
            </a:xfrm>
            <a:prstGeom prst="roundRect">
              <a:avLst>
                <a:gd name="adj" fmla="val 1456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p:nvSpPr>
          <p:spPr>
            <a:xfrm>
              <a:off x="558800" y="2073385"/>
              <a:ext cx="535724" cy="430887"/>
            </a:xfrm>
            <a:prstGeom prst="rect">
              <a:avLst/>
            </a:prstGeom>
          </p:spPr>
          <p:txBody>
            <a:bodyPr wrap="none" anchor="ctr">
              <a:spAutoFit/>
            </a:bodyPr>
            <a:lstStyle/>
            <a:p>
              <a:pPr lvl="0" algn="ctr"/>
              <a:r>
                <a:rPr lang="en-US" altLang="zh-CN" sz="2200" b="1" dirty="0" err="1">
                  <a:solidFill>
                    <a:schemeClr val="bg1"/>
                  </a:solidFill>
                  <a:latin typeface="+mj-lt"/>
                  <a:ea typeface="Microsoft YaHei" charset="0"/>
                  <a:cs typeface="Microsoft YaHei" charset="0"/>
                </a:rPr>
                <a:t>H1</a:t>
              </a:r>
              <a:r>
                <a:rPr lang="en-US" altLang="zh-CN" sz="2200" b="1" dirty="0">
                  <a:solidFill>
                    <a:schemeClr val="bg1"/>
                  </a:solidFill>
                  <a:latin typeface="+mj-lt"/>
                  <a:ea typeface="Microsoft YaHei" charset="0"/>
                  <a:cs typeface="Microsoft YaHei" charset="0"/>
                </a:rPr>
                <a:t>:</a:t>
              </a:r>
            </a:p>
          </p:txBody>
        </p:sp>
      </p:grpSp>
      <p:grpSp>
        <p:nvGrpSpPr>
          <p:cNvPr id="11" name="组 9"/>
          <p:cNvGrpSpPr/>
          <p:nvPr/>
        </p:nvGrpSpPr>
        <p:grpSpPr>
          <a:xfrm>
            <a:off x="6510528" y="1909865"/>
            <a:ext cx="4917600" cy="1206500"/>
            <a:chOff x="558800" y="1663700"/>
            <a:chExt cx="4292600" cy="1206500"/>
          </a:xfrm>
        </p:grpSpPr>
        <p:sp>
          <p:nvSpPr>
            <p:cNvPr id="12" name="圆角矩形 11"/>
            <p:cNvSpPr/>
            <p:nvPr/>
          </p:nvSpPr>
          <p:spPr>
            <a:xfrm>
              <a:off x="558800" y="1663700"/>
              <a:ext cx="4292600" cy="1206500"/>
            </a:xfrm>
            <a:prstGeom prst="roundRect">
              <a:avLst>
                <a:gd name="adj" fmla="val 1456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矩形 13"/>
            <p:cNvSpPr/>
            <p:nvPr/>
          </p:nvSpPr>
          <p:spPr>
            <a:xfrm>
              <a:off x="566543" y="2072961"/>
              <a:ext cx="536201" cy="430887"/>
            </a:xfrm>
            <a:prstGeom prst="rect">
              <a:avLst/>
            </a:prstGeom>
          </p:spPr>
          <p:txBody>
            <a:bodyPr wrap="none" anchor="ctr">
              <a:spAutoFit/>
            </a:bodyPr>
            <a:lstStyle/>
            <a:p>
              <a:pPr lvl="0" algn="ctr"/>
              <a:r>
                <a:rPr lang="en-US" altLang="zh-CN" sz="2200" b="1" dirty="0">
                  <a:solidFill>
                    <a:schemeClr val="bg1"/>
                  </a:solidFill>
                  <a:latin typeface="+mj-lt"/>
                  <a:ea typeface="Microsoft YaHei" charset="0"/>
                  <a:cs typeface="Microsoft YaHei" charset="0"/>
                </a:rPr>
                <a:t>H4:</a:t>
              </a:r>
            </a:p>
          </p:txBody>
        </p:sp>
      </p:grpSp>
      <p:grpSp>
        <p:nvGrpSpPr>
          <p:cNvPr id="15" name="组 26"/>
          <p:cNvGrpSpPr/>
          <p:nvPr/>
        </p:nvGrpSpPr>
        <p:grpSpPr>
          <a:xfrm>
            <a:off x="996102" y="3020910"/>
            <a:ext cx="4935611" cy="1194371"/>
            <a:chOff x="541945" y="1663700"/>
            <a:chExt cx="4935611" cy="1194371"/>
          </a:xfrm>
        </p:grpSpPr>
        <p:sp>
          <p:nvSpPr>
            <p:cNvPr id="16" name="圆角矩形 27"/>
            <p:cNvSpPr/>
            <p:nvPr/>
          </p:nvSpPr>
          <p:spPr>
            <a:xfrm>
              <a:off x="558799" y="1663700"/>
              <a:ext cx="4918757" cy="1194371"/>
            </a:xfrm>
            <a:prstGeom prst="roundRect">
              <a:avLst>
                <a:gd name="adj" fmla="val 14562"/>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矩形 17"/>
            <p:cNvSpPr/>
            <p:nvPr/>
          </p:nvSpPr>
          <p:spPr>
            <a:xfrm>
              <a:off x="541945" y="2051506"/>
              <a:ext cx="614272" cy="430887"/>
            </a:xfrm>
            <a:prstGeom prst="rect">
              <a:avLst/>
            </a:prstGeom>
          </p:spPr>
          <p:txBody>
            <a:bodyPr wrap="none" anchor="ctr">
              <a:spAutoFit/>
            </a:bodyPr>
            <a:lstStyle/>
            <a:p>
              <a:pPr lvl="0" algn="ctr"/>
              <a:r>
                <a:rPr lang="en-US" altLang="zh-CN" sz="2200" b="1" dirty="0" err="1">
                  <a:solidFill>
                    <a:schemeClr val="bg1"/>
                  </a:solidFill>
                  <a:latin typeface="+mj-lt"/>
                  <a:ea typeface="Microsoft YaHei" charset="0"/>
                  <a:cs typeface="Microsoft YaHei" charset="0"/>
                </a:rPr>
                <a:t>H2</a:t>
              </a:r>
              <a:r>
                <a:rPr lang="en-US" altLang="zh-CN" sz="2200" b="1" dirty="0">
                  <a:solidFill>
                    <a:schemeClr val="bg1"/>
                  </a:solidFill>
                  <a:latin typeface="+mj-lt"/>
                  <a:ea typeface="Microsoft YaHei" charset="0"/>
                  <a:cs typeface="Microsoft YaHei" charset="0"/>
                </a:rPr>
                <a:t>:</a:t>
              </a:r>
            </a:p>
          </p:txBody>
        </p:sp>
      </p:grpSp>
      <p:grpSp>
        <p:nvGrpSpPr>
          <p:cNvPr id="19" name="组 30"/>
          <p:cNvGrpSpPr/>
          <p:nvPr/>
        </p:nvGrpSpPr>
        <p:grpSpPr>
          <a:xfrm>
            <a:off x="6620706" y="3839603"/>
            <a:ext cx="4917600" cy="1206500"/>
            <a:chOff x="558800" y="1663700"/>
            <a:chExt cx="4917600" cy="1206500"/>
          </a:xfrm>
        </p:grpSpPr>
        <p:sp>
          <p:nvSpPr>
            <p:cNvPr id="20" name="圆角矩形 31"/>
            <p:cNvSpPr/>
            <p:nvPr/>
          </p:nvSpPr>
          <p:spPr>
            <a:xfrm>
              <a:off x="558800" y="1663700"/>
              <a:ext cx="4917600" cy="1206500"/>
            </a:xfrm>
            <a:prstGeom prst="roundRect">
              <a:avLst>
                <a:gd name="adj" fmla="val 14562"/>
              </a:avLst>
            </a:prstGeom>
            <a:solidFill>
              <a:schemeClr val="accent5">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矩形 21"/>
            <p:cNvSpPr/>
            <p:nvPr/>
          </p:nvSpPr>
          <p:spPr>
            <a:xfrm>
              <a:off x="590418" y="2051506"/>
              <a:ext cx="614271" cy="430887"/>
            </a:xfrm>
            <a:prstGeom prst="rect">
              <a:avLst/>
            </a:prstGeom>
          </p:spPr>
          <p:txBody>
            <a:bodyPr wrap="none" anchor="ctr">
              <a:spAutoFit/>
            </a:bodyPr>
            <a:lstStyle/>
            <a:p>
              <a:pPr lvl="0" algn="ctr"/>
              <a:r>
                <a:rPr lang="en-US" altLang="zh-CN" sz="2200" b="1" dirty="0">
                  <a:solidFill>
                    <a:schemeClr val="bg1"/>
                  </a:solidFill>
                  <a:latin typeface="+mj-lt"/>
                  <a:ea typeface="Microsoft YaHei" charset="0"/>
                  <a:cs typeface="Microsoft YaHei" charset="0"/>
                </a:rPr>
                <a:t>H5:</a:t>
              </a:r>
            </a:p>
          </p:txBody>
        </p:sp>
      </p:grpSp>
      <p:grpSp>
        <p:nvGrpSpPr>
          <p:cNvPr id="23" name="组 34"/>
          <p:cNvGrpSpPr/>
          <p:nvPr/>
        </p:nvGrpSpPr>
        <p:grpSpPr>
          <a:xfrm>
            <a:off x="996102" y="4803640"/>
            <a:ext cx="4935612" cy="1164717"/>
            <a:chOff x="450492" y="1663700"/>
            <a:chExt cx="4308322" cy="1206500"/>
          </a:xfrm>
        </p:grpSpPr>
        <p:sp>
          <p:nvSpPr>
            <p:cNvPr id="24" name="圆角矩形 35"/>
            <p:cNvSpPr/>
            <p:nvPr/>
          </p:nvSpPr>
          <p:spPr>
            <a:xfrm>
              <a:off x="450492" y="1663700"/>
              <a:ext cx="4308322" cy="1206500"/>
            </a:xfrm>
            <a:prstGeom prst="roundRect">
              <a:avLst>
                <a:gd name="adj" fmla="val 1456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矩形 25"/>
            <p:cNvSpPr/>
            <p:nvPr/>
          </p:nvSpPr>
          <p:spPr>
            <a:xfrm>
              <a:off x="581219" y="2073489"/>
              <a:ext cx="535723" cy="430887"/>
            </a:xfrm>
            <a:prstGeom prst="rect">
              <a:avLst/>
            </a:prstGeom>
          </p:spPr>
          <p:txBody>
            <a:bodyPr wrap="square" anchor="ctr">
              <a:spAutoFit/>
            </a:bodyPr>
            <a:lstStyle/>
            <a:p>
              <a:pPr lvl="0" algn="ctr"/>
              <a:r>
                <a:rPr lang="en-US" altLang="zh-CN" sz="2200" b="1" dirty="0" err="1">
                  <a:solidFill>
                    <a:schemeClr val="bg1"/>
                  </a:solidFill>
                  <a:latin typeface="+mj-lt"/>
                  <a:ea typeface="Microsoft YaHei" charset="0"/>
                  <a:cs typeface="Microsoft YaHei" charset="0"/>
                </a:rPr>
                <a:t>H3</a:t>
              </a:r>
              <a:r>
                <a:rPr lang="en-US" altLang="zh-CN" sz="2200" b="1" dirty="0">
                  <a:solidFill>
                    <a:schemeClr val="bg1"/>
                  </a:solidFill>
                  <a:latin typeface="+mj-lt"/>
                  <a:ea typeface="Microsoft YaHei" charset="0"/>
                  <a:cs typeface="Microsoft YaHei" charset="0"/>
                </a:rPr>
                <a:t>:</a:t>
              </a:r>
            </a:p>
          </p:txBody>
        </p:sp>
      </p:grpSp>
      <p:sp>
        <p:nvSpPr>
          <p:cNvPr id="32" name="文本框 6"/>
          <p:cNvSpPr txBox="1"/>
          <p:nvPr/>
        </p:nvSpPr>
        <p:spPr>
          <a:xfrm>
            <a:off x="1537265" y="1226379"/>
            <a:ext cx="4348021" cy="11726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30000"/>
              </a:lnSpc>
            </a:pPr>
            <a:r>
              <a:rPr lang="zh-TW" altLang="en-US" b="1" dirty="0">
                <a:solidFill>
                  <a:schemeClr val="bg1"/>
                </a:solidFill>
                <a:latin typeface="Microsoft YaHei" panose="020B0503020204020204" pitchFamily="34" charset="-122"/>
                <a:ea typeface="Microsoft YaHei" panose="020B0503020204020204" pitchFamily="34" charset="-122"/>
              </a:rPr>
              <a:t>若台灣資訊分享制度能提供保險公司對投保者充足的風險資訊，則保險公司承保續期業務及轉保業務的獲利性應無差異。</a:t>
            </a:r>
            <a:endParaRPr lang="zh-TW" altLang="zh-TW" b="1" dirty="0">
              <a:solidFill>
                <a:schemeClr val="bg1"/>
              </a:solidFill>
              <a:latin typeface="Microsoft YaHei" panose="020B0503020204020204" pitchFamily="34" charset="-122"/>
              <a:ea typeface="Microsoft YaHei" panose="020B0503020204020204" pitchFamily="34" charset="-122"/>
            </a:endParaRPr>
          </a:p>
        </p:txBody>
      </p:sp>
      <p:sp>
        <p:nvSpPr>
          <p:cNvPr id="33" name="文本框 28"/>
          <p:cNvSpPr txBox="1"/>
          <p:nvPr/>
        </p:nvSpPr>
        <p:spPr>
          <a:xfrm>
            <a:off x="1504663" y="3018136"/>
            <a:ext cx="4320212" cy="11726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30000"/>
              </a:lnSpc>
            </a:pPr>
            <a:r>
              <a:rPr lang="zh-TW" altLang="en-US" b="1" dirty="0">
                <a:solidFill>
                  <a:schemeClr val="bg1"/>
                </a:solidFill>
                <a:latin typeface="Microsoft YaHei" panose="020B0503020204020204" pitchFamily="34" charset="-122"/>
                <a:ea typeface="Microsoft YaHei" panose="020B0503020204020204" pitchFamily="34" charset="-122"/>
              </a:rPr>
              <a:t>若台灣資訊分享制度僅能提供保險公司對投保者部分的風險資訊，則保險公司承保續期業務的獲利性應高於轉保業務。</a:t>
            </a:r>
            <a:endParaRPr lang="zh-CN" altLang="en-US" b="1" dirty="0">
              <a:solidFill>
                <a:schemeClr val="bg1"/>
              </a:solidFill>
              <a:latin typeface="Microsoft YaHei" panose="020B0503020204020204" pitchFamily="34" charset="-122"/>
              <a:ea typeface="Microsoft YaHei" panose="020B0503020204020204" pitchFamily="34" charset="-122"/>
            </a:endParaRPr>
          </a:p>
        </p:txBody>
      </p:sp>
      <p:sp>
        <p:nvSpPr>
          <p:cNvPr id="34" name="文本框 36"/>
          <p:cNvSpPr txBox="1"/>
          <p:nvPr/>
        </p:nvSpPr>
        <p:spPr>
          <a:xfrm>
            <a:off x="1657000" y="5000954"/>
            <a:ext cx="4274713"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30000"/>
              </a:lnSpc>
            </a:pPr>
            <a:r>
              <a:rPr lang="zh-TW" altLang="en-US" b="1" dirty="0">
                <a:solidFill>
                  <a:schemeClr val="bg1"/>
                </a:solidFill>
                <a:latin typeface="Microsoft YaHei" panose="020B0503020204020204" pitchFamily="34" charset="-122"/>
                <a:ea typeface="Microsoft YaHei" panose="020B0503020204020204" pitchFamily="34" charset="-122"/>
              </a:rPr>
              <a:t>隨著保險公司的承保經驗愈豐富，其獲利性愈高。</a:t>
            </a:r>
            <a:endParaRPr lang="zh-TW" altLang="zh-TW" b="1" dirty="0">
              <a:solidFill>
                <a:schemeClr val="bg1"/>
              </a:solidFill>
              <a:latin typeface="Microsoft YaHei" panose="020B0503020204020204" pitchFamily="34" charset="-122"/>
              <a:ea typeface="Microsoft YaHei" panose="020B0503020204020204" pitchFamily="34" charset="-122"/>
            </a:endParaRPr>
          </a:p>
        </p:txBody>
      </p:sp>
      <p:sp>
        <p:nvSpPr>
          <p:cNvPr id="40" name="文本框 12"/>
          <p:cNvSpPr txBox="1"/>
          <p:nvPr/>
        </p:nvSpPr>
        <p:spPr>
          <a:xfrm>
            <a:off x="6984857" y="1909865"/>
            <a:ext cx="4314708" cy="113768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30000"/>
              </a:lnSpc>
            </a:pPr>
            <a:r>
              <a:rPr lang="zh-TW" altLang="en-US" b="1" dirty="0">
                <a:solidFill>
                  <a:schemeClr val="bg1"/>
                </a:solidFill>
                <a:latin typeface="Microsoft YaHei" panose="020B0503020204020204" pitchFamily="34" charset="-122"/>
                <a:ea typeface="Microsoft YaHei" panose="020B0503020204020204" pitchFamily="34" charset="-122"/>
              </a:rPr>
              <a:t>若獎懲制度能發揮功能，則保險公司透過承保經驗而提高的獲利性，不會因承保高風險者的保單而降低。</a:t>
            </a:r>
            <a:endParaRPr lang="zh-TW" altLang="zh-TW" b="1" dirty="0">
              <a:solidFill>
                <a:schemeClr val="bg1"/>
              </a:solidFill>
              <a:latin typeface="Microsoft YaHei" panose="020B0503020204020204" pitchFamily="34" charset="-122"/>
              <a:ea typeface="Microsoft YaHei" panose="020B0503020204020204" pitchFamily="34" charset="-122"/>
            </a:endParaRPr>
          </a:p>
        </p:txBody>
      </p:sp>
      <p:sp>
        <p:nvSpPr>
          <p:cNvPr id="41" name="文本框 32"/>
          <p:cNvSpPr txBox="1"/>
          <p:nvPr/>
        </p:nvSpPr>
        <p:spPr>
          <a:xfrm>
            <a:off x="7143401" y="3839603"/>
            <a:ext cx="4164012" cy="113768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30000"/>
              </a:lnSpc>
            </a:pPr>
            <a:r>
              <a:rPr lang="zh-TW" altLang="en-US" b="1" dirty="0">
                <a:solidFill>
                  <a:schemeClr val="bg1"/>
                </a:solidFill>
                <a:latin typeface="Microsoft YaHei" panose="020B0503020204020204" pitchFamily="34" charset="-122"/>
                <a:ea typeface="Microsoft YaHei" panose="020B0503020204020204" pitchFamily="34" charset="-122"/>
              </a:rPr>
              <a:t>若獎懲制度無法發揮功能，則保險公司透過承保經驗而提高的獲利性，會因承保高風險者的保單而降低。</a:t>
            </a:r>
            <a:endParaRPr lang="zh-CN" altLang="en-US" b="1" dirty="0">
              <a:solidFill>
                <a:schemeClr val="bg1"/>
              </a:solidFill>
              <a:latin typeface="Microsoft YaHei" panose="020B0503020204020204" pitchFamily="34" charset="-122"/>
              <a:ea typeface="Microsoft YaHei" panose="020B0503020204020204" pitchFamily="34" charset="-122"/>
            </a:endParaRPr>
          </a:p>
        </p:txBody>
      </p:sp>
      <p:grpSp>
        <p:nvGrpSpPr>
          <p:cNvPr id="25" name="群組 24">
            <a:extLst>
              <a:ext uri="{FF2B5EF4-FFF2-40B4-BE49-F238E27FC236}">
                <a16:creationId xmlns:a16="http://schemas.microsoft.com/office/drawing/2014/main" id="{4850A993-0A3E-0A43-9BA5-3967A24609C4}"/>
              </a:ext>
            </a:extLst>
          </p:cNvPr>
          <p:cNvGrpSpPr/>
          <p:nvPr/>
        </p:nvGrpSpPr>
        <p:grpSpPr>
          <a:xfrm>
            <a:off x="258519" y="238818"/>
            <a:ext cx="4580181" cy="1070276"/>
            <a:chOff x="830019" y="260400"/>
            <a:chExt cx="4580181" cy="1070276"/>
          </a:xfrm>
        </p:grpSpPr>
        <p:sp>
          <p:nvSpPr>
            <p:cNvPr id="27" name="矩形 26">
              <a:extLst>
                <a:ext uri="{FF2B5EF4-FFF2-40B4-BE49-F238E27FC236}">
                  <a16:creationId xmlns:a16="http://schemas.microsoft.com/office/drawing/2014/main" id="{BF2943D1-1F38-5441-AF88-7B64E2625794}"/>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研究假說</a:t>
              </a:r>
            </a:p>
          </p:txBody>
        </p:sp>
        <p:sp>
          <p:nvSpPr>
            <p:cNvPr id="28" name="文本占位符 7">
              <a:extLst>
                <a:ext uri="{FF2B5EF4-FFF2-40B4-BE49-F238E27FC236}">
                  <a16:creationId xmlns:a16="http://schemas.microsoft.com/office/drawing/2014/main" id="{9D95E343-D555-1D4B-8C1D-C2F934A75BFB}"/>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29" name="组 7">
              <a:extLst>
                <a:ext uri="{FF2B5EF4-FFF2-40B4-BE49-F238E27FC236}">
                  <a16:creationId xmlns:a16="http://schemas.microsoft.com/office/drawing/2014/main" id="{C9BF50BD-E72E-8F42-8C19-4124A45A01A8}"/>
                </a:ext>
              </a:extLst>
            </p:cNvPr>
            <p:cNvGrpSpPr/>
            <p:nvPr/>
          </p:nvGrpSpPr>
          <p:grpSpPr>
            <a:xfrm rot="19856371">
              <a:off x="830019" y="276377"/>
              <a:ext cx="599401" cy="1054299"/>
              <a:chOff x="3087349" y="2393332"/>
              <a:chExt cx="759141" cy="1335268"/>
            </a:xfrm>
          </p:grpSpPr>
          <p:sp>
            <p:nvSpPr>
              <p:cNvPr id="30" name="椭圆 8">
                <a:extLst>
                  <a:ext uri="{FF2B5EF4-FFF2-40B4-BE49-F238E27FC236}">
                    <a16:creationId xmlns:a16="http://schemas.microsoft.com/office/drawing/2014/main" id="{AF96743E-5CA1-5A4E-B122-70E9E5CA33AB}"/>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9">
                <a:extLst>
                  <a:ext uri="{FF2B5EF4-FFF2-40B4-BE49-F238E27FC236}">
                    <a16:creationId xmlns:a16="http://schemas.microsoft.com/office/drawing/2014/main" id="{4F69094D-C086-A344-A53C-98A583BAC147}"/>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5" name="椭圆 10">
                <a:extLst>
                  <a:ext uri="{FF2B5EF4-FFF2-40B4-BE49-F238E27FC236}">
                    <a16:creationId xmlns:a16="http://schemas.microsoft.com/office/drawing/2014/main" id="{4291D3AB-7D96-4143-9489-1C04F6EA6088}"/>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6" name="椭圆 11">
                <a:extLst>
                  <a:ext uri="{FF2B5EF4-FFF2-40B4-BE49-F238E27FC236}">
                    <a16:creationId xmlns:a16="http://schemas.microsoft.com/office/drawing/2014/main" id="{AC2452EC-2F02-0F45-ADDC-0D97EF231D67}"/>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Tree>
    <p:extLst>
      <p:ext uri="{BB962C8B-B14F-4D97-AF65-F5344CB8AC3E}">
        <p14:creationId xmlns:p14="http://schemas.microsoft.com/office/powerpoint/2010/main" val="288423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156200"/>
            <a:ext cx="12192000" cy="1701800"/>
          </a:xfrm>
          <a:prstGeom prst="rect">
            <a:avLst/>
          </a:prstGeom>
          <a:solidFill>
            <a:schemeClr val="accent4">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p:nvSpPr>
        <p:spPr>
          <a:xfrm>
            <a:off x="1323641" y="4997820"/>
            <a:ext cx="336550" cy="33655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1" name="直线连接符 10"/>
          <p:cNvCxnSpPr/>
          <p:nvPr/>
        </p:nvCxnSpPr>
        <p:spPr>
          <a:xfrm flipV="1">
            <a:off x="1491916" y="2699402"/>
            <a:ext cx="0" cy="2336346"/>
          </a:xfrm>
          <a:prstGeom prst="line">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373174" y="1548440"/>
            <a:ext cx="2382900" cy="1233944"/>
          </a:xfrm>
          <a:prstGeom prst="roundRect">
            <a:avLst>
              <a:gd name="adj" fmla="val 505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7" name="椭圆 36"/>
          <p:cNvSpPr/>
          <p:nvPr/>
        </p:nvSpPr>
        <p:spPr>
          <a:xfrm>
            <a:off x="1392047" y="2691692"/>
            <a:ext cx="204308" cy="204308"/>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9" name="椭圆 48"/>
          <p:cNvSpPr/>
          <p:nvPr/>
        </p:nvSpPr>
        <p:spPr>
          <a:xfrm>
            <a:off x="7465434" y="5041154"/>
            <a:ext cx="336550" cy="336550"/>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50" name="直线连接符 49"/>
          <p:cNvCxnSpPr>
            <a:cxnSpLocks/>
          </p:cNvCxnSpPr>
          <p:nvPr/>
        </p:nvCxnSpPr>
        <p:spPr>
          <a:xfrm flipV="1">
            <a:off x="7633709" y="4301860"/>
            <a:ext cx="0" cy="854340"/>
          </a:xfrm>
          <a:prstGeom prst="line">
            <a:avLst/>
          </a:prstGeom>
          <a:ln w="12700">
            <a:solidFill>
              <a:schemeClr val="accent4">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3" name="圆角矩形 52"/>
          <p:cNvSpPr/>
          <p:nvPr/>
        </p:nvSpPr>
        <p:spPr>
          <a:xfrm>
            <a:off x="6405908" y="1873592"/>
            <a:ext cx="2382900" cy="2463483"/>
          </a:xfrm>
          <a:prstGeom prst="roundRect">
            <a:avLst>
              <a:gd name="adj" fmla="val 5050"/>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8" name="椭圆 57"/>
          <p:cNvSpPr/>
          <p:nvPr/>
        </p:nvSpPr>
        <p:spPr>
          <a:xfrm>
            <a:off x="7531555" y="4234921"/>
            <a:ext cx="204308" cy="204308"/>
          </a:xfrm>
          <a:prstGeom prst="ellipse">
            <a:avLst/>
          </a:prstGeom>
          <a:solidFill>
            <a:schemeClr val="accent4">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8" name="椭圆 87"/>
          <p:cNvSpPr/>
          <p:nvPr/>
        </p:nvSpPr>
        <p:spPr>
          <a:xfrm>
            <a:off x="4188072" y="5001770"/>
            <a:ext cx="336550" cy="33655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89" name="直线连接符 88"/>
          <p:cNvCxnSpPr/>
          <p:nvPr/>
        </p:nvCxnSpPr>
        <p:spPr>
          <a:xfrm flipV="1">
            <a:off x="4346222" y="4181408"/>
            <a:ext cx="0" cy="85434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3" name="圆角矩形 92"/>
          <p:cNvSpPr/>
          <p:nvPr/>
        </p:nvSpPr>
        <p:spPr>
          <a:xfrm>
            <a:off x="3164897" y="3020844"/>
            <a:ext cx="2382900" cy="1233944"/>
          </a:xfrm>
          <a:prstGeom prst="roundRect">
            <a:avLst>
              <a:gd name="adj" fmla="val 50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1" name="椭圆 90"/>
          <p:cNvSpPr/>
          <p:nvPr/>
        </p:nvSpPr>
        <p:spPr>
          <a:xfrm>
            <a:off x="4262230" y="4160423"/>
            <a:ext cx="204308" cy="20430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8" name="椭圆 97"/>
          <p:cNvSpPr/>
          <p:nvPr/>
        </p:nvSpPr>
        <p:spPr>
          <a:xfrm>
            <a:off x="10473709" y="4997820"/>
            <a:ext cx="336550" cy="33655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99" name="直线连接符 98"/>
          <p:cNvCxnSpPr/>
          <p:nvPr/>
        </p:nvCxnSpPr>
        <p:spPr>
          <a:xfrm flipV="1">
            <a:off x="10641984" y="2661474"/>
            <a:ext cx="0" cy="233634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3" name="圆角矩形 102"/>
          <p:cNvSpPr/>
          <p:nvPr/>
        </p:nvSpPr>
        <p:spPr>
          <a:xfrm>
            <a:off x="9468822" y="794212"/>
            <a:ext cx="2382900" cy="2453867"/>
          </a:xfrm>
          <a:prstGeom prst="roundRect">
            <a:avLst>
              <a:gd name="adj" fmla="val 505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1" name="椭圆 100"/>
          <p:cNvSpPr/>
          <p:nvPr/>
        </p:nvSpPr>
        <p:spPr>
          <a:xfrm>
            <a:off x="10541825" y="3122961"/>
            <a:ext cx="204308" cy="20430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文字方塊 2"/>
          <p:cNvSpPr txBox="1"/>
          <p:nvPr/>
        </p:nvSpPr>
        <p:spPr>
          <a:xfrm>
            <a:off x="456622" y="5430933"/>
            <a:ext cx="11395100" cy="1246495"/>
          </a:xfrm>
          <a:prstGeom prst="rect">
            <a:avLst/>
          </a:prstGeom>
          <a:noFill/>
        </p:spPr>
        <p:txBody>
          <a:bodyPr wrap="square" rtlCol="0">
            <a:spAutoFit/>
          </a:bodyPr>
          <a:lstStyle/>
          <a:p>
            <a:pPr algn="just">
              <a:lnSpc>
                <a:spcPts val="3000"/>
              </a:lnSpc>
            </a:pPr>
            <a:r>
              <a:rPr lang="zh-TW" altLang="zh-TW" b="1" dirty="0">
                <a:solidFill>
                  <a:schemeClr val="bg1"/>
                </a:solidFill>
                <a:latin typeface="Microsoft YaHei" panose="020B0503020204020204" pitchFamily="34" charset="-122"/>
                <a:ea typeface="Microsoft YaHei" panose="020B0503020204020204" pitchFamily="34" charset="-122"/>
              </a:rPr>
              <a:t>不對稱學習理論為保險人藉由續保</a:t>
            </a:r>
            <a:r>
              <a:rPr lang="zh-TW" altLang="en-US" b="1" dirty="0">
                <a:solidFill>
                  <a:schemeClr val="bg1"/>
                </a:solidFill>
                <a:latin typeface="Microsoft YaHei" panose="020B0503020204020204" pitchFamily="34" charset="-122"/>
                <a:ea typeface="Microsoft YaHei" panose="020B0503020204020204" pitchFamily="34" charset="-122"/>
              </a:rPr>
              <a:t>契約</a:t>
            </a:r>
            <a:r>
              <a:rPr lang="zh-TW" altLang="zh-TW" b="1" dirty="0">
                <a:solidFill>
                  <a:schemeClr val="bg1"/>
                </a:solidFill>
                <a:latin typeface="Microsoft YaHei" panose="020B0503020204020204" pitchFamily="34" charset="-122"/>
                <a:ea typeface="Microsoft YaHei" panose="020B0503020204020204" pitchFamily="34" charset="-122"/>
              </a:rPr>
              <a:t>，</a:t>
            </a:r>
            <a:r>
              <a:rPr lang="zh-TW" altLang="en-US" b="1" dirty="0">
                <a:solidFill>
                  <a:schemeClr val="bg1"/>
                </a:solidFill>
                <a:latin typeface="Microsoft YaHei" panose="020B0503020204020204" pitchFamily="34" charset="-122"/>
                <a:ea typeface="Microsoft YaHei" panose="020B0503020204020204" pitchFamily="34" charset="-122"/>
              </a:rPr>
              <a:t>取得市場其他競爭者</a:t>
            </a:r>
            <a:r>
              <a:rPr lang="zh-TW" altLang="zh-TW" b="1" dirty="0">
                <a:solidFill>
                  <a:schemeClr val="bg1"/>
                </a:solidFill>
                <a:latin typeface="Microsoft YaHei" panose="020B0503020204020204" pitchFamily="34" charset="-122"/>
                <a:ea typeface="Microsoft YaHei" panose="020B0503020204020204" pitchFamily="34" charset="-122"/>
              </a:rPr>
              <a:t>無法掌握的</a:t>
            </a:r>
            <a:r>
              <a:rPr lang="zh-TW" altLang="en-US" b="1" dirty="0">
                <a:solidFill>
                  <a:schemeClr val="bg1"/>
                </a:solidFill>
                <a:latin typeface="Microsoft YaHei" panose="020B0503020204020204" pitchFamily="34" charset="-122"/>
                <a:ea typeface="Microsoft YaHei" panose="020B0503020204020204" pitchFamily="34" charset="-122"/>
              </a:rPr>
              <a:t>風險</a:t>
            </a:r>
            <a:r>
              <a:rPr lang="zh-TW" altLang="zh-TW" b="1" dirty="0">
                <a:solidFill>
                  <a:schemeClr val="bg1"/>
                </a:solidFill>
                <a:latin typeface="Microsoft YaHei" panose="020B0503020204020204" pitchFamily="34" charset="-122"/>
                <a:ea typeface="Microsoft YaHei" panose="020B0503020204020204" pitchFamily="34" charset="-122"/>
              </a:rPr>
              <a:t>資訊，進而</a:t>
            </a:r>
            <a:r>
              <a:rPr lang="zh-TW" altLang="en-US" b="1" dirty="0">
                <a:solidFill>
                  <a:schemeClr val="bg1"/>
                </a:solidFill>
                <a:latin typeface="Microsoft YaHei" panose="020B0503020204020204" pitchFamily="34" charset="-122"/>
                <a:ea typeface="Microsoft YaHei" panose="020B0503020204020204" pitchFamily="34" charset="-122"/>
              </a:rPr>
              <a:t>以優勢</a:t>
            </a:r>
            <a:r>
              <a:rPr lang="zh-TW" altLang="zh-TW" b="1" dirty="0">
                <a:solidFill>
                  <a:schemeClr val="bg1"/>
                </a:solidFill>
                <a:latin typeface="Microsoft YaHei" panose="020B0503020204020204" pitchFamily="34" charset="-122"/>
                <a:ea typeface="Microsoft YaHei" panose="020B0503020204020204" pitchFamily="34" charset="-122"/>
              </a:rPr>
              <a:t>資訊</a:t>
            </a:r>
            <a:r>
              <a:rPr lang="zh-TW" altLang="en-US" b="1" dirty="0">
                <a:solidFill>
                  <a:schemeClr val="bg1"/>
                </a:solidFill>
                <a:latin typeface="Microsoft YaHei" panose="020B0503020204020204" pitchFamily="34" charset="-122"/>
                <a:ea typeface="Microsoft YaHei" panose="020B0503020204020204" pitchFamily="34" charset="-122"/>
              </a:rPr>
              <a:t>獲</a:t>
            </a:r>
            <a:r>
              <a:rPr lang="zh-TW" altLang="zh-TW" b="1" dirty="0">
                <a:solidFill>
                  <a:schemeClr val="bg1"/>
                </a:solidFill>
                <a:latin typeface="Microsoft YaHei" panose="020B0503020204020204" pitchFamily="34" charset="-122"/>
                <a:ea typeface="Microsoft YaHei" panose="020B0503020204020204" pitchFamily="34" charset="-122"/>
              </a:rPr>
              <a:t>取較高</a:t>
            </a:r>
            <a:r>
              <a:rPr lang="zh-TW" altLang="en-US" b="1" dirty="0">
                <a:solidFill>
                  <a:schemeClr val="bg1"/>
                </a:solidFill>
                <a:latin typeface="Microsoft YaHei" panose="020B0503020204020204" pitchFamily="34" charset="-122"/>
                <a:ea typeface="Microsoft YaHei" panose="020B0503020204020204" pitchFamily="34" charset="-122"/>
              </a:rPr>
              <a:t>的利潤</a:t>
            </a:r>
            <a:r>
              <a:rPr lang="zh-TW" altLang="zh-TW" b="1" dirty="0">
                <a:solidFill>
                  <a:schemeClr val="bg1"/>
                </a:solidFill>
                <a:latin typeface="Microsoft YaHei" panose="020B0503020204020204" pitchFamily="34" charset="-122"/>
                <a:ea typeface="Microsoft YaHei" panose="020B0503020204020204" pitchFamily="34" charset="-122"/>
              </a:rPr>
              <a:t>。本文，延續</a:t>
            </a:r>
            <a:r>
              <a:rPr lang="en-US" altLang="zh-TW" b="1" dirty="0">
                <a:solidFill>
                  <a:schemeClr val="bg1"/>
                </a:solidFill>
                <a:latin typeface="Microsoft YaHei" panose="020B0503020204020204" pitchFamily="34" charset="-122"/>
                <a:ea typeface="Microsoft YaHei" panose="020B0503020204020204" pitchFamily="34" charset="-122"/>
              </a:rPr>
              <a:t>Cohen(2012)</a:t>
            </a:r>
            <a:r>
              <a:rPr lang="zh-TW" altLang="zh-TW" b="1" dirty="0">
                <a:solidFill>
                  <a:schemeClr val="bg1"/>
                </a:solidFill>
                <a:latin typeface="Microsoft YaHei" panose="020B0503020204020204" pitchFamily="34" charset="-122"/>
                <a:ea typeface="Microsoft YaHei" panose="020B0503020204020204" pitchFamily="34" charset="-122"/>
              </a:rPr>
              <a:t>與</a:t>
            </a:r>
            <a:r>
              <a:rPr lang="en-US" altLang="zh-TW" b="1" dirty="0">
                <a:solidFill>
                  <a:schemeClr val="bg1"/>
                </a:solidFill>
                <a:latin typeface="Microsoft YaHei" panose="020B0503020204020204" pitchFamily="34" charset="-122"/>
                <a:ea typeface="Microsoft YaHei" panose="020B0503020204020204" pitchFamily="34" charset="-122"/>
              </a:rPr>
              <a:t>Shi and Zhang(2016)</a:t>
            </a:r>
            <a:r>
              <a:rPr lang="zh-TW" altLang="zh-TW" b="1" dirty="0">
                <a:solidFill>
                  <a:schemeClr val="bg1"/>
                </a:solidFill>
                <a:latin typeface="Microsoft YaHei" panose="020B0503020204020204" pitchFamily="34" charset="-122"/>
                <a:ea typeface="Microsoft YaHei" panose="020B0503020204020204" pitchFamily="34" charset="-122"/>
              </a:rPr>
              <a:t>之研究</a:t>
            </a:r>
            <a:r>
              <a:rPr lang="zh-TW" altLang="en-US" b="1" dirty="0">
                <a:solidFill>
                  <a:schemeClr val="bg1"/>
                </a:solidFill>
                <a:latin typeface="Microsoft YaHei" panose="020B0503020204020204" pitchFamily="34" charset="-122"/>
                <a:ea typeface="Microsoft YaHei" panose="020B0503020204020204" pitchFamily="34" charset="-122"/>
              </a:rPr>
              <a:t>脈絡</a:t>
            </a:r>
            <a:r>
              <a:rPr lang="zh-TW" altLang="zh-TW" b="1" dirty="0">
                <a:solidFill>
                  <a:schemeClr val="bg1"/>
                </a:solidFill>
                <a:latin typeface="Microsoft YaHei" panose="020B0503020204020204" pitchFamily="34" charset="-122"/>
                <a:ea typeface="Microsoft YaHei" panose="020B0503020204020204" pitchFamily="34" charset="-122"/>
              </a:rPr>
              <a:t>，以資訊分享制度更為完善的台灣汽車保險市場進行驗證</a:t>
            </a:r>
            <a:r>
              <a:rPr lang="zh-TW" altLang="en-US" b="1" dirty="0">
                <a:solidFill>
                  <a:schemeClr val="bg1"/>
                </a:solidFill>
                <a:latin typeface="Microsoft YaHei" panose="020B0503020204020204" pitchFamily="34" charset="-122"/>
                <a:ea typeface="Microsoft YaHei" panose="020B0503020204020204" pitchFamily="34" charset="-122"/>
              </a:rPr>
              <a:t>，實證結果顯示，台灣的資訊分享制度能提供保險人充足資訊，故保險人間不存在資訊不對稱</a:t>
            </a:r>
            <a:r>
              <a:rPr lang="zh-TW" altLang="zh-TW" b="1" dirty="0">
                <a:solidFill>
                  <a:schemeClr val="bg1"/>
                </a:solidFill>
                <a:latin typeface="Microsoft YaHei" panose="020B0503020204020204" pitchFamily="34" charset="-122"/>
                <a:ea typeface="Microsoft YaHei" panose="020B0503020204020204" pitchFamily="34" charset="-122"/>
              </a:rPr>
              <a:t>。</a:t>
            </a:r>
            <a:endParaRPr lang="zh-TW" altLang="en-US" b="1" dirty="0">
              <a:solidFill>
                <a:schemeClr val="bg1"/>
              </a:solidFill>
              <a:latin typeface="Microsoft YaHei" panose="020B0503020204020204" pitchFamily="34" charset="-122"/>
              <a:ea typeface="Microsoft YaHei" panose="020B0503020204020204" pitchFamily="34" charset="-122"/>
            </a:endParaRPr>
          </a:p>
        </p:txBody>
      </p:sp>
      <p:sp>
        <p:nvSpPr>
          <p:cNvPr id="61" name="矩形 60"/>
          <p:cNvSpPr/>
          <p:nvPr/>
        </p:nvSpPr>
        <p:spPr>
          <a:xfrm>
            <a:off x="436798" y="1548440"/>
            <a:ext cx="2255651" cy="1205266"/>
          </a:xfrm>
          <a:prstGeom prst="rect">
            <a:avLst/>
          </a:prstGeom>
        </p:spPr>
        <p:txBody>
          <a:bodyPr wrap="square">
            <a:spAutoFit/>
          </a:bodyPr>
          <a:lstStyle/>
          <a:p>
            <a:pPr algn="just">
              <a:lnSpc>
                <a:spcPts val="3000"/>
              </a:lnSpc>
            </a:pPr>
            <a:r>
              <a:rPr lang="zh-TW" altLang="zh-TW" b="1" dirty="0">
                <a:solidFill>
                  <a:schemeClr val="bg1"/>
                </a:solidFill>
                <a:latin typeface="Microsoft YaHei" panose="020B0503020204020204" pitchFamily="34" charset="-122"/>
                <a:ea typeface="Microsoft YaHei" panose="020B0503020204020204" pitchFamily="34" charset="-122"/>
              </a:rPr>
              <a:t>在資訊分享制度下，保險同業間存在資訊對稱現象。</a:t>
            </a:r>
          </a:p>
        </p:txBody>
      </p:sp>
      <p:sp>
        <p:nvSpPr>
          <p:cNvPr id="62" name="矩形 61"/>
          <p:cNvSpPr/>
          <p:nvPr/>
        </p:nvSpPr>
        <p:spPr>
          <a:xfrm>
            <a:off x="3263156" y="3019871"/>
            <a:ext cx="2336715" cy="1205266"/>
          </a:xfrm>
          <a:prstGeom prst="rect">
            <a:avLst/>
          </a:prstGeom>
        </p:spPr>
        <p:txBody>
          <a:bodyPr wrap="square">
            <a:spAutoFit/>
          </a:bodyPr>
          <a:lstStyle/>
          <a:p>
            <a:pPr>
              <a:lnSpc>
                <a:spcPts val="3000"/>
              </a:lnSpc>
            </a:pPr>
            <a:r>
              <a:rPr lang="zh-TW" altLang="zh-TW" b="1" dirty="0">
                <a:solidFill>
                  <a:schemeClr val="bg1"/>
                </a:solidFill>
                <a:latin typeface="Microsoft YaHei" panose="020B0503020204020204" pitchFamily="34" charset="-122"/>
                <a:ea typeface="Microsoft YaHei" panose="020B0503020204020204" pitchFamily="34" charset="-122"/>
              </a:rPr>
              <a:t>台灣車體損失險於保險同業間存在對稱學習現象。</a:t>
            </a:r>
          </a:p>
        </p:txBody>
      </p:sp>
      <p:sp>
        <p:nvSpPr>
          <p:cNvPr id="66" name="矩形 65"/>
          <p:cNvSpPr/>
          <p:nvPr/>
        </p:nvSpPr>
        <p:spPr>
          <a:xfrm>
            <a:off x="6409634" y="1925619"/>
            <a:ext cx="2415969" cy="2359428"/>
          </a:xfrm>
          <a:prstGeom prst="rect">
            <a:avLst/>
          </a:prstGeom>
        </p:spPr>
        <p:txBody>
          <a:bodyPr wrap="square">
            <a:spAutoFit/>
          </a:bodyPr>
          <a:lstStyle/>
          <a:p>
            <a:pPr lvl="0" algn="ctr">
              <a:lnSpc>
                <a:spcPts val="3000"/>
              </a:lnSpc>
            </a:pPr>
            <a:r>
              <a:rPr lang="zh-TW" altLang="zh-TW" b="1" dirty="0">
                <a:solidFill>
                  <a:schemeClr val="bg1"/>
                </a:solidFill>
                <a:latin typeface="Microsoft YaHei" panose="020B0503020204020204" pitchFamily="34" charset="-122"/>
                <a:ea typeface="Microsoft YaHei" panose="020B0503020204020204" pitchFamily="34" charset="-122"/>
              </a:rPr>
              <a:t>風險程度較高的被保險人雖然須繳付較高的保費，但因有較高的賠款金額，且賠款增加的幅度要大於肇事加費的幅度所致。</a:t>
            </a:r>
            <a:endParaRPr lang="en-US" altLang="zh-CN" b="1" dirty="0">
              <a:solidFill>
                <a:schemeClr val="bg1"/>
              </a:solidFill>
              <a:latin typeface="Microsoft YaHei" panose="020B0503020204020204" pitchFamily="34" charset="-122"/>
              <a:ea typeface="Microsoft YaHei" panose="020B0503020204020204" pitchFamily="34" charset="-122"/>
            </a:endParaRPr>
          </a:p>
        </p:txBody>
      </p:sp>
      <p:sp>
        <p:nvSpPr>
          <p:cNvPr id="67" name="矩形 66"/>
          <p:cNvSpPr/>
          <p:nvPr/>
        </p:nvSpPr>
        <p:spPr>
          <a:xfrm>
            <a:off x="9537192" y="842931"/>
            <a:ext cx="2287098" cy="2400657"/>
          </a:xfrm>
          <a:prstGeom prst="rect">
            <a:avLst/>
          </a:prstGeom>
        </p:spPr>
        <p:txBody>
          <a:bodyPr wrap="square">
            <a:spAutoFit/>
          </a:bodyPr>
          <a:lstStyle/>
          <a:p>
            <a:pPr>
              <a:lnSpc>
                <a:spcPts val="3000"/>
              </a:lnSpc>
            </a:pPr>
            <a:r>
              <a:rPr lang="zh-TW" altLang="en-US" b="1" dirty="0">
                <a:solidFill>
                  <a:schemeClr val="bg1"/>
                </a:solidFill>
                <a:latin typeface="Microsoft YaHei" panose="020B0503020204020204" pitchFamily="34" charset="-122"/>
                <a:ea typeface="Microsoft YaHei" panose="020B0503020204020204" pitchFamily="34" charset="-122"/>
              </a:rPr>
              <a:t>綜上所述，</a:t>
            </a:r>
            <a:r>
              <a:rPr lang="zh-TW" altLang="zh-TW" b="1" dirty="0">
                <a:solidFill>
                  <a:schemeClr val="bg1"/>
                </a:solidFill>
                <a:latin typeface="Microsoft YaHei" panose="020B0503020204020204" pitchFamily="34" charset="-122"/>
                <a:ea typeface="Microsoft YaHei" panose="020B0503020204020204" pitchFamily="34" charset="-122"/>
              </a:rPr>
              <a:t>不對稱學習理論只建立在資訊未能充分揭露的保險市場中，在資訊分享制度完善的台灣保險市場未能成立。</a:t>
            </a:r>
          </a:p>
        </p:txBody>
      </p:sp>
      <p:grpSp>
        <p:nvGrpSpPr>
          <p:cNvPr id="25" name="群組 24">
            <a:extLst>
              <a:ext uri="{FF2B5EF4-FFF2-40B4-BE49-F238E27FC236}">
                <a16:creationId xmlns:a16="http://schemas.microsoft.com/office/drawing/2014/main" id="{AD171669-99A0-EF49-9770-25FF0F56D9B2}"/>
              </a:ext>
            </a:extLst>
          </p:cNvPr>
          <p:cNvGrpSpPr/>
          <p:nvPr/>
        </p:nvGrpSpPr>
        <p:grpSpPr>
          <a:xfrm>
            <a:off x="258519" y="238818"/>
            <a:ext cx="4580181" cy="1070276"/>
            <a:chOff x="830019" y="260400"/>
            <a:chExt cx="4580181" cy="1070276"/>
          </a:xfrm>
        </p:grpSpPr>
        <p:sp>
          <p:nvSpPr>
            <p:cNvPr id="26" name="矩形 25">
              <a:extLst>
                <a:ext uri="{FF2B5EF4-FFF2-40B4-BE49-F238E27FC236}">
                  <a16:creationId xmlns:a16="http://schemas.microsoft.com/office/drawing/2014/main" id="{C9043A6D-5E77-0D44-B236-1CE53131EA4E}"/>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研究結果</a:t>
              </a:r>
            </a:p>
          </p:txBody>
        </p:sp>
        <p:sp>
          <p:nvSpPr>
            <p:cNvPr id="27" name="文本占位符 7">
              <a:extLst>
                <a:ext uri="{FF2B5EF4-FFF2-40B4-BE49-F238E27FC236}">
                  <a16:creationId xmlns:a16="http://schemas.microsoft.com/office/drawing/2014/main" id="{CA454E55-2BBD-2345-92CC-DB23377B7CD1}"/>
                </a:ext>
              </a:extLst>
            </p:cNvPr>
            <p:cNvSpPr txBox="1">
              <a:spLocks/>
            </p:cNvSpPr>
            <p:nvPr/>
          </p:nvSpPr>
          <p:spPr>
            <a:xfrm>
              <a:off x="1221991" y="260400"/>
              <a:ext cx="23721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28" name="组 7">
              <a:extLst>
                <a:ext uri="{FF2B5EF4-FFF2-40B4-BE49-F238E27FC236}">
                  <a16:creationId xmlns:a16="http://schemas.microsoft.com/office/drawing/2014/main" id="{A0CDF513-207B-FD4B-828D-F76363D95E58}"/>
                </a:ext>
              </a:extLst>
            </p:cNvPr>
            <p:cNvGrpSpPr/>
            <p:nvPr/>
          </p:nvGrpSpPr>
          <p:grpSpPr>
            <a:xfrm rot="19856371">
              <a:off x="830019" y="276377"/>
              <a:ext cx="599401" cy="1054299"/>
              <a:chOff x="3087349" y="2393332"/>
              <a:chExt cx="759141" cy="1335268"/>
            </a:xfrm>
          </p:grpSpPr>
          <p:sp>
            <p:nvSpPr>
              <p:cNvPr id="29" name="椭圆 8">
                <a:extLst>
                  <a:ext uri="{FF2B5EF4-FFF2-40B4-BE49-F238E27FC236}">
                    <a16:creationId xmlns:a16="http://schemas.microsoft.com/office/drawing/2014/main" id="{17D05345-53BA-C749-ACAB-345900BB2514}"/>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0" name="椭圆 9">
                <a:extLst>
                  <a:ext uri="{FF2B5EF4-FFF2-40B4-BE49-F238E27FC236}">
                    <a16:creationId xmlns:a16="http://schemas.microsoft.com/office/drawing/2014/main" id="{410258F8-3F85-B047-901C-0743407DE04A}"/>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1" name="椭圆 10">
                <a:extLst>
                  <a:ext uri="{FF2B5EF4-FFF2-40B4-BE49-F238E27FC236}">
                    <a16:creationId xmlns:a16="http://schemas.microsoft.com/office/drawing/2014/main" id="{5CC7C3E4-617C-2649-9BD9-B8A08502F82E}"/>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椭圆 11">
                <a:extLst>
                  <a:ext uri="{FF2B5EF4-FFF2-40B4-BE49-F238E27FC236}">
                    <a16:creationId xmlns:a16="http://schemas.microsoft.com/office/drawing/2014/main" id="{1E4A267F-43A5-4C40-BAE4-AF439E7778BA}"/>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Tree>
    <p:extLst>
      <p:ext uri="{BB962C8B-B14F-4D97-AF65-F5344CB8AC3E}">
        <p14:creationId xmlns:p14="http://schemas.microsoft.com/office/powerpoint/2010/main" val="793772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F53E7DF8-FB5C-491C-BBEB-7A343794AB87}"/>
              </a:ext>
            </a:extLst>
          </p:cNvPr>
          <p:cNvSpPr/>
          <p:nvPr/>
        </p:nvSpPr>
        <p:spPr>
          <a:xfrm>
            <a:off x="980240" y="1756683"/>
            <a:ext cx="9827493" cy="3883307"/>
          </a:xfrm>
          <a:prstGeom prst="rect">
            <a:avLst/>
          </a:prstGeom>
        </p:spPr>
        <p:txBody>
          <a:bodyPr wrap="square">
            <a:spAutoFit/>
          </a:bodyPr>
          <a:lstStyle/>
          <a:p>
            <a:pPr marL="457200" indent="-457200" algn="just">
              <a:lnSpc>
                <a:spcPct val="200000"/>
              </a:lnSpc>
              <a:buClr>
                <a:schemeClr val="bg1"/>
              </a:buClr>
              <a:buFont typeface="Wingdings" pitchFamily="2" charset="2"/>
              <a:buChar char="Ø"/>
            </a:pPr>
            <a:r>
              <a:rPr lang="zh-TW" altLang="en-US" sz="3200" b="1" dirty="0">
                <a:solidFill>
                  <a:schemeClr val="bg1"/>
                </a:solidFill>
                <a:latin typeface="Microsoft YaHei" panose="020B0503020204020204" pitchFamily="34" charset="-122"/>
                <a:ea typeface="Microsoft YaHei" panose="020B0503020204020204" pitchFamily="34" charset="-122"/>
              </a:rPr>
              <a:t>汽車竊盜險附加零配件被竊損失險附約是否存在道德危險問題</a:t>
            </a:r>
            <a:r>
              <a:rPr lang="en-US" altLang="zh-TW" sz="3200" b="1" dirty="0">
                <a:solidFill>
                  <a:schemeClr val="bg1"/>
                </a:solidFill>
                <a:latin typeface="Microsoft YaHei" panose="020B0503020204020204" pitchFamily="34" charset="-122"/>
                <a:ea typeface="Microsoft YaHei" panose="020B0503020204020204" pitchFamily="34" charset="-122"/>
              </a:rPr>
              <a:t>?</a:t>
            </a:r>
          </a:p>
          <a:p>
            <a:pPr marL="457200" indent="-457200" algn="just">
              <a:lnSpc>
                <a:spcPct val="200000"/>
              </a:lnSpc>
              <a:buClr>
                <a:schemeClr val="bg1"/>
              </a:buClr>
              <a:buFont typeface="Wingdings" pitchFamily="2" charset="2"/>
              <a:buChar char="Ø"/>
            </a:pPr>
            <a:r>
              <a:rPr lang="zh-TW" altLang="en-US" sz="3200" b="1" dirty="0">
                <a:solidFill>
                  <a:schemeClr val="bg1"/>
                </a:solidFill>
                <a:latin typeface="Microsoft YaHei" panose="020B0503020204020204" pitchFamily="34" charset="-122"/>
                <a:ea typeface="Microsoft YaHei" panose="020B0503020204020204" pitchFamily="34" charset="-122"/>
              </a:rPr>
              <a:t>超額責任險的逆選擇問題分析</a:t>
            </a:r>
            <a:endParaRPr lang="en-US" altLang="zh-TW" sz="3200" b="1" dirty="0">
              <a:solidFill>
                <a:schemeClr val="bg1"/>
              </a:solidFill>
              <a:latin typeface="Microsoft YaHei" panose="020B0503020204020204" pitchFamily="34" charset="-122"/>
              <a:ea typeface="Microsoft YaHei" panose="020B0503020204020204" pitchFamily="34" charset="-122"/>
            </a:endParaRPr>
          </a:p>
          <a:p>
            <a:pPr marL="457200" indent="-457200" algn="just">
              <a:lnSpc>
                <a:spcPct val="200000"/>
              </a:lnSpc>
              <a:buClr>
                <a:schemeClr val="bg1"/>
              </a:buClr>
              <a:buFont typeface="Wingdings" pitchFamily="2" charset="2"/>
              <a:buChar char="Ø"/>
            </a:pPr>
            <a:r>
              <a:rPr lang="zh-TW" altLang="en-US" sz="3200" b="1" dirty="0">
                <a:solidFill>
                  <a:schemeClr val="bg1"/>
                </a:solidFill>
                <a:latin typeface="Microsoft YaHei" panose="020B0503020204020204" pitchFamily="34" charset="-122"/>
                <a:ea typeface="Microsoft YaHei" panose="020B0503020204020204" pitchFamily="34" charset="-122"/>
              </a:rPr>
              <a:t>汽車保險多元行銷通路的獲利性分析</a:t>
            </a:r>
            <a:endParaRPr lang="en-US" altLang="zh-TW" sz="3200" b="1" dirty="0">
              <a:solidFill>
                <a:schemeClr val="bg1"/>
              </a:solidFill>
              <a:latin typeface="Microsoft YaHei" panose="020B0503020204020204" pitchFamily="34" charset="-122"/>
              <a:ea typeface="Microsoft YaHei" panose="020B0503020204020204" pitchFamily="34" charset="-122"/>
            </a:endParaRPr>
          </a:p>
        </p:txBody>
      </p:sp>
      <p:grpSp>
        <p:nvGrpSpPr>
          <p:cNvPr id="4" name="群組 3">
            <a:extLst>
              <a:ext uri="{FF2B5EF4-FFF2-40B4-BE49-F238E27FC236}">
                <a16:creationId xmlns:a16="http://schemas.microsoft.com/office/drawing/2014/main" id="{A1945AFB-25DB-794C-B6CD-638F5DB1033E}"/>
              </a:ext>
            </a:extLst>
          </p:cNvPr>
          <p:cNvGrpSpPr/>
          <p:nvPr/>
        </p:nvGrpSpPr>
        <p:grpSpPr>
          <a:xfrm>
            <a:off x="258519" y="238818"/>
            <a:ext cx="4580181" cy="1070276"/>
            <a:chOff x="830019" y="260400"/>
            <a:chExt cx="4580181" cy="1070276"/>
          </a:xfrm>
        </p:grpSpPr>
        <p:sp>
          <p:nvSpPr>
            <p:cNvPr id="5" name="矩形 4">
              <a:extLst>
                <a:ext uri="{FF2B5EF4-FFF2-40B4-BE49-F238E27FC236}">
                  <a16:creationId xmlns:a16="http://schemas.microsoft.com/office/drawing/2014/main" id="{0363818A-68B7-9149-A146-DEF87EA20910}"/>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目前進行中的研究</a:t>
              </a:r>
            </a:p>
          </p:txBody>
        </p:sp>
        <p:sp>
          <p:nvSpPr>
            <p:cNvPr id="6" name="文本占位符 7">
              <a:extLst>
                <a:ext uri="{FF2B5EF4-FFF2-40B4-BE49-F238E27FC236}">
                  <a16:creationId xmlns:a16="http://schemas.microsoft.com/office/drawing/2014/main" id="{0C788468-DC7F-3F4C-8068-61D5D33CFEC9}"/>
                </a:ext>
              </a:extLst>
            </p:cNvPr>
            <p:cNvSpPr txBox="1">
              <a:spLocks/>
            </p:cNvSpPr>
            <p:nvPr/>
          </p:nvSpPr>
          <p:spPr>
            <a:xfrm>
              <a:off x="1221991" y="260400"/>
              <a:ext cx="41882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7" name="组 7">
              <a:extLst>
                <a:ext uri="{FF2B5EF4-FFF2-40B4-BE49-F238E27FC236}">
                  <a16:creationId xmlns:a16="http://schemas.microsoft.com/office/drawing/2014/main" id="{BB32B17B-4304-1D43-8D45-515C554EF7D8}"/>
                </a:ext>
              </a:extLst>
            </p:cNvPr>
            <p:cNvGrpSpPr/>
            <p:nvPr/>
          </p:nvGrpSpPr>
          <p:grpSpPr>
            <a:xfrm rot="19856371">
              <a:off x="830019" y="276377"/>
              <a:ext cx="599401" cy="1054299"/>
              <a:chOff x="3087349" y="2393332"/>
              <a:chExt cx="759141" cy="1335268"/>
            </a:xfrm>
          </p:grpSpPr>
          <p:sp>
            <p:nvSpPr>
              <p:cNvPr id="8" name="椭圆 8">
                <a:extLst>
                  <a:ext uri="{FF2B5EF4-FFF2-40B4-BE49-F238E27FC236}">
                    <a16:creationId xmlns:a16="http://schemas.microsoft.com/office/drawing/2014/main" id="{A6EDCDD6-B5CC-BE4F-9F9A-AF654C93D116}"/>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9">
                <a:extLst>
                  <a:ext uri="{FF2B5EF4-FFF2-40B4-BE49-F238E27FC236}">
                    <a16:creationId xmlns:a16="http://schemas.microsoft.com/office/drawing/2014/main" id="{6F23A652-E5E4-4A48-B8D6-BA179AA081A1}"/>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10">
                <a:extLst>
                  <a:ext uri="{FF2B5EF4-FFF2-40B4-BE49-F238E27FC236}">
                    <a16:creationId xmlns:a16="http://schemas.microsoft.com/office/drawing/2014/main" id="{37190880-058D-8542-A83F-C65C50E08192}"/>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1">
                <a:extLst>
                  <a:ext uri="{FF2B5EF4-FFF2-40B4-BE49-F238E27FC236}">
                    <a16:creationId xmlns:a16="http://schemas.microsoft.com/office/drawing/2014/main" id="{41ACA754-30C3-6040-AA09-5A4E3E1E6714}"/>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Tree>
    <p:extLst>
      <p:ext uri="{BB962C8B-B14F-4D97-AF65-F5344CB8AC3E}">
        <p14:creationId xmlns:p14="http://schemas.microsoft.com/office/powerpoint/2010/main" val="1645546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矩形 116"/>
          <p:cNvSpPr/>
          <p:nvPr/>
        </p:nvSpPr>
        <p:spPr>
          <a:xfrm>
            <a:off x="3957557" y="1233849"/>
            <a:ext cx="4329586" cy="432958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6" name="文本框 115"/>
          <p:cNvSpPr txBox="1"/>
          <p:nvPr/>
        </p:nvSpPr>
        <p:spPr>
          <a:xfrm>
            <a:off x="4101566" y="1457644"/>
            <a:ext cx="4041471" cy="2462213"/>
          </a:xfrm>
          <a:prstGeom prst="rect">
            <a:avLst/>
          </a:prstGeom>
          <a:noFill/>
          <a:ln>
            <a:noFill/>
          </a:ln>
        </p:spPr>
        <p:txBody>
          <a:bodyPr wrap="square" rtlCol="0">
            <a:spAutoFit/>
          </a:bodyPr>
          <a:lstStyle/>
          <a:p>
            <a:pPr algn="ctr"/>
            <a:r>
              <a:rPr kumimoji="1" lang="en-US" altLang="zh-CN" sz="5200" b="1" dirty="0">
                <a:solidFill>
                  <a:schemeClr val="bg1"/>
                </a:solidFill>
              </a:rPr>
              <a:t>THANK</a:t>
            </a:r>
            <a:r>
              <a:rPr kumimoji="1" lang="zh-CN" altLang="en-US" sz="5200" b="1" dirty="0">
                <a:solidFill>
                  <a:schemeClr val="bg1"/>
                </a:solidFill>
              </a:rPr>
              <a:t> </a:t>
            </a:r>
            <a:r>
              <a:rPr kumimoji="1" lang="en-US" altLang="zh-CN" sz="5200" b="1" dirty="0">
                <a:solidFill>
                  <a:schemeClr val="bg1"/>
                </a:solidFill>
              </a:rPr>
              <a:t>YOU</a:t>
            </a:r>
          </a:p>
          <a:p>
            <a:pPr algn="ctr"/>
            <a:r>
              <a:rPr kumimoji="1" lang="en-US" altLang="zh-CN" sz="4800" b="1" dirty="0">
                <a:solidFill>
                  <a:schemeClr val="bg1"/>
                </a:solidFill>
              </a:rPr>
              <a:t>FOR</a:t>
            </a:r>
          </a:p>
          <a:p>
            <a:pPr algn="ctr"/>
            <a:r>
              <a:rPr kumimoji="1" lang="en-US" altLang="zh-CN" sz="5400" b="1" dirty="0">
                <a:solidFill>
                  <a:schemeClr val="bg1"/>
                </a:solidFill>
              </a:rPr>
              <a:t>WATCHING</a:t>
            </a:r>
            <a:endParaRPr kumimoji="1" lang="zh-CN" altLang="en-US" sz="5400" b="1" dirty="0">
              <a:solidFill>
                <a:schemeClr val="bg1"/>
              </a:solidFill>
            </a:endParaRPr>
          </a:p>
        </p:txBody>
      </p:sp>
      <p:grpSp>
        <p:nvGrpSpPr>
          <p:cNvPr id="119" name="组 118"/>
          <p:cNvGrpSpPr/>
          <p:nvPr/>
        </p:nvGrpSpPr>
        <p:grpSpPr>
          <a:xfrm>
            <a:off x="7419372" y="-221648"/>
            <a:ext cx="5828741" cy="5077125"/>
            <a:chOff x="8211887" y="-221648"/>
            <a:chExt cx="5036226" cy="4386805"/>
          </a:xfrm>
        </p:grpSpPr>
        <p:sp>
          <p:nvSpPr>
            <p:cNvPr id="2" name="椭圆 1"/>
            <p:cNvSpPr/>
            <p:nvPr/>
          </p:nvSpPr>
          <p:spPr>
            <a:xfrm>
              <a:off x="10489704" y="-221648"/>
              <a:ext cx="662879" cy="66287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p:nvSpPr>
          <p:spPr>
            <a:xfrm>
              <a:off x="9651968" y="2802434"/>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p:nvSpPr>
          <p:spPr>
            <a:xfrm>
              <a:off x="10639523" y="2032304"/>
              <a:ext cx="363244" cy="363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p:nvSpPr>
          <p:spPr>
            <a:xfrm>
              <a:off x="9102910" y="1300795"/>
              <a:ext cx="448619" cy="448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p:nvSpPr>
          <p:spPr>
            <a:xfrm>
              <a:off x="11508358" y="295596"/>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p:nvSpPr>
          <p:spPr>
            <a:xfrm>
              <a:off x="11994214" y="1135914"/>
              <a:ext cx="778383" cy="7783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p:nvSpPr>
          <p:spPr>
            <a:xfrm>
              <a:off x="10583784" y="1156965"/>
              <a:ext cx="259511" cy="25951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p:nvSpPr>
          <p:spPr>
            <a:xfrm>
              <a:off x="11397020" y="2470997"/>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9937372" y="1963317"/>
              <a:ext cx="242292" cy="2422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10885843" y="3143928"/>
              <a:ext cx="448621" cy="448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nvSpPr>
          <p:spPr>
            <a:xfrm>
              <a:off x="8963628" y="526943"/>
              <a:ext cx="416095" cy="4160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p:nvSpPr>
          <p:spPr>
            <a:xfrm>
              <a:off x="8211887" y="-76771"/>
              <a:ext cx="450304" cy="4503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7" name="直线连接符 16"/>
            <p:cNvCxnSpPr>
              <a:stCxn id="2" idx="5"/>
              <a:endCxn id="7" idx="1"/>
            </p:cNvCxnSpPr>
            <p:nvPr/>
          </p:nvCxnSpPr>
          <p:spPr>
            <a:xfrm>
              <a:off x="11055507" y="344156"/>
              <a:ext cx="1052698" cy="90574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直线连接符 17"/>
            <p:cNvCxnSpPr>
              <a:stCxn id="4" idx="7"/>
              <a:endCxn id="7" idx="3"/>
            </p:cNvCxnSpPr>
            <p:nvPr/>
          </p:nvCxnSpPr>
          <p:spPr>
            <a:xfrm flipV="1">
              <a:off x="10949570" y="1800306"/>
              <a:ext cx="1158635" cy="28519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直线连接符 21"/>
            <p:cNvCxnSpPr>
              <a:stCxn id="9" idx="7"/>
              <a:endCxn id="7" idx="4"/>
            </p:cNvCxnSpPr>
            <p:nvPr/>
          </p:nvCxnSpPr>
          <p:spPr>
            <a:xfrm flipV="1">
              <a:off x="11962824" y="1914297"/>
              <a:ext cx="420583" cy="65377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直线连接符 28"/>
            <p:cNvCxnSpPr>
              <a:stCxn id="3" idx="7"/>
              <a:endCxn id="4" idx="3"/>
            </p:cNvCxnSpPr>
            <p:nvPr/>
          </p:nvCxnSpPr>
          <p:spPr>
            <a:xfrm flipV="1">
              <a:off x="10217772" y="2342352"/>
              <a:ext cx="474948" cy="5571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4" name="直线连接符 43"/>
            <p:cNvCxnSpPr>
              <a:stCxn id="5" idx="7"/>
              <a:endCxn id="2" idx="3"/>
            </p:cNvCxnSpPr>
            <p:nvPr/>
          </p:nvCxnSpPr>
          <p:spPr>
            <a:xfrm flipV="1">
              <a:off x="9485831" y="344156"/>
              <a:ext cx="1100949" cy="10223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直线连接符 47"/>
            <p:cNvCxnSpPr>
              <a:stCxn id="8" idx="0"/>
              <a:endCxn id="2" idx="4"/>
            </p:cNvCxnSpPr>
            <p:nvPr/>
          </p:nvCxnSpPr>
          <p:spPr>
            <a:xfrm flipV="1">
              <a:off x="10713540" y="441231"/>
              <a:ext cx="107605" cy="7157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直线连接符 50"/>
            <p:cNvCxnSpPr>
              <a:stCxn id="7" idx="2"/>
              <a:endCxn id="8" idx="6"/>
            </p:cNvCxnSpPr>
            <p:nvPr/>
          </p:nvCxnSpPr>
          <p:spPr>
            <a:xfrm flipH="1" flipV="1">
              <a:off x="10843295" y="1286721"/>
              <a:ext cx="1150919" cy="238386"/>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直线连接符 54"/>
            <p:cNvCxnSpPr>
              <a:stCxn id="8" idx="4"/>
              <a:endCxn id="4" idx="0"/>
            </p:cNvCxnSpPr>
            <p:nvPr/>
          </p:nvCxnSpPr>
          <p:spPr>
            <a:xfrm>
              <a:off x="10713540" y="1416476"/>
              <a:ext cx="107606" cy="61582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8" name="直线连接符 57"/>
            <p:cNvCxnSpPr>
              <a:stCxn id="4" idx="5"/>
              <a:endCxn id="9" idx="1"/>
            </p:cNvCxnSpPr>
            <p:nvPr/>
          </p:nvCxnSpPr>
          <p:spPr>
            <a:xfrm>
              <a:off x="10949570" y="2342352"/>
              <a:ext cx="544525" cy="22572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直线连接符 60"/>
            <p:cNvCxnSpPr>
              <a:stCxn id="5" idx="7"/>
              <a:endCxn id="8" idx="2"/>
            </p:cNvCxnSpPr>
            <p:nvPr/>
          </p:nvCxnSpPr>
          <p:spPr>
            <a:xfrm flipV="1">
              <a:off x="9485831" y="1286721"/>
              <a:ext cx="1097953" cy="7977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4" name="直线连接符 63"/>
            <p:cNvCxnSpPr>
              <a:stCxn id="5" idx="4"/>
              <a:endCxn id="3" idx="1"/>
            </p:cNvCxnSpPr>
            <p:nvPr/>
          </p:nvCxnSpPr>
          <p:spPr>
            <a:xfrm>
              <a:off x="9327220" y="1749415"/>
              <a:ext cx="421824" cy="115009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0" name="椭圆 69"/>
            <p:cNvSpPr/>
            <p:nvPr/>
          </p:nvSpPr>
          <p:spPr>
            <a:xfrm>
              <a:off x="10064447" y="3739900"/>
              <a:ext cx="425257" cy="4252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71" name="直线连接符 70"/>
            <p:cNvCxnSpPr>
              <a:stCxn id="5" idx="5"/>
              <a:endCxn id="10" idx="1"/>
            </p:cNvCxnSpPr>
            <p:nvPr/>
          </p:nvCxnSpPr>
          <p:spPr>
            <a:xfrm>
              <a:off x="9485831" y="1683716"/>
              <a:ext cx="487025" cy="31508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6" name="直线连接符 75"/>
            <p:cNvCxnSpPr>
              <a:stCxn id="10" idx="7"/>
              <a:endCxn id="8" idx="3"/>
            </p:cNvCxnSpPr>
            <p:nvPr/>
          </p:nvCxnSpPr>
          <p:spPr>
            <a:xfrm flipV="1">
              <a:off x="10144182" y="1378472"/>
              <a:ext cx="477606" cy="62032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9" name="直线连接符 78"/>
            <p:cNvCxnSpPr>
              <a:stCxn id="10" idx="6"/>
              <a:endCxn id="4" idx="2"/>
            </p:cNvCxnSpPr>
            <p:nvPr/>
          </p:nvCxnSpPr>
          <p:spPr>
            <a:xfrm>
              <a:off x="10179665" y="2084463"/>
              <a:ext cx="459858" cy="1294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5" name="直线连接符 84"/>
            <p:cNvCxnSpPr>
              <a:stCxn id="3" idx="0"/>
              <a:endCxn id="10" idx="4"/>
            </p:cNvCxnSpPr>
            <p:nvPr/>
          </p:nvCxnSpPr>
          <p:spPr>
            <a:xfrm flipV="1">
              <a:off x="9983409" y="2205609"/>
              <a:ext cx="75110" cy="59682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2" name="直线连接符 91"/>
            <p:cNvCxnSpPr>
              <a:stCxn id="3" idx="6"/>
              <a:endCxn id="9" idx="2"/>
            </p:cNvCxnSpPr>
            <p:nvPr/>
          </p:nvCxnSpPr>
          <p:spPr>
            <a:xfrm flipV="1">
              <a:off x="10314847" y="2802437"/>
              <a:ext cx="1082173" cy="3314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96" name="椭圆 95"/>
            <p:cNvSpPr/>
            <p:nvPr/>
          </p:nvSpPr>
          <p:spPr>
            <a:xfrm>
              <a:off x="8858139" y="2342352"/>
              <a:ext cx="399576" cy="399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7" name="椭圆 96"/>
            <p:cNvSpPr/>
            <p:nvPr/>
          </p:nvSpPr>
          <p:spPr>
            <a:xfrm>
              <a:off x="12963106" y="1871826"/>
              <a:ext cx="285007" cy="2850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31" name="文本框 130"/>
          <p:cNvSpPr txBox="1"/>
          <p:nvPr/>
        </p:nvSpPr>
        <p:spPr>
          <a:xfrm>
            <a:off x="4101566" y="4148809"/>
            <a:ext cx="4041471" cy="1200329"/>
          </a:xfrm>
          <a:prstGeom prst="rect">
            <a:avLst/>
          </a:prstGeom>
          <a:noFill/>
          <a:ln>
            <a:noFill/>
          </a:ln>
        </p:spPr>
        <p:txBody>
          <a:bodyPr wrap="square" rtlCol="0">
            <a:spAutoFit/>
          </a:bodyPr>
          <a:lstStyle/>
          <a:p>
            <a:pPr algn="ctr"/>
            <a:r>
              <a:rPr kumimoji="1" lang="zh-TW" altLang="en-US" sz="7200" b="1" dirty="0">
                <a:solidFill>
                  <a:schemeClr val="bg1"/>
                </a:solidFill>
                <a:latin typeface="Microsoft YaHei" charset="0"/>
                <a:ea typeface="Microsoft YaHei" charset="0"/>
                <a:cs typeface="Microsoft YaHei" charset="0"/>
              </a:rPr>
              <a:t>感謝聆聽</a:t>
            </a:r>
            <a:endParaRPr kumimoji="1" lang="zh-CN" altLang="en-US" sz="7200" b="1" dirty="0">
              <a:solidFill>
                <a:schemeClr val="bg1"/>
              </a:solidFill>
              <a:latin typeface="Microsoft YaHei" charset="0"/>
              <a:ea typeface="Microsoft YaHei" charset="0"/>
              <a:cs typeface="Microsoft YaHei" charset="0"/>
            </a:endParaRPr>
          </a:p>
        </p:txBody>
      </p:sp>
      <p:grpSp>
        <p:nvGrpSpPr>
          <p:cNvPr id="14" name="组 13"/>
          <p:cNvGrpSpPr/>
          <p:nvPr/>
        </p:nvGrpSpPr>
        <p:grpSpPr>
          <a:xfrm>
            <a:off x="-1897854" y="3860312"/>
            <a:ext cx="5094099" cy="4344867"/>
            <a:chOff x="-1897854" y="3860312"/>
            <a:chExt cx="5094099" cy="4344867"/>
          </a:xfrm>
        </p:grpSpPr>
        <p:sp>
          <p:nvSpPr>
            <p:cNvPr id="75" name="椭圆 74"/>
            <p:cNvSpPr/>
            <p:nvPr/>
          </p:nvSpPr>
          <p:spPr>
            <a:xfrm>
              <a:off x="437836" y="4127662"/>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7" name="椭圆 76"/>
            <p:cNvSpPr/>
            <p:nvPr/>
          </p:nvSpPr>
          <p:spPr>
            <a:xfrm>
              <a:off x="-399900" y="6842456"/>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8" name="椭圆 77"/>
            <p:cNvSpPr/>
            <p:nvPr/>
          </p:nvSpPr>
          <p:spPr>
            <a:xfrm>
              <a:off x="587655" y="6072326"/>
              <a:ext cx="363244" cy="363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0" name="椭圆 79"/>
            <p:cNvSpPr/>
            <p:nvPr/>
          </p:nvSpPr>
          <p:spPr>
            <a:xfrm>
              <a:off x="-948958" y="5340817"/>
              <a:ext cx="448619" cy="448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1" name="椭圆 80"/>
            <p:cNvSpPr/>
            <p:nvPr/>
          </p:nvSpPr>
          <p:spPr>
            <a:xfrm>
              <a:off x="2331537" y="6169300"/>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2" name="椭圆 81"/>
            <p:cNvSpPr/>
            <p:nvPr/>
          </p:nvSpPr>
          <p:spPr>
            <a:xfrm>
              <a:off x="1670042" y="5033615"/>
              <a:ext cx="627576" cy="627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3" name="椭圆 82"/>
            <p:cNvSpPr/>
            <p:nvPr/>
          </p:nvSpPr>
          <p:spPr>
            <a:xfrm>
              <a:off x="317987" y="4983061"/>
              <a:ext cx="687370" cy="6873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4" name="椭圆 83"/>
            <p:cNvSpPr/>
            <p:nvPr/>
          </p:nvSpPr>
          <p:spPr>
            <a:xfrm>
              <a:off x="1345152" y="6511019"/>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6" name="椭圆 85"/>
            <p:cNvSpPr/>
            <p:nvPr/>
          </p:nvSpPr>
          <p:spPr>
            <a:xfrm>
              <a:off x="-114496" y="6003339"/>
              <a:ext cx="242292" cy="2422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7" name="椭圆 86"/>
            <p:cNvSpPr/>
            <p:nvPr/>
          </p:nvSpPr>
          <p:spPr>
            <a:xfrm>
              <a:off x="833975" y="7183950"/>
              <a:ext cx="448621" cy="448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8" name="椭圆 87"/>
            <p:cNvSpPr/>
            <p:nvPr/>
          </p:nvSpPr>
          <p:spPr>
            <a:xfrm>
              <a:off x="-1088240" y="4566965"/>
              <a:ext cx="416095" cy="4160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9" name="椭圆 88"/>
            <p:cNvSpPr/>
            <p:nvPr/>
          </p:nvSpPr>
          <p:spPr>
            <a:xfrm>
              <a:off x="-1897854" y="4034310"/>
              <a:ext cx="450304" cy="4503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90" name="直线连接符 89"/>
            <p:cNvCxnSpPr>
              <a:stCxn id="75" idx="5"/>
              <a:endCxn id="82" idx="1"/>
            </p:cNvCxnSpPr>
            <p:nvPr/>
          </p:nvCxnSpPr>
          <p:spPr>
            <a:xfrm>
              <a:off x="739645" y="4429471"/>
              <a:ext cx="1022303" cy="69605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1" name="直线连接符 90"/>
            <p:cNvCxnSpPr>
              <a:stCxn id="78" idx="7"/>
              <a:endCxn id="82" idx="3"/>
            </p:cNvCxnSpPr>
            <p:nvPr/>
          </p:nvCxnSpPr>
          <p:spPr>
            <a:xfrm flipV="1">
              <a:off x="897703" y="5569285"/>
              <a:ext cx="864245" cy="5562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3" name="直线连接符 92"/>
            <p:cNvCxnSpPr>
              <a:stCxn id="84" idx="7"/>
              <a:endCxn id="82" idx="4"/>
            </p:cNvCxnSpPr>
            <p:nvPr/>
          </p:nvCxnSpPr>
          <p:spPr>
            <a:xfrm flipV="1">
              <a:off x="1910955" y="5661191"/>
              <a:ext cx="72875" cy="94690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4" name="直线连接符 93"/>
            <p:cNvCxnSpPr>
              <a:stCxn id="77" idx="7"/>
              <a:endCxn id="78" idx="3"/>
            </p:cNvCxnSpPr>
            <p:nvPr/>
          </p:nvCxnSpPr>
          <p:spPr>
            <a:xfrm flipV="1">
              <a:off x="165904" y="6382374"/>
              <a:ext cx="474948" cy="5571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5" name="直线连接符 94"/>
            <p:cNvCxnSpPr>
              <a:stCxn id="80" idx="7"/>
              <a:endCxn id="75" idx="3"/>
            </p:cNvCxnSpPr>
            <p:nvPr/>
          </p:nvCxnSpPr>
          <p:spPr>
            <a:xfrm flipV="1">
              <a:off x="-566038" y="4429471"/>
              <a:ext cx="1055656" cy="97704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9" name="直线连接符 98"/>
            <p:cNvCxnSpPr>
              <a:stCxn id="83" idx="0"/>
              <a:endCxn id="75" idx="4"/>
            </p:cNvCxnSpPr>
            <p:nvPr/>
          </p:nvCxnSpPr>
          <p:spPr>
            <a:xfrm flipH="1" flipV="1">
              <a:off x="614632" y="4481253"/>
              <a:ext cx="47040" cy="50180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0" name="直线连接符 99"/>
            <p:cNvCxnSpPr>
              <a:stCxn id="82" idx="2"/>
              <a:endCxn id="83" idx="6"/>
            </p:cNvCxnSpPr>
            <p:nvPr/>
          </p:nvCxnSpPr>
          <p:spPr>
            <a:xfrm flipH="1" flipV="1">
              <a:off x="1005357" y="5326743"/>
              <a:ext cx="664685" cy="2066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1" name="直线连接符 100"/>
            <p:cNvCxnSpPr>
              <a:stCxn id="83" idx="4"/>
              <a:endCxn id="78" idx="0"/>
            </p:cNvCxnSpPr>
            <p:nvPr/>
          </p:nvCxnSpPr>
          <p:spPr>
            <a:xfrm>
              <a:off x="661672" y="5670425"/>
              <a:ext cx="107605" cy="40190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2" name="直线连接符 101"/>
            <p:cNvCxnSpPr>
              <a:stCxn id="78" idx="5"/>
              <a:endCxn id="84" idx="1"/>
            </p:cNvCxnSpPr>
            <p:nvPr/>
          </p:nvCxnSpPr>
          <p:spPr>
            <a:xfrm>
              <a:off x="897702" y="6382374"/>
              <a:ext cx="544525" cy="22572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3" name="直线连接符 102"/>
            <p:cNvCxnSpPr>
              <a:stCxn id="80" idx="7"/>
              <a:endCxn id="83" idx="2"/>
            </p:cNvCxnSpPr>
            <p:nvPr/>
          </p:nvCxnSpPr>
          <p:spPr>
            <a:xfrm flipV="1">
              <a:off x="-566038" y="5326743"/>
              <a:ext cx="884025" cy="7977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4" name="直线连接符 103"/>
            <p:cNvCxnSpPr>
              <a:stCxn id="80" idx="4"/>
              <a:endCxn id="77" idx="1"/>
            </p:cNvCxnSpPr>
            <p:nvPr/>
          </p:nvCxnSpPr>
          <p:spPr>
            <a:xfrm>
              <a:off x="-724648" y="5789437"/>
              <a:ext cx="421824" cy="115009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5" name="椭圆 104"/>
            <p:cNvSpPr/>
            <p:nvPr/>
          </p:nvSpPr>
          <p:spPr>
            <a:xfrm>
              <a:off x="12579" y="7779922"/>
              <a:ext cx="425257" cy="4252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06" name="直线连接符 105"/>
            <p:cNvCxnSpPr>
              <a:stCxn id="80" idx="5"/>
              <a:endCxn id="86" idx="1"/>
            </p:cNvCxnSpPr>
            <p:nvPr/>
          </p:nvCxnSpPr>
          <p:spPr>
            <a:xfrm>
              <a:off x="-566037" y="5723738"/>
              <a:ext cx="487025" cy="31508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7" name="直线连接符 106"/>
            <p:cNvCxnSpPr>
              <a:stCxn id="86" idx="7"/>
              <a:endCxn id="83" idx="3"/>
            </p:cNvCxnSpPr>
            <p:nvPr/>
          </p:nvCxnSpPr>
          <p:spPr>
            <a:xfrm flipV="1">
              <a:off x="92313" y="5569763"/>
              <a:ext cx="326337" cy="46905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8" name="直线连接符 107"/>
            <p:cNvCxnSpPr>
              <a:stCxn id="86" idx="6"/>
              <a:endCxn id="78" idx="2"/>
            </p:cNvCxnSpPr>
            <p:nvPr/>
          </p:nvCxnSpPr>
          <p:spPr>
            <a:xfrm>
              <a:off x="127797" y="6124485"/>
              <a:ext cx="459858" cy="1294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9" name="直线连接符 108"/>
            <p:cNvCxnSpPr>
              <a:stCxn id="77" idx="0"/>
              <a:endCxn id="86" idx="4"/>
            </p:cNvCxnSpPr>
            <p:nvPr/>
          </p:nvCxnSpPr>
          <p:spPr>
            <a:xfrm flipV="1">
              <a:off x="-68459" y="6245631"/>
              <a:ext cx="75110" cy="59682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0" name="直线连接符 109"/>
            <p:cNvCxnSpPr>
              <a:stCxn id="77" idx="6"/>
              <a:endCxn id="84" idx="2"/>
            </p:cNvCxnSpPr>
            <p:nvPr/>
          </p:nvCxnSpPr>
          <p:spPr>
            <a:xfrm flipV="1">
              <a:off x="262979" y="6842459"/>
              <a:ext cx="1082173" cy="3314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1" name="椭圆 110"/>
            <p:cNvSpPr/>
            <p:nvPr/>
          </p:nvSpPr>
          <p:spPr>
            <a:xfrm>
              <a:off x="-1193729" y="6382374"/>
              <a:ext cx="399576" cy="399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2" name="椭圆 111"/>
            <p:cNvSpPr/>
            <p:nvPr/>
          </p:nvSpPr>
          <p:spPr>
            <a:xfrm>
              <a:off x="2911238" y="5911848"/>
              <a:ext cx="285007" cy="2850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3" name="椭圆 112"/>
            <p:cNvSpPr/>
            <p:nvPr/>
          </p:nvSpPr>
          <p:spPr>
            <a:xfrm>
              <a:off x="1069206" y="4219514"/>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4" name="椭圆 113"/>
            <p:cNvSpPr/>
            <p:nvPr/>
          </p:nvSpPr>
          <p:spPr>
            <a:xfrm>
              <a:off x="112126" y="3860312"/>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5" name="椭圆 114"/>
            <p:cNvSpPr/>
            <p:nvPr/>
          </p:nvSpPr>
          <p:spPr>
            <a:xfrm>
              <a:off x="1111420" y="5055122"/>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5" name="组 14"/>
          <p:cNvGrpSpPr/>
          <p:nvPr/>
        </p:nvGrpSpPr>
        <p:grpSpPr>
          <a:xfrm>
            <a:off x="3087349" y="2414413"/>
            <a:ext cx="1024513" cy="1398348"/>
            <a:chOff x="3087349" y="2414413"/>
            <a:chExt cx="1024513" cy="1398348"/>
          </a:xfrm>
        </p:grpSpPr>
        <p:sp>
          <p:nvSpPr>
            <p:cNvPr id="120" name="椭圆 119"/>
            <p:cNvSpPr/>
            <p:nvPr/>
          </p:nvSpPr>
          <p:spPr>
            <a:xfrm>
              <a:off x="3758271" y="2705683"/>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3" name="椭圆 122"/>
            <p:cNvSpPr/>
            <p:nvPr/>
          </p:nvSpPr>
          <p:spPr>
            <a:xfrm>
              <a:off x="3439319" y="2414413"/>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4" name="椭圆 123"/>
            <p:cNvSpPr/>
            <p:nvPr/>
          </p:nvSpPr>
          <p:spPr>
            <a:xfrm>
              <a:off x="3498535" y="3661908"/>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5" name="椭圆 124"/>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6" name="组 15"/>
          <p:cNvGrpSpPr/>
          <p:nvPr/>
        </p:nvGrpSpPr>
        <p:grpSpPr>
          <a:xfrm>
            <a:off x="7306290" y="4556172"/>
            <a:ext cx="1587497" cy="1201908"/>
            <a:chOff x="7306290" y="4556172"/>
            <a:chExt cx="1587497" cy="1201908"/>
          </a:xfrm>
        </p:grpSpPr>
        <p:sp>
          <p:nvSpPr>
            <p:cNvPr id="126" name="椭圆 125"/>
            <p:cNvSpPr/>
            <p:nvPr/>
          </p:nvSpPr>
          <p:spPr>
            <a:xfrm>
              <a:off x="7306290" y="5384416"/>
              <a:ext cx="373664" cy="3736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7" name="椭圆 126"/>
            <p:cNvSpPr/>
            <p:nvPr/>
          </p:nvSpPr>
          <p:spPr>
            <a:xfrm>
              <a:off x="8478566" y="4826138"/>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8" name="椭圆 127"/>
            <p:cNvSpPr/>
            <p:nvPr/>
          </p:nvSpPr>
          <p:spPr>
            <a:xfrm>
              <a:off x="8742934" y="5142940"/>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9" name="椭圆 128"/>
            <p:cNvSpPr/>
            <p:nvPr/>
          </p:nvSpPr>
          <p:spPr>
            <a:xfrm>
              <a:off x="7705441" y="4556172"/>
              <a:ext cx="351970" cy="3519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Tree>
    <p:extLst>
      <p:ext uri="{BB962C8B-B14F-4D97-AF65-F5344CB8AC3E}">
        <p14:creationId xmlns:p14="http://schemas.microsoft.com/office/powerpoint/2010/main" val="96069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FE8446AA-FB40-4276-9FEA-4DFBA1BB9521}"/>
              </a:ext>
            </a:extLst>
          </p:cNvPr>
          <p:cNvSpPr/>
          <p:nvPr/>
        </p:nvSpPr>
        <p:spPr>
          <a:xfrm>
            <a:off x="6819073" y="4688583"/>
            <a:ext cx="4538074" cy="707886"/>
          </a:xfrm>
          <a:prstGeom prst="rect">
            <a:avLst/>
          </a:prstGeom>
        </p:spPr>
        <p:txBody>
          <a:bodyPr wrap="square">
            <a:spAutoFit/>
          </a:bodyPr>
          <a:lstStyle/>
          <a:p>
            <a:pPr algn="ctr"/>
            <a:r>
              <a:rPr kumimoji="1" lang="en-US" altLang="zh-TW" sz="4000" b="1" dirty="0">
                <a:solidFill>
                  <a:schemeClr val="bg1"/>
                </a:solidFill>
                <a:latin typeface="Microsoft YaHei" charset="0"/>
                <a:ea typeface="Microsoft YaHei" charset="0"/>
                <a:cs typeface="Microsoft YaHei" charset="0"/>
              </a:rPr>
              <a:t>2012</a:t>
            </a:r>
            <a:r>
              <a:rPr kumimoji="1" lang="zh-TW" altLang="en-US" sz="4000" b="1" dirty="0">
                <a:solidFill>
                  <a:schemeClr val="bg1"/>
                </a:solidFill>
                <a:latin typeface="Microsoft YaHei" charset="0"/>
                <a:ea typeface="Microsoft YaHei" charset="0"/>
                <a:cs typeface="Microsoft YaHei" charset="0"/>
              </a:rPr>
              <a:t> 經濟論文</a:t>
            </a:r>
            <a:endParaRPr lang="zh-TW" altLang="en-US" sz="4000" dirty="0"/>
          </a:p>
        </p:txBody>
      </p:sp>
      <p:grpSp>
        <p:nvGrpSpPr>
          <p:cNvPr id="18" name="组合 25">
            <a:extLst>
              <a:ext uri="{FF2B5EF4-FFF2-40B4-BE49-F238E27FC236}">
                <a16:creationId xmlns:a16="http://schemas.microsoft.com/office/drawing/2014/main" id="{8E6B6F2B-006D-CA4D-B329-93E843C0ECE8}"/>
              </a:ext>
            </a:extLst>
          </p:cNvPr>
          <p:cNvGrpSpPr/>
          <p:nvPr/>
        </p:nvGrpSpPr>
        <p:grpSpPr>
          <a:xfrm>
            <a:off x="1359520" y="1884322"/>
            <a:ext cx="10313630" cy="2614913"/>
            <a:chOff x="3129129" y="1121776"/>
            <a:chExt cx="5933741" cy="1171624"/>
          </a:xfrm>
        </p:grpSpPr>
        <p:sp>
          <p:nvSpPr>
            <p:cNvPr id="19" name="圆角矩形 100">
              <a:extLst>
                <a:ext uri="{FF2B5EF4-FFF2-40B4-BE49-F238E27FC236}">
                  <a16:creationId xmlns:a16="http://schemas.microsoft.com/office/drawing/2014/main" id="{1377609E-9828-3F4E-B7B5-A4BBA37ADE9E}"/>
                </a:ext>
              </a:extLst>
            </p:cNvPr>
            <p:cNvSpPr/>
            <p:nvPr/>
          </p:nvSpPr>
          <p:spPr>
            <a:xfrm>
              <a:off x="3129129" y="1121776"/>
              <a:ext cx="5933741" cy="1171624"/>
            </a:xfrm>
            <a:prstGeom prst="roundRect">
              <a:avLst>
                <a:gd name="adj" fmla="val 50000"/>
              </a:avLst>
            </a:prstGeom>
            <a:solidFill>
              <a:sysClr val="window" lastClr="FFFFFF">
                <a:lumMod val="85000"/>
                <a:alpha val="50000"/>
              </a:sys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20" name="圆角矩形 101">
              <a:extLst>
                <a:ext uri="{FF2B5EF4-FFF2-40B4-BE49-F238E27FC236}">
                  <a16:creationId xmlns:a16="http://schemas.microsoft.com/office/drawing/2014/main" id="{4B945D43-5023-494A-BD4A-AF7F59A39788}"/>
                </a:ext>
              </a:extLst>
            </p:cNvPr>
            <p:cNvSpPr/>
            <p:nvPr/>
          </p:nvSpPr>
          <p:spPr>
            <a:xfrm>
              <a:off x="3289330" y="1253414"/>
              <a:ext cx="5613339" cy="908350"/>
            </a:xfrm>
            <a:prstGeom prst="roundRect">
              <a:avLst>
                <a:gd name="adj" fmla="val 50000"/>
              </a:avLst>
            </a:prstGeom>
            <a:solidFill>
              <a:srgbClr val="F17739"/>
            </a:solidFill>
            <a:ln w="19050" cap="flat" cmpd="thickThin" algn="ctr">
              <a:gradFill flip="none" rotWithShape="1">
                <a:gsLst>
                  <a:gs pos="0">
                    <a:sysClr val="window" lastClr="FFFFFF">
                      <a:lumMod val="75000"/>
                    </a:sysClr>
                  </a:gs>
                  <a:gs pos="100000">
                    <a:sysClr val="window" lastClr="FFFFFF"/>
                  </a:gs>
                </a:gsLst>
                <a:lin ang="2700000" scaled="1"/>
                <a:tileRect/>
              </a:gradFill>
              <a:prstDash val="solid"/>
            </a:ln>
            <a:effectLst>
              <a:innerShdw blurRad="317500" dist="114300" dir="13500000">
                <a:prstClr val="black">
                  <a:alpha val="25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32" name="组合 3">
            <a:extLst>
              <a:ext uri="{FF2B5EF4-FFF2-40B4-BE49-F238E27FC236}">
                <a16:creationId xmlns:a16="http://schemas.microsoft.com/office/drawing/2014/main" id="{E5B181C5-1014-EC44-A67E-0CA10E9EE75E}"/>
              </a:ext>
            </a:extLst>
          </p:cNvPr>
          <p:cNvGrpSpPr/>
          <p:nvPr/>
        </p:nvGrpSpPr>
        <p:grpSpPr>
          <a:xfrm>
            <a:off x="630962" y="2178121"/>
            <a:ext cx="2349083" cy="2769598"/>
            <a:chOff x="3150394" y="933507"/>
            <a:chExt cx="1559925" cy="1839452"/>
          </a:xfrm>
        </p:grpSpPr>
        <p:grpSp>
          <p:nvGrpSpPr>
            <p:cNvPr id="33" name="组合 24">
              <a:extLst>
                <a:ext uri="{FF2B5EF4-FFF2-40B4-BE49-F238E27FC236}">
                  <a16:creationId xmlns:a16="http://schemas.microsoft.com/office/drawing/2014/main" id="{5EAD6AEF-F9A9-7140-A8C4-6532AA6C8AA5}"/>
                </a:ext>
              </a:extLst>
            </p:cNvPr>
            <p:cNvGrpSpPr/>
            <p:nvPr/>
          </p:nvGrpSpPr>
          <p:grpSpPr>
            <a:xfrm>
              <a:off x="3150394" y="933507"/>
              <a:ext cx="1559925" cy="1839452"/>
              <a:chOff x="3222821" y="1148080"/>
              <a:chExt cx="1484215" cy="1750177"/>
            </a:xfrm>
          </p:grpSpPr>
          <p:grpSp>
            <p:nvGrpSpPr>
              <p:cNvPr id="37" name="组合 10">
                <a:extLst>
                  <a:ext uri="{FF2B5EF4-FFF2-40B4-BE49-F238E27FC236}">
                    <a16:creationId xmlns:a16="http://schemas.microsoft.com/office/drawing/2014/main" id="{DD504887-9E79-174B-9055-600D31A73A9E}"/>
                  </a:ext>
                </a:extLst>
              </p:cNvPr>
              <p:cNvGrpSpPr/>
              <p:nvPr/>
            </p:nvGrpSpPr>
            <p:grpSpPr>
              <a:xfrm>
                <a:off x="3420363" y="1295115"/>
                <a:ext cx="1286673" cy="1603142"/>
                <a:chOff x="7380501" y="2927402"/>
                <a:chExt cx="2311887" cy="2880512"/>
              </a:xfrm>
            </p:grpSpPr>
            <p:sp>
              <p:nvSpPr>
                <p:cNvPr id="39" name="椭圆 50">
                  <a:extLst>
                    <a:ext uri="{FF2B5EF4-FFF2-40B4-BE49-F238E27FC236}">
                      <a16:creationId xmlns:a16="http://schemas.microsoft.com/office/drawing/2014/main" id="{F27EB260-A679-3044-B76B-F1FAA96E6644}"/>
                    </a:ext>
                  </a:extLst>
                </p:cNvPr>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 fmla="*/ 13249 w 1687745"/>
                    <a:gd name="connsiteY0" fmla="*/ 1035368 h 2070736"/>
                    <a:gd name="connsiteX1" fmla="*/ 850497 w 1687745"/>
                    <a:gd name="connsiteY1" fmla="*/ 0 h 2070736"/>
                    <a:gd name="connsiteX2" fmla="*/ 1687745 w 1687745"/>
                    <a:gd name="connsiteY2" fmla="*/ 1035368 h 2070736"/>
                    <a:gd name="connsiteX3" fmla="*/ 850497 w 1687745"/>
                    <a:gd name="connsiteY3" fmla="*/ 2070736 h 2070736"/>
                    <a:gd name="connsiteX4" fmla="*/ 13249 w 1687745"/>
                    <a:gd name="connsiteY4" fmla="*/ 1035368 h 2070736"/>
                    <a:gd name="connsiteX0" fmla="*/ 13249 w 1696474"/>
                    <a:gd name="connsiteY0" fmla="*/ 1035368 h 2070736"/>
                    <a:gd name="connsiteX1" fmla="*/ 850497 w 1696474"/>
                    <a:gd name="connsiteY1" fmla="*/ 0 h 2070736"/>
                    <a:gd name="connsiteX2" fmla="*/ 1687745 w 1696474"/>
                    <a:gd name="connsiteY2" fmla="*/ 1035368 h 2070736"/>
                    <a:gd name="connsiteX3" fmla="*/ 850497 w 1696474"/>
                    <a:gd name="connsiteY3" fmla="*/ 2070736 h 2070736"/>
                    <a:gd name="connsiteX4" fmla="*/ 13249 w 1696474"/>
                    <a:gd name="connsiteY4" fmla="*/ 1035368 h 2070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ysClr val="windowText" lastClr="000000">
                        <a:alpha val="20000"/>
                      </a:sysClr>
                    </a:gs>
                    <a:gs pos="78000">
                      <a:sysClr val="windowText" lastClr="000000">
                        <a:alpha val="5000"/>
                      </a:sysClr>
                    </a:gs>
                    <a:gs pos="0">
                      <a:sysClr val="windowText" lastClr="000000"/>
                    </a:gs>
                    <a:gs pos="100000">
                      <a:sysClr val="windowText" lastClr="000000">
                        <a:alpha val="0"/>
                      </a:sysClr>
                    </a:gs>
                  </a:gsLst>
                  <a:lin ang="5400000" scaled="0"/>
                </a:gradFill>
                <a:ln w="55000" cap="flat" cmpd="thickThin" algn="ctr">
                  <a:noFill/>
                  <a:prstDash val="solid"/>
                </a:ln>
                <a:effectLst>
                  <a:softEdge rad="3556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0" name="椭圆 119">
                  <a:extLst>
                    <a:ext uri="{FF2B5EF4-FFF2-40B4-BE49-F238E27FC236}">
                      <a16:creationId xmlns:a16="http://schemas.microsoft.com/office/drawing/2014/main" id="{0E7C5812-F336-0744-B4D4-1837BDF1B4B2}"/>
                    </a:ext>
                  </a:extLst>
                </p:cNvPr>
                <p:cNvSpPr/>
                <p:nvPr/>
              </p:nvSpPr>
              <p:spPr>
                <a:xfrm>
                  <a:off x="7567583" y="3243359"/>
                  <a:ext cx="1344545" cy="1344543"/>
                </a:xfrm>
                <a:prstGeom prst="ellipse">
                  <a:avLst/>
                </a:prstGeom>
                <a:gradFill>
                  <a:gsLst>
                    <a:gs pos="43000">
                      <a:srgbClr val="F7F7F7"/>
                    </a:gs>
                    <a:gs pos="0">
                      <a:sysClr val="window" lastClr="FFFFFF">
                        <a:alpha val="99000"/>
                      </a:sysClr>
                    </a:gs>
                    <a:gs pos="100000">
                      <a:srgbClr val="B8C0C0"/>
                    </a:gs>
                  </a:gsLst>
                  <a:lin ang="2700000" scaled="1"/>
                </a:gradFill>
                <a:ln w="55000" cap="flat" cmpd="thickThin" algn="ctr">
                  <a:noFill/>
                  <a:prstDash val="solid"/>
                </a:ln>
                <a:effectLst>
                  <a:outerShdw blurRad="139700" dist="88900" dir="2700000" algn="tl" rotWithShape="0">
                    <a:srgbClr val="494949">
                      <a:alpha val="30000"/>
                    </a:srgb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1" name="椭圆 120">
                  <a:extLst>
                    <a:ext uri="{FF2B5EF4-FFF2-40B4-BE49-F238E27FC236}">
                      <a16:creationId xmlns:a16="http://schemas.microsoft.com/office/drawing/2014/main" id="{9A95DB83-5709-2845-B8BF-5D58A1D94E0C}"/>
                    </a:ext>
                  </a:extLst>
                </p:cNvPr>
                <p:cNvSpPr/>
                <p:nvPr/>
              </p:nvSpPr>
              <p:spPr>
                <a:xfrm>
                  <a:off x="7380501" y="3019185"/>
                  <a:ext cx="1596494" cy="1596494"/>
                </a:xfrm>
                <a:prstGeom prst="ellipse">
                  <a:avLst/>
                </a:prstGeom>
                <a:gradFill>
                  <a:gsLst>
                    <a:gs pos="39000">
                      <a:sysClr val="window" lastClr="FFFFFF"/>
                    </a:gs>
                    <a:gs pos="53000">
                      <a:srgbClr val="F7F7F7"/>
                    </a:gs>
                    <a:gs pos="11000">
                      <a:sysClr val="window" lastClr="FFFFFF">
                        <a:alpha val="99000"/>
                      </a:sysClr>
                    </a:gs>
                    <a:gs pos="100000">
                      <a:srgbClr val="B8C0C0"/>
                    </a:gs>
                  </a:gsLst>
                  <a:lin ang="2700000" scaled="1"/>
                </a:gradFill>
                <a:ln w="55000" cap="flat" cmpd="thickThin" algn="ctr">
                  <a:noFill/>
                  <a:prstDash val="solid"/>
                </a:ln>
                <a:effectLst>
                  <a:innerShdw blurRad="444500" dist="152400" dir="2700000">
                    <a:srgbClr val="5F6D6C">
                      <a:alpha val="36000"/>
                    </a:srgb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38" name="椭圆 117">
                <a:extLst>
                  <a:ext uri="{FF2B5EF4-FFF2-40B4-BE49-F238E27FC236}">
                    <a16:creationId xmlns:a16="http://schemas.microsoft.com/office/drawing/2014/main" id="{7E165AF6-0102-E147-8AD7-59373A0FC258}"/>
                  </a:ext>
                </a:extLst>
              </p:cNvPr>
              <p:cNvSpPr/>
              <p:nvPr/>
            </p:nvSpPr>
            <p:spPr>
              <a:xfrm>
                <a:off x="3222821" y="1148080"/>
                <a:ext cx="1284820" cy="1284821"/>
              </a:xfrm>
              <a:prstGeom prst="ellipse">
                <a:avLst/>
              </a:prstGeom>
              <a:solidFill>
                <a:sysClr val="window" lastClr="FFFFFF">
                  <a:alpha val="14000"/>
                </a:sysClr>
              </a:solidFill>
              <a:ln w="15875" cap="flat" cmpd="thickThin" algn="ctr">
                <a:gradFill flip="none" rotWithShape="1">
                  <a:gsLst>
                    <a:gs pos="0">
                      <a:sysClr val="window" lastClr="FFFFFF"/>
                    </a:gs>
                    <a:gs pos="100000">
                      <a:sysClr val="window" lastClr="FFFFFF">
                        <a:lumMod val="85000"/>
                      </a:sysClr>
                    </a:gs>
                  </a:gsLst>
                  <a:lin ang="2700000" scaled="1"/>
                  <a:tileRect/>
                </a:gradFill>
                <a:prstDash val="solid"/>
              </a:ln>
              <a:effectLst>
                <a:outerShdw blurRad="215900" dist="88900" dir="2700000" algn="tl" rotWithShape="0">
                  <a:prstClr val="black">
                    <a:alpha val="11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35" name="文本框 15">
              <a:extLst>
                <a:ext uri="{FF2B5EF4-FFF2-40B4-BE49-F238E27FC236}">
                  <a16:creationId xmlns:a16="http://schemas.microsoft.com/office/drawing/2014/main" id="{E923ACF6-E5A0-954F-BDBB-714E1F362244}"/>
                </a:ext>
              </a:extLst>
            </p:cNvPr>
            <p:cNvSpPr txBox="1"/>
            <p:nvPr/>
          </p:nvSpPr>
          <p:spPr>
            <a:xfrm>
              <a:off x="3417140" y="1302035"/>
              <a:ext cx="774240" cy="613237"/>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5400" b="1" i="0" u="none" strike="noStrike" kern="0" cap="none" spc="0" normalizeH="0" baseline="0" noProof="0" dirty="0">
                  <a:ln>
                    <a:noFill/>
                  </a:ln>
                  <a:solidFill>
                    <a:srgbClr val="F17739"/>
                  </a:solidFill>
                  <a:effectLst/>
                  <a:uLnTx/>
                  <a:uFillTx/>
                  <a:latin typeface="Arial" pitchFamily="34" charset="0"/>
                  <a:ea typeface="微软雅黑"/>
                  <a:cs typeface="+mn-ea"/>
                  <a:sym typeface="+mn-lt"/>
                </a:rPr>
                <a:t>01</a:t>
              </a:r>
              <a:endParaRPr kumimoji="0" lang="zh-CN" altLang="en-US" sz="5400" b="1" i="0" u="none" strike="noStrike" kern="0" cap="none" spc="0" normalizeH="0" baseline="0" noProof="0" dirty="0">
                <a:ln>
                  <a:noFill/>
                </a:ln>
                <a:solidFill>
                  <a:srgbClr val="F17739"/>
                </a:solidFill>
                <a:effectLst/>
                <a:uLnTx/>
                <a:uFillTx/>
                <a:latin typeface="Arial" pitchFamily="34" charset="0"/>
                <a:ea typeface="微软雅黑"/>
                <a:cs typeface="+mn-ea"/>
                <a:sym typeface="+mn-lt"/>
              </a:endParaRPr>
            </a:p>
          </p:txBody>
        </p:sp>
      </p:grpSp>
      <p:sp>
        <p:nvSpPr>
          <p:cNvPr id="2" name="矩形 1">
            <a:extLst>
              <a:ext uri="{FF2B5EF4-FFF2-40B4-BE49-F238E27FC236}">
                <a16:creationId xmlns:a16="http://schemas.microsoft.com/office/drawing/2014/main" id="{E056934D-6BCD-4477-B159-6C2D8CADEC4B}"/>
              </a:ext>
            </a:extLst>
          </p:cNvPr>
          <p:cNvSpPr/>
          <p:nvPr/>
        </p:nvSpPr>
        <p:spPr>
          <a:xfrm>
            <a:off x="2805666" y="2409680"/>
            <a:ext cx="8026814" cy="1631216"/>
          </a:xfrm>
          <a:prstGeom prst="rect">
            <a:avLst/>
          </a:prstGeom>
        </p:spPr>
        <p:txBody>
          <a:bodyPr wrap="square">
            <a:spAutoFit/>
          </a:bodyPr>
          <a:lstStyle/>
          <a:p>
            <a:pPr>
              <a:buClr>
                <a:srgbClr val="FF3399"/>
              </a:buClr>
            </a:pPr>
            <a:r>
              <a:rPr kumimoji="1" lang="zh-TW" altLang="en-US" sz="5000" b="1" dirty="0">
                <a:solidFill>
                  <a:schemeClr val="bg1"/>
                </a:solidFill>
                <a:latin typeface="Microsoft YaHei" charset="0"/>
                <a:ea typeface="Microsoft YaHei" charset="0"/>
                <a:cs typeface="Microsoft YaHei" charset="0"/>
              </a:rPr>
              <a:t>汽車竊盜免折舊附約會誘發道德危險嗎</a:t>
            </a:r>
            <a:r>
              <a:rPr kumimoji="1" lang="en-US" altLang="zh-TW" sz="5000" b="1" dirty="0">
                <a:solidFill>
                  <a:schemeClr val="bg1"/>
                </a:solidFill>
                <a:latin typeface="Microsoft YaHei" charset="0"/>
                <a:ea typeface="Microsoft YaHei" charset="0"/>
                <a:cs typeface="Microsoft YaHei" charset="0"/>
              </a:rPr>
              <a:t>?</a:t>
            </a:r>
            <a:endParaRPr lang="zh-CN" altLang="en-US" sz="5000" b="1"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4513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群組 19">
            <a:extLst>
              <a:ext uri="{FF2B5EF4-FFF2-40B4-BE49-F238E27FC236}">
                <a16:creationId xmlns:a16="http://schemas.microsoft.com/office/drawing/2014/main" id="{F8845A77-7E1E-C14E-BEE3-B5B958D6B6E0}"/>
              </a:ext>
            </a:extLst>
          </p:cNvPr>
          <p:cNvGrpSpPr/>
          <p:nvPr/>
        </p:nvGrpSpPr>
        <p:grpSpPr>
          <a:xfrm>
            <a:off x="258519" y="238818"/>
            <a:ext cx="9406181" cy="1070276"/>
            <a:chOff x="830019" y="260400"/>
            <a:chExt cx="9406181" cy="1070276"/>
          </a:xfrm>
        </p:grpSpPr>
        <p:sp>
          <p:nvSpPr>
            <p:cNvPr id="2" name="矩形 1">
              <a:extLst>
                <a:ext uri="{FF2B5EF4-FFF2-40B4-BE49-F238E27FC236}">
                  <a16:creationId xmlns:a16="http://schemas.microsoft.com/office/drawing/2014/main" id="{48F50578-97C0-476F-B44A-A4A1C0E81EA5}"/>
                </a:ext>
              </a:extLst>
            </p:cNvPr>
            <p:cNvSpPr/>
            <p:nvPr/>
          </p:nvSpPr>
          <p:spPr>
            <a:xfrm>
              <a:off x="1371555" y="260400"/>
              <a:ext cx="8714245" cy="646331"/>
            </a:xfrm>
            <a:prstGeom prst="rect">
              <a:avLst/>
            </a:prstGeom>
          </p:spPr>
          <p:txBody>
            <a:bodyPr wrap="none">
              <a:spAutoFit/>
            </a:bodyPr>
            <a:lstStyle/>
            <a:p>
              <a:r>
                <a:rPr kumimoji="1" lang="zh-TW" altLang="en-US" sz="3600" b="1" dirty="0">
                  <a:solidFill>
                    <a:srgbClr val="FFC000"/>
                  </a:solidFill>
                  <a:latin typeface="Microsoft YaHei" charset="0"/>
                  <a:ea typeface="Microsoft YaHei" charset="0"/>
                </a:rPr>
                <a:t>汽車竊盜險免折舊條款會誘發道德危險嗎</a:t>
              </a:r>
              <a:r>
                <a:rPr kumimoji="1" lang="en-US" altLang="zh-TW" sz="3600" b="1" dirty="0">
                  <a:solidFill>
                    <a:srgbClr val="FFC000"/>
                  </a:solidFill>
                  <a:latin typeface="Microsoft YaHei" charset="0"/>
                  <a:ea typeface="Microsoft YaHei" charset="0"/>
                </a:rPr>
                <a:t>?</a:t>
              </a:r>
            </a:p>
          </p:txBody>
        </p:sp>
        <p:sp>
          <p:nvSpPr>
            <p:cNvPr id="4" name="文本占位符 7">
              <a:extLst>
                <a:ext uri="{FF2B5EF4-FFF2-40B4-BE49-F238E27FC236}">
                  <a16:creationId xmlns:a16="http://schemas.microsoft.com/office/drawing/2014/main" id="{C3B99BB3-D04F-9844-84A5-EB2240D4D325}"/>
                </a:ext>
              </a:extLst>
            </p:cNvPr>
            <p:cNvSpPr txBox="1">
              <a:spLocks/>
            </p:cNvSpPr>
            <p:nvPr/>
          </p:nvSpPr>
          <p:spPr>
            <a:xfrm>
              <a:off x="1221991" y="260400"/>
              <a:ext cx="90142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5" name="组 7">
              <a:extLst>
                <a:ext uri="{FF2B5EF4-FFF2-40B4-BE49-F238E27FC236}">
                  <a16:creationId xmlns:a16="http://schemas.microsoft.com/office/drawing/2014/main" id="{5D6F0E4A-288E-7045-B6C9-F3780C787688}"/>
                </a:ext>
              </a:extLst>
            </p:cNvPr>
            <p:cNvGrpSpPr/>
            <p:nvPr/>
          </p:nvGrpSpPr>
          <p:grpSpPr>
            <a:xfrm rot="19856371">
              <a:off x="830019" y="276377"/>
              <a:ext cx="599401" cy="1054299"/>
              <a:chOff x="3087349" y="2393332"/>
              <a:chExt cx="759141" cy="1335268"/>
            </a:xfrm>
          </p:grpSpPr>
          <p:sp>
            <p:nvSpPr>
              <p:cNvPr id="6" name="椭圆 8">
                <a:extLst>
                  <a:ext uri="{FF2B5EF4-FFF2-40B4-BE49-F238E27FC236}">
                    <a16:creationId xmlns:a16="http://schemas.microsoft.com/office/drawing/2014/main" id="{0CAC2249-7C7F-774A-9F3A-6A4DB325A240}"/>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9">
                <a:extLst>
                  <a:ext uri="{FF2B5EF4-FFF2-40B4-BE49-F238E27FC236}">
                    <a16:creationId xmlns:a16="http://schemas.microsoft.com/office/drawing/2014/main" id="{25A203F7-D468-914E-98D5-9848B7D2025F}"/>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10">
                <a:extLst>
                  <a:ext uri="{FF2B5EF4-FFF2-40B4-BE49-F238E27FC236}">
                    <a16:creationId xmlns:a16="http://schemas.microsoft.com/office/drawing/2014/main" id="{162E4188-72EA-EC45-862F-4BFA0BD412B0}"/>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11">
                <a:extLst>
                  <a:ext uri="{FF2B5EF4-FFF2-40B4-BE49-F238E27FC236}">
                    <a16:creationId xmlns:a16="http://schemas.microsoft.com/office/drawing/2014/main" id="{90F17BB1-3DF4-6E48-B0BA-20E0865D83EE}"/>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29" name="矩形 28">
            <a:extLst>
              <a:ext uri="{FF2B5EF4-FFF2-40B4-BE49-F238E27FC236}">
                <a16:creationId xmlns:a16="http://schemas.microsoft.com/office/drawing/2014/main" id="{DC9E6B81-AC78-DD4D-B7CE-F068EB7FCF22}"/>
              </a:ext>
            </a:extLst>
          </p:cNvPr>
          <p:cNvSpPr/>
          <p:nvPr/>
        </p:nvSpPr>
        <p:spPr>
          <a:xfrm>
            <a:off x="670934" y="1513602"/>
            <a:ext cx="2223041" cy="7078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35" name="群組 34">
            <a:extLst>
              <a:ext uri="{FF2B5EF4-FFF2-40B4-BE49-F238E27FC236}">
                <a16:creationId xmlns:a16="http://schemas.microsoft.com/office/drawing/2014/main" id="{20387E67-A138-714E-8C88-B64FA7641DDF}"/>
              </a:ext>
            </a:extLst>
          </p:cNvPr>
          <p:cNvGrpSpPr/>
          <p:nvPr/>
        </p:nvGrpSpPr>
        <p:grpSpPr>
          <a:xfrm>
            <a:off x="2611681" y="1571445"/>
            <a:ext cx="564587" cy="547359"/>
            <a:chOff x="2524941" y="1577599"/>
            <a:chExt cx="738065" cy="715544"/>
          </a:xfrm>
        </p:grpSpPr>
        <p:sp>
          <p:nvSpPr>
            <p:cNvPr id="30" name="矩形 29">
              <a:extLst>
                <a:ext uri="{FF2B5EF4-FFF2-40B4-BE49-F238E27FC236}">
                  <a16:creationId xmlns:a16="http://schemas.microsoft.com/office/drawing/2014/main" id="{D67C0617-B895-4643-AF0A-CBEFA5A20137}"/>
                </a:ext>
              </a:extLst>
            </p:cNvPr>
            <p:cNvSpPr/>
            <p:nvPr/>
          </p:nvSpPr>
          <p:spPr>
            <a:xfrm rot="18900000">
              <a:off x="2524941" y="1577599"/>
              <a:ext cx="738065" cy="7155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endParaRPr kumimoji="1" lang="en-US" altLang="zh-TW" sz="3600" b="1" dirty="0">
                <a:solidFill>
                  <a:schemeClr val="bg1"/>
                </a:solidFill>
                <a:latin typeface="Microsoft YaHei" charset="0"/>
                <a:ea typeface="Microsoft YaHei" charset="0"/>
              </a:endParaRPr>
            </a:p>
            <a:p>
              <a:pPr algn="ctr"/>
              <a:endParaRPr kumimoji="1" lang="zh-CN" altLang="en-US" dirty="0"/>
            </a:p>
          </p:txBody>
        </p:sp>
        <p:sp>
          <p:nvSpPr>
            <p:cNvPr id="28" name="矩形 27">
              <a:extLst>
                <a:ext uri="{FF2B5EF4-FFF2-40B4-BE49-F238E27FC236}">
                  <a16:creationId xmlns:a16="http://schemas.microsoft.com/office/drawing/2014/main" id="{791E6C33-FC91-0747-992E-087FE59D499B}"/>
                </a:ext>
              </a:extLst>
            </p:cNvPr>
            <p:cNvSpPr/>
            <p:nvPr/>
          </p:nvSpPr>
          <p:spPr>
            <a:xfrm rot="18900000">
              <a:off x="2569300" y="1620604"/>
              <a:ext cx="649346" cy="629532"/>
            </a:xfrm>
            <a:prstGeom prst="rect">
              <a:avLst/>
            </a:prstGeom>
            <a:no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23" name="矩形 22">
            <a:extLst>
              <a:ext uri="{FF2B5EF4-FFF2-40B4-BE49-F238E27FC236}">
                <a16:creationId xmlns:a16="http://schemas.microsoft.com/office/drawing/2014/main" id="{FAA34968-0524-1E4D-BEDC-8B810092AE0C}"/>
              </a:ext>
            </a:extLst>
          </p:cNvPr>
          <p:cNvSpPr/>
          <p:nvPr/>
        </p:nvSpPr>
        <p:spPr>
          <a:xfrm>
            <a:off x="896642" y="1517268"/>
            <a:ext cx="1484044" cy="547359"/>
          </a:xfrm>
          <a:prstGeom prst="rect">
            <a:avLst/>
          </a:prstGeom>
        </p:spPr>
        <p:txBody>
          <a:bodyPr wrap="none">
            <a:spAutoFit/>
          </a:bodyPr>
          <a:lstStyle/>
          <a:p>
            <a:pPr lvl="0" algn="r">
              <a:lnSpc>
                <a:spcPct val="130000"/>
              </a:lnSpc>
            </a:pPr>
            <a:r>
              <a:rPr lang="zh-CN" altLang="en-US" sz="2800" b="1" dirty="0">
                <a:solidFill>
                  <a:schemeClr val="bg1"/>
                </a:solidFill>
                <a:latin typeface="Microsoft YaHei" charset="0"/>
                <a:ea typeface="Microsoft YaHei" charset="0"/>
                <a:cs typeface="Microsoft YaHei" charset="0"/>
              </a:rPr>
              <a:t>研究動機</a:t>
            </a:r>
            <a:endParaRPr lang="en-US" altLang="zh-CN" sz="2800" b="1" dirty="0">
              <a:solidFill>
                <a:schemeClr val="bg1"/>
              </a:solidFill>
              <a:latin typeface="Microsoft YaHei" charset="0"/>
              <a:ea typeface="Microsoft YaHei" charset="0"/>
              <a:cs typeface="Microsoft YaHei" charset="0"/>
            </a:endParaRPr>
          </a:p>
        </p:txBody>
      </p:sp>
      <p:sp>
        <p:nvSpPr>
          <p:cNvPr id="33" name="矩形 32">
            <a:extLst>
              <a:ext uri="{FF2B5EF4-FFF2-40B4-BE49-F238E27FC236}">
                <a16:creationId xmlns:a16="http://schemas.microsoft.com/office/drawing/2014/main" id="{86BC552E-81EF-2645-9B06-FAB438C6098A}"/>
              </a:ext>
            </a:extLst>
          </p:cNvPr>
          <p:cNvSpPr/>
          <p:nvPr/>
        </p:nvSpPr>
        <p:spPr>
          <a:xfrm>
            <a:off x="2638389" y="1552736"/>
            <a:ext cx="904304" cy="584775"/>
          </a:xfrm>
          <a:prstGeom prst="rect">
            <a:avLst/>
          </a:prstGeom>
        </p:spPr>
        <p:txBody>
          <a:bodyPr wrap="square">
            <a:spAutoFit/>
          </a:bodyPr>
          <a:lstStyle/>
          <a:p>
            <a:r>
              <a:rPr kumimoji="1" lang="zh-TW" altLang="en-US" sz="3200" b="1" dirty="0">
                <a:solidFill>
                  <a:schemeClr val="bg1"/>
                </a:solidFill>
                <a:latin typeface="Microsoft YaHei" charset="0"/>
                <a:ea typeface="Microsoft YaHei" charset="0"/>
              </a:rPr>
              <a:t>✦</a:t>
            </a:r>
            <a:endParaRPr lang="zh-TW" altLang="en-US" sz="3200" dirty="0"/>
          </a:p>
        </p:txBody>
      </p:sp>
      <p:sp>
        <p:nvSpPr>
          <p:cNvPr id="36" name="矩形 35">
            <a:extLst>
              <a:ext uri="{FF2B5EF4-FFF2-40B4-BE49-F238E27FC236}">
                <a16:creationId xmlns:a16="http://schemas.microsoft.com/office/drawing/2014/main" id="{3DA40923-24D0-FF4B-A646-09783E6C6A0D}"/>
              </a:ext>
            </a:extLst>
          </p:cNvPr>
          <p:cNvSpPr/>
          <p:nvPr/>
        </p:nvSpPr>
        <p:spPr>
          <a:xfrm>
            <a:off x="611694" y="2225280"/>
            <a:ext cx="11159391" cy="1827552"/>
          </a:xfrm>
          <a:prstGeom prst="rect">
            <a:avLst/>
          </a:prstGeom>
        </p:spPr>
        <p:txBody>
          <a:bodyPr wrap="square">
            <a:spAutoFit/>
          </a:bodyPr>
          <a:lstStyle/>
          <a:p>
            <a:pPr algn="just">
              <a:lnSpc>
                <a:spcPct val="120000"/>
              </a:lnSpc>
              <a:spcBef>
                <a:spcPts val="1200"/>
              </a:spcBef>
            </a:pPr>
            <a:r>
              <a:rPr kumimoji="1" lang="en-US" altLang="zh-TW" sz="2400" b="1" dirty="0">
                <a:solidFill>
                  <a:schemeClr val="bg1"/>
                </a:solidFill>
                <a:latin typeface="Microsoft YaHei" charset="0"/>
                <a:ea typeface="Microsoft YaHei" charset="0"/>
              </a:rPr>
              <a:t>Dionne and Gagne (2002)</a:t>
            </a:r>
            <a:r>
              <a:rPr kumimoji="1" lang="zh-TW" altLang="en-US" sz="2400" b="1" dirty="0">
                <a:solidFill>
                  <a:schemeClr val="bg1"/>
                </a:solidFill>
                <a:latin typeface="Microsoft YaHei" charset="0"/>
                <a:ea typeface="Microsoft YaHei" charset="0"/>
              </a:rPr>
              <a:t>以加拿大魁北克省的汽車保險資料討論重置成本附約會誘發逆選擇、事前道德危險或事後道德危險</a:t>
            </a:r>
            <a:r>
              <a:rPr kumimoji="1" lang="en-US" altLang="zh-TW" sz="2400" b="1" dirty="0">
                <a:solidFill>
                  <a:schemeClr val="bg1"/>
                </a:solidFill>
                <a:latin typeface="Microsoft YaHei" charset="0"/>
                <a:ea typeface="Microsoft YaHei" charset="0"/>
              </a:rPr>
              <a:t>?</a:t>
            </a:r>
          </a:p>
          <a:p>
            <a:pPr algn="just">
              <a:lnSpc>
                <a:spcPct val="120000"/>
              </a:lnSpc>
            </a:pPr>
            <a:r>
              <a:rPr kumimoji="1" lang="zh-TW" altLang="en-US" sz="2400" b="1" dirty="0">
                <a:solidFill>
                  <a:schemeClr val="bg1"/>
                </a:solidFill>
                <a:latin typeface="Microsoft YaHei" charset="0"/>
                <a:ea typeface="Microsoft YaHei" charset="0"/>
              </a:rPr>
              <a:t>該文透過特殊的汽車失竊時點以及失竊型態</a:t>
            </a:r>
            <a:r>
              <a:rPr kumimoji="1" lang="en-US" altLang="zh-TW" sz="2400" b="1" dirty="0">
                <a:solidFill>
                  <a:schemeClr val="bg1"/>
                </a:solidFill>
                <a:latin typeface="Microsoft YaHei" charset="0"/>
                <a:ea typeface="Microsoft YaHei" charset="0"/>
              </a:rPr>
              <a:t>(</a:t>
            </a:r>
            <a:r>
              <a:rPr kumimoji="1" lang="zh-TW" altLang="en-US" sz="2400" b="1" dirty="0">
                <a:solidFill>
                  <a:schemeClr val="bg1"/>
                </a:solidFill>
                <a:latin typeface="Microsoft YaHei" charset="0"/>
                <a:ea typeface="Microsoft YaHei" charset="0"/>
              </a:rPr>
              <a:t>全損或分損</a:t>
            </a:r>
            <a:r>
              <a:rPr kumimoji="1" lang="en-US" altLang="zh-TW" sz="2400" b="1" dirty="0">
                <a:solidFill>
                  <a:schemeClr val="bg1"/>
                </a:solidFill>
                <a:latin typeface="Microsoft YaHei" charset="0"/>
                <a:ea typeface="Microsoft YaHei" charset="0"/>
              </a:rPr>
              <a:t>)</a:t>
            </a:r>
            <a:r>
              <a:rPr kumimoji="1" lang="zh-TW" altLang="en-US" sz="2400" b="1" dirty="0">
                <a:solidFill>
                  <a:schemeClr val="bg1"/>
                </a:solidFill>
                <a:latin typeface="Microsoft YaHei" charset="0"/>
                <a:ea typeface="Microsoft YaHei" charset="0"/>
              </a:rPr>
              <a:t>來驗證重置成本附約究竟會誘發哪種型態的資訊不對稱問題</a:t>
            </a:r>
            <a:r>
              <a:rPr kumimoji="1" lang="en-US" altLang="zh-TW" sz="2400" b="1" dirty="0">
                <a:solidFill>
                  <a:schemeClr val="bg1"/>
                </a:solidFill>
                <a:latin typeface="Microsoft YaHei" charset="0"/>
                <a:ea typeface="Microsoft YaHei" charset="0"/>
              </a:rPr>
              <a:t>?</a:t>
            </a:r>
          </a:p>
        </p:txBody>
      </p:sp>
      <p:sp>
        <p:nvSpPr>
          <p:cNvPr id="38" name="矩形 37">
            <a:extLst>
              <a:ext uri="{FF2B5EF4-FFF2-40B4-BE49-F238E27FC236}">
                <a16:creationId xmlns:a16="http://schemas.microsoft.com/office/drawing/2014/main" id="{021E94DC-DB51-4E4F-9A40-CCCFA101DC1F}"/>
              </a:ext>
            </a:extLst>
          </p:cNvPr>
          <p:cNvSpPr/>
          <p:nvPr/>
        </p:nvSpPr>
        <p:spPr>
          <a:xfrm>
            <a:off x="670934" y="4442592"/>
            <a:ext cx="5033180" cy="70788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39" name="群組 38">
            <a:extLst>
              <a:ext uri="{FF2B5EF4-FFF2-40B4-BE49-F238E27FC236}">
                <a16:creationId xmlns:a16="http://schemas.microsoft.com/office/drawing/2014/main" id="{3DC7ABC9-8590-1447-98CB-15C2DFD8A00E}"/>
              </a:ext>
            </a:extLst>
          </p:cNvPr>
          <p:cNvGrpSpPr/>
          <p:nvPr/>
        </p:nvGrpSpPr>
        <p:grpSpPr>
          <a:xfrm>
            <a:off x="5404705" y="4500435"/>
            <a:ext cx="564587" cy="547359"/>
            <a:chOff x="2524941" y="1577599"/>
            <a:chExt cx="738065" cy="715544"/>
          </a:xfrm>
        </p:grpSpPr>
        <p:sp>
          <p:nvSpPr>
            <p:cNvPr id="40" name="矩形 39">
              <a:extLst>
                <a:ext uri="{FF2B5EF4-FFF2-40B4-BE49-F238E27FC236}">
                  <a16:creationId xmlns:a16="http://schemas.microsoft.com/office/drawing/2014/main" id="{5657F572-CB6D-EA47-A108-DD31480ABA52}"/>
                </a:ext>
              </a:extLst>
            </p:cNvPr>
            <p:cNvSpPr/>
            <p:nvPr/>
          </p:nvSpPr>
          <p:spPr>
            <a:xfrm rot="18900000">
              <a:off x="2524941" y="1577599"/>
              <a:ext cx="738065" cy="7155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endParaRPr kumimoji="1" lang="en-US" altLang="zh-TW" sz="3600" b="1" dirty="0">
                <a:solidFill>
                  <a:schemeClr val="bg1"/>
                </a:solidFill>
                <a:latin typeface="Microsoft YaHei" charset="0"/>
                <a:ea typeface="Microsoft YaHei" charset="0"/>
              </a:endParaRPr>
            </a:p>
            <a:p>
              <a:pPr algn="ctr"/>
              <a:endParaRPr kumimoji="1" lang="zh-CN" altLang="en-US" dirty="0"/>
            </a:p>
          </p:txBody>
        </p:sp>
        <p:sp>
          <p:nvSpPr>
            <p:cNvPr id="41" name="矩形 40">
              <a:extLst>
                <a:ext uri="{FF2B5EF4-FFF2-40B4-BE49-F238E27FC236}">
                  <a16:creationId xmlns:a16="http://schemas.microsoft.com/office/drawing/2014/main" id="{48432B7B-B2A1-FC49-88E8-9F3F91FA64E4}"/>
                </a:ext>
              </a:extLst>
            </p:cNvPr>
            <p:cNvSpPr/>
            <p:nvPr/>
          </p:nvSpPr>
          <p:spPr>
            <a:xfrm rot="18900000">
              <a:off x="2569300" y="1620604"/>
              <a:ext cx="649346" cy="629532"/>
            </a:xfrm>
            <a:prstGeom prst="rect">
              <a:avLst/>
            </a:prstGeom>
            <a:no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42" name="矩形 41">
            <a:extLst>
              <a:ext uri="{FF2B5EF4-FFF2-40B4-BE49-F238E27FC236}">
                <a16:creationId xmlns:a16="http://schemas.microsoft.com/office/drawing/2014/main" id="{B5974E3A-0E52-7346-A173-9FB6BF07C11D}"/>
              </a:ext>
            </a:extLst>
          </p:cNvPr>
          <p:cNvSpPr/>
          <p:nvPr/>
        </p:nvSpPr>
        <p:spPr>
          <a:xfrm>
            <a:off x="650491" y="4446258"/>
            <a:ext cx="4655313" cy="597856"/>
          </a:xfrm>
          <a:prstGeom prst="rect">
            <a:avLst/>
          </a:prstGeom>
        </p:spPr>
        <p:txBody>
          <a:bodyPr wrap="none">
            <a:spAutoFit/>
          </a:bodyPr>
          <a:lstStyle/>
          <a:p>
            <a:pPr lvl="0" algn="r">
              <a:lnSpc>
                <a:spcPct val="130000"/>
              </a:lnSpc>
            </a:pPr>
            <a:r>
              <a:rPr lang="zh-CN" altLang="en-US" sz="2800" b="1" dirty="0">
                <a:solidFill>
                  <a:schemeClr val="bg1"/>
                </a:solidFill>
                <a:latin typeface="Microsoft YaHei" charset="0"/>
                <a:ea typeface="Microsoft YaHei" charset="0"/>
                <a:cs typeface="Microsoft YaHei" charset="0"/>
              </a:rPr>
              <a:t>逆選擇</a:t>
            </a:r>
            <a:r>
              <a:rPr lang="en-US" altLang="zh-CN" sz="2800" b="1" dirty="0">
                <a:solidFill>
                  <a:schemeClr val="bg1"/>
                </a:solidFill>
                <a:latin typeface="Microsoft YaHei" charset="0"/>
                <a:ea typeface="Microsoft YaHei" charset="0"/>
                <a:cs typeface="Microsoft YaHei" charset="0"/>
              </a:rPr>
              <a:t>(</a:t>
            </a:r>
            <a:r>
              <a:rPr lang="en" altLang="zh-CN" sz="2800" b="1" dirty="0">
                <a:solidFill>
                  <a:schemeClr val="bg1"/>
                </a:solidFill>
                <a:latin typeface="Microsoft YaHei" charset="0"/>
                <a:ea typeface="Microsoft YaHei" charset="0"/>
                <a:cs typeface="Microsoft YaHei" charset="0"/>
              </a:rPr>
              <a:t>adverse selection)</a:t>
            </a:r>
          </a:p>
        </p:txBody>
      </p:sp>
      <p:sp>
        <p:nvSpPr>
          <p:cNvPr id="43" name="矩形 42">
            <a:extLst>
              <a:ext uri="{FF2B5EF4-FFF2-40B4-BE49-F238E27FC236}">
                <a16:creationId xmlns:a16="http://schemas.microsoft.com/office/drawing/2014/main" id="{AB8D5DB5-3F62-0146-97C1-D12456ABAFDB}"/>
              </a:ext>
            </a:extLst>
          </p:cNvPr>
          <p:cNvSpPr/>
          <p:nvPr/>
        </p:nvSpPr>
        <p:spPr>
          <a:xfrm>
            <a:off x="5431413" y="4481726"/>
            <a:ext cx="904304" cy="584775"/>
          </a:xfrm>
          <a:prstGeom prst="rect">
            <a:avLst/>
          </a:prstGeom>
        </p:spPr>
        <p:txBody>
          <a:bodyPr wrap="square">
            <a:spAutoFit/>
          </a:bodyPr>
          <a:lstStyle/>
          <a:p>
            <a:r>
              <a:rPr kumimoji="1" lang="zh-TW" altLang="en-US" sz="3200" b="1" dirty="0">
                <a:solidFill>
                  <a:schemeClr val="bg1"/>
                </a:solidFill>
                <a:latin typeface="Microsoft YaHei" charset="0"/>
                <a:ea typeface="Microsoft YaHei" charset="0"/>
              </a:rPr>
              <a:t>✦</a:t>
            </a:r>
            <a:endParaRPr lang="zh-TW" altLang="en-US" sz="3200" dirty="0"/>
          </a:p>
        </p:txBody>
      </p:sp>
      <p:sp>
        <p:nvSpPr>
          <p:cNvPr id="44" name="矩形 43">
            <a:extLst>
              <a:ext uri="{FF2B5EF4-FFF2-40B4-BE49-F238E27FC236}">
                <a16:creationId xmlns:a16="http://schemas.microsoft.com/office/drawing/2014/main" id="{BB249034-EA54-5A41-BCF5-F744ED490C42}"/>
              </a:ext>
            </a:extLst>
          </p:cNvPr>
          <p:cNvSpPr/>
          <p:nvPr/>
        </p:nvSpPr>
        <p:spPr>
          <a:xfrm>
            <a:off x="611695" y="5163014"/>
            <a:ext cx="11159390" cy="1760482"/>
          </a:xfrm>
          <a:prstGeom prst="rect">
            <a:avLst/>
          </a:prstGeom>
        </p:spPr>
        <p:txBody>
          <a:bodyPr wrap="square">
            <a:spAutoFit/>
          </a:bodyPr>
          <a:lstStyle/>
          <a:p>
            <a:pPr algn="just">
              <a:lnSpc>
                <a:spcPct val="120000"/>
              </a:lnSpc>
              <a:spcBef>
                <a:spcPts val="1200"/>
              </a:spcBef>
            </a:pPr>
            <a:r>
              <a:rPr kumimoji="1" lang="zh-TW" altLang="en-US" sz="2400" b="1" dirty="0">
                <a:solidFill>
                  <a:schemeClr val="bg1"/>
                </a:solidFill>
                <a:latin typeface="Microsoft YaHei" charset="0"/>
                <a:ea typeface="Microsoft YaHei" charset="0"/>
              </a:rPr>
              <a:t>高風險者會有較強的動機購買較高額的保障，汽車竊盜險的逆選擇是指居住在汽車失竊率較高的區域，會有更強的誘因加保重置成本附約，所以重置成本保單若在每個保單月份的全損與分損失竊率均高於實際現金價值保單，就意謂著逆選擇存在。</a:t>
            </a:r>
            <a:endParaRPr kumimoji="1" lang="en-US" altLang="zh-TW" sz="2400" b="1" dirty="0">
              <a:solidFill>
                <a:schemeClr val="bg1"/>
              </a:solidFill>
              <a:latin typeface="Microsoft YaHei" charset="0"/>
              <a:ea typeface="Microsoft YaHei" charset="0"/>
            </a:endParaRPr>
          </a:p>
          <a:p>
            <a:r>
              <a:rPr lang="en-US" altLang="zh-TW" sz="2200" dirty="0">
                <a:solidFill>
                  <a:schemeClr val="bg1"/>
                </a:solidFill>
              </a:rPr>
              <a:t> </a:t>
            </a:r>
            <a:endParaRPr lang="zh-TW" altLang="en-US" sz="2200" dirty="0">
              <a:solidFill>
                <a:schemeClr val="bg1"/>
              </a:solidFill>
            </a:endParaRPr>
          </a:p>
        </p:txBody>
      </p:sp>
    </p:spTree>
    <p:extLst>
      <p:ext uri="{BB962C8B-B14F-4D97-AF65-F5344CB8AC3E}">
        <p14:creationId xmlns:p14="http://schemas.microsoft.com/office/powerpoint/2010/main" val="259728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A89C8401-52E9-D84A-89B7-6E3DC749223E}"/>
              </a:ext>
            </a:extLst>
          </p:cNvPr>
          <p:cNvSpPr/>
          <p:nvPr/>
        </p:nvSpPr>
        <p:spPr>
          <a:xfrm>
            <a:off x="670933" y="1518721"/>
            <a:ext cx="6861981" cy="707888"/>
          </a:xfrm>
          <a:prstGeom prst="rect">
            <a:avLst/>
          </a:prstGeom>
          <a:solidFill>
            <a:srgbClr val="41A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4" name="群組 3">
            <a:extLst>
              <a:ext uri="{FF2B5EF4-FFF2-40B4-BE49-F238E27FC236}">
                <a16:creationId xmlns:a16="http://schemas.microsoft.com/office/drawing/2014/main" id="{7287A36C-7B6D-2A4D-9C46-2505DE449763}"/>
              </a:ext>
            </a:extLst>
          </p:cNvPr>
          <p:cNvGrpSpPr/>
          <p:nvPr/>
        </p:nvGrpSpPr>
        <p:grpSpPr>
          <a:xfrm>
            <a:off x="7254724" y="1576564"/>
            <a:ext cx="564587" cy="547359"/>
            <a:chOff x="2524941" y="1577599"/>
            <a:chExt cx="738065" cy="715544"/>
          </a:xfrm>
          <a:solidFill>
            <a:srgbClr val="41A2C0"/>
          </a:solidFill>
        </p:grpSpPr>
        <p:sp>
          <p:nvSpPr>
            <p:cNvPr id="5" name="矩形 4">
              <a:extLst>
                <a:ext uri="{FF2B5EF4-FFF2-40B4-BE49-F238E27FC236}">
                  <a16:creationId xmlns:a16="http://schemas.microsoft.com/office/drawing/2014/main" id="{B77E82EE-0CBA-3042-BF3F-CF1562956C39}"/>
                </a:ext>
              </a:extLst>
            </p:cNvPr>
            <p:cNvSpPr/>
            <p:nvPr/>
          </p:nvSpPr>
          <p:spPr>
            <a:xfrm rot="18900000">
              <a:off x="2524941" y="1577599"/>
              <a:ext cx="738065" cy="7155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endParaRPr kumimoji="1" lang="en-US" altLang="zh-TW" sz="3600" b="1" dirty="0">
                <a:solidFill>
                  <a:schemeClr val="bg1"/>
                </a:solidFill>
                <a:latin typeface="Microsoft YaHei" charset="0"/>
                <a:ea typeface="Microsoft YaHei" charset="0"/>
              </a:endParaRPr>
            </a:p>
            <a:p>
              <a:pPr algn="ctr"/>
              <a:endParaRPr kumimoji="1" lang="zh-CN" altLang="en-US" dirty="0"/>
            </a:p>
          </p:txBody>
        </p:sp>
        <p:sp>
          <p:nvSpPr>
            <p:cNvPr id="6" name="矩形 5">
              <a:extLst>
                <a:ext uri="{FF2B5EF4-FFF2-40B4-BE49-F238E27FC236}">
                  <a16:creationId xmlns:a16="http://schemas.microsoft.com/office/drawing/2014/main" id="{EC2F9F6C-81D7-A440-8745-16A07A3142AD}"/>
                </a:ext>
              </a:extLst>
            </p:cNvPr>
            <p:cNvSpPr/>
            <p:nvPr/>
          </p:nvSpPr>
          <p:spPr>
            <a:xfrm rot="18900000">
              <a:off x="2569300" y="1620604"/>
              <a:ext cx="649346" cy="629532"/>
            </a:xfrm>
            <a:prstGeom prst="rect">
              <a:avLst/>
            </a:prstGeom>
            <a:grp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7" name="矩形 6">
            <a:extLst>
              <a:ext uri="{FF2B5EF4-FFF2-40B4-BE49-F238E27FC236}">
                <a16:creationId xmlns:a16="http://schemas.microsoft.com/office/drawing/2014/main" id="{8EC23597-E7D6-BE4C-8A3B-5F49777610EA}"/>
              </a:ext>
            </a:extLst>
          </p:cNvPr>
          <p:cNvSpPr/>
          <p:nvPr/>
        </p:nvSpPr>
        <p:spPr>
          <a:xfrm>
            <a:off x="670934" y="1522387"/>
            <a:ext cx="6583790" cy="1158009"/>
          </a:xfrm>
          <a:prstGeom prst="rect">
            <a:avLst/>
          </a:prstGeom>
        </p:spPr>
        <p:txBody>
          <a:bodyPr wrap="none">
            <a:spAutoFit/>
          </a:bodyPr>
          <a:lstStyle/>
          <a:p>
            <a:pPr lvl="0" algn="r">
              <a:lnSpc>
                <a:spcPct val="130000"/>
              </a:lnSpc>
            </a:pPr>
            <a:r>
              <a:rPr lang="zh-CN" altLang="en-US" sz="2800" b="1" dirty="0">
                <a:solidFill>
                  <a:schemeClr val="bg1"/>
                </a:solidFill>
                <a:latin typeface="Microsoft YaHei" charset="0"/>
                <a:ea typeface="Microsoft YaHei" charset="0"/>
                <a:cs typeface="Microsoft YaHei" charset="0"/>
              </a:rPr>
              <a:t>事前道德危險</a:t>
            </a:r>
            <a:r>
              <a:rPr lang="en-US" altLang="zh-CN" sz="2800" b="1" dirty="0">
                <a:solidFill>
                  <a:schemeClr val="bg1"/>
                </a:solidFill>
                <a:latin typeface="Microsoft YaHei" charset="0"/>
                <a:ea typeface="Microsoft YaHei" charset="0"/>
                <a:cs typeface="Microsoft YaHei" charset="0"/>
              </a:rPr>
              <a:t>(</a:t>
            </a:r>
            <a:r>
              <a:rPr lang="en" altLang="zh-CN" sz="2800" b="1" dirty="0">
                <a:solidFill>
                  <a:schemeClr val="bg1"/>
                </a:solidFill>
                <a:latin typeface="Microsoft YaHei" charset="0"/>
                <a:ea typeface="Microsoft YaHei" charset="0"/>
                <a:cs typeface="Microsoft YaHei" charset="0"/>
              </a:rPr>
              <a:t>ex-ante moral hazard) </a:t>
            </a:r>
          </a:p>
          <a:p>
            <a:pPr lvl="0" algn="r">
              <a:lnSpc>
                <a:spcPct val="130000"/>
              </a:lnSpc>
            </a:pPr>
            <a:endParaRPr lang="en" altLang="zh-CN" sz="2800" b="1" dirty="0">
              <a:solidFill>
                <a:schemeClr val="bg1"/>
              </a:solidFill>
              <a:latin typeface="Microsoft YaHei" charset="0"/>
              <a:ea typeface="Microsoft YaHei" charset="0"/>
              <a:cs typeface="Microsoft YaHei" charset="0"/>
            </a:endParaRPr>
          </a:p>
        </p:txBody>
      </p:sp>
      <p:sp>
        <p:nvSpPr>
          <p:cNvPr id="8" name="矩形 7">
            <a:extLst>
              <a:ext uri="{FF2B5EF4-FFF2-40B4-BE49-F238E27FC236}">
                <a16:creationId xmlns:a16="http://schemas.microsoft.com/office/drawing/2014/main" id="{E9E5E1CD-FDCB-C44D-A2F1-48895F1D444E}"/>
              </a:ext>
            </a:extLst>
          </p:cNvPr>
          <p:cNvSpPr/>
          <p:nvPr/>
        </p:nvSpPr>
        <p:spPr>
          <a:xfrm>
            <a:off x="7281432" y="1557855"/>
            <a:ext cx="904304" cy="584775"/>
          </a:xfrm>
          <a:prstGeom prst="rect">
            <a:avLst/>
          </a:prstGeom>
        </p:spPr>
        <p:txBody>
          <a:bodyPr wrap="square">
            <a:spAutoFit/>
          </a:bodyPr>
          <a:lstStyle/>
          <a:p>
            <a:r>
              <a:rPr kumimoji="1" lang="zh-TW" altLang="en-US" sz="3200" b="1" dirty="0">
                <a:solidFill>
                  <a:schemeClr val="bg1"/>
                </a:solidFill>
                <a:latin typeface="Microsoft YaHei" charset="0"/>
                <a:ea typeface="Microsoft YaHei" charset="0"/>
              </a:rPr>
              <a:t>✦</a:t>
            </a:r>
            <a:endParaRPr lang="zh-TW" altLang="en-US" sz="3200" dirty="0"/>
          </a:p>
        </p:txBody>
      </p:sp>
      <p:grpSp>
        <p:nvGrpSpPr>
          <p:cNvPr id="9" name="群組 8">
            <a:extLst>
              <a:ext uri="{FF2B5EF4-FFF2-40B4-BE49-F238E27FC236}">
                <a16:creationId xmlns:a16="http://schemas.microsoft.com/office/drawing/2014/main" id="{9C1E08E1-FECF-1A46-853D-C66C872DFF7A}"/>
              </a:ext>
            </a:extLst>
          </p:cNvPr>
          <p:cNvGrpSpPr/>
          <p:nvPr/>
        </p:nvGrpSpPr>
        <p:grpSpPr>
          <a:xfrm>
            <a:off x="258519" y="238818"/>
            <a:ext cx="9406181" cy="1070276"/>
            <a:chOff x="830019" y="260400"/>
            <a:chExt cx="9406181" cy="1070276"/>
          </a:xfrm>
        </p:grpSpPr>
        <p:sp>
          <p:nvSpPr>
            <p:cNvPr id="10" name="矩形 9">
              <a:extLst>
                <a:ext uri="{FF2B5EF4-FFF2-40B4-BE49-F238E27FC236}">
                  <a16:creationId xmlns:a16="http://schemas.microsoft.com/office/drawing/2014/main" id="{03CCF460-40DF-7048-8184-AAB5E5678F57}"/>
                </a:ext>
              </a:extLst>
            </p:cNvPr>
            <p:cNvSpPr/>
            <p:nvPr/>
          </p:nvSpPr>
          <p:spPr>
            <a:xfrm>
              <a:off x="1371555" y="260400"/>
              <a:ext cx="8714245" cy="646331"/>
            </a:xfrm>
            <a:prstGeom prst="rect">
              <a:avLst/>
            </a:prstGeom>
          </p:spPr>
          <p:txBody>
            <a:bodyPr wrap="none">
              <a:spAutoFit/>
            </a:bodyPr>
            <a:lstStyle/>
            <a:p>
              <a:r>
                <a:rPr kumimoji="1" lang="zh-TW" altLang="en-US" sz="3600" b="1" dirty="0">
                  <a:solidFill>
                    <a:srgbClr val="FFC000"/>
                  </a:solidFill>
                  <a:latin typeface="Microsoft YaHei" charset="0"/>
                  <a:ea typeface="Microsoft YaHei" charset="0"/>
                </a:rPr>
                <a:t>汽車竊盜險免折舊條款會誘發道德危險嗎</a:t>
              </a:r>
              <a:r>
                <a:rPr kumimoji="1" lang="en-US" altLang="zh-TW" sz="3600" b="1" dirty="0">
                  <a:solidFill>
                    <a:srgbClr val="FFC000"/>
                  </a:solidFill>
                  <a:latin typeface="Microsoft YaHei" charset="0"/>
                  <a:ea typeface="Microsoft YaHei" charset="0"/>
                </a:rPr>
                <a:t>?</a:t>
              </a:r>
            </a:p>
          </p:txBody>
        </p:sp>
        <p:sp>
          <p:nvSpPr>
            <p:cNvPr id="11" name="文本占位符 7">
              <a:extLst>
                <a:ext uri="{FF2B5EF4-FFF2-40B4-BE49-F238E27FC236}">
                  <a16:creationId xmlns:a16="http://schemas.microsoft.com/office/drawing/2014/main" id="{02B3F360-0BE5-5545-A66A-3FED42460F6C}"/>
                </a:ext>
              </a:extLst>
            </p:cNvPr>
            <p:cNvSpPr txBox="1">
              <a:spLocks/>
            </p:cNvSpPr>
            <p:nvPr/>
          </p:nvSpPr>
          <p:spPr>
            <a:xfrm>
              <a:off x="1221991" y="260400"/>
              <a:ext cx="90142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12" name="组 7">
              <a:extLst>
                <a:ext uri="{FF2B5EF4-FFF2-40B4-BE49-F238E27FC236}">
                  <a16:creationId xmlns:a16="http://schemas.microsoft.com/office/drawing/2014/main" id="{D9B050A2-36C5-2849-B8E6-6A4A3E7DEA9F}"/>
                </a:ext>
              </a:extLst>
            </p:cNvPr>
            <p:cNvGrpSpPr/>
            <p:nvPr/>
          </p:nvGrpSpPr>
          <p:grpSpPr>
            <a:xfrm rot="19856371">
              <a:off x="830019" y="276377"/>
              <a:ext cx="599401" cy="1054299"/>
              <a:chOff x="3087349" y="2393332"/>
              <a:chExt cx="759141" cy="1335268"/>
            </a:xfrm>
          </p:grpSpPr>
          <p:sp>
            <p:nvSpPr>
              <p:cNvPr id="13" name="椭圆 8">
                <a:extLst>
                  <a:ext uri="{FF2B5EF4-FFF2-40B4-BE49-F238E27FC236}">
                    <a16:creationId xmlns:a16="http://schemas.microsoft.com/office/drawing/2014/main" id="{92A03A8B-64FD-5348-9B3D-9CCBBFC04581}"/>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椭圆 9">
                <a:extLst>
                  <a:ext uri="{FF2B5EF4-FFF2-40B4-BE49-F238E27FC236}">
                    <a16:creationId xmlns:a16="http://schemas.microsoft.com/office/drawing/2014/main" id="{FF77B0CA-1A5E-BB4E-A1A9-9C1AE0B6BA6F}"/>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0">
                <a:extLst>
                  <a:ext uri="{FF2B5EF4-FFF2-40B4-BE49-F238E27FC236}">
                    <a16:creationId xmlns:a16="http://schemas.microsoft.com/office/drawing/2014/main" id="{130024B2-B5BB-F149-B5AC-40882B41364A}"/>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1">
                <a:extLst>
                  <a:ext uri="{FF2B5EF4-FFF2-40B4-BE49-F238E27FC236}">
                    <a16:creationId xmlns:a16="http://schemas.microsoft.com/office/drawing/2014/main" id="{58D23C14-8220-204A-ACEC-D580BD9BA72E}"/>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17" name="矩形 16">
            <a:extLst>
              <a:ext uri="{FF2B5EF4-FFF2-40B4-BE49-F238E27FC236}">
                <a16:creationId xmlns:a16="http://schemas.microsoft.com/office/drawing/2014/main" id="{5DE0A184-32C3-0343-A0DE-9FD45385B16A}"/>
              </a:ext>
            </a:extLst>
          </p:cNvPr>
          <p:cNvSpPr/>
          <p:nvPr/>
        </p:nvSpPr>
        <p:spPr>
          <a:xfrm>
            <a:off x="789039" y="2252852"/>
            <a:ext cx="11127190" cy="1827552"/>
          </a:xfrm>
          <a:prstGeom prst="rect">
            <a:avLst/>
          </a:prstGeom>
        </p:spPr>
        <p:txBody>
          <a:bodyPr wrap="square">
            <a:spAutoFit/>
          </a:bodyPr>
          <a:lstStyle/>
          <a:p>
            <a:pPr algn="just">
              <a:lnSpc>
                <a:spcPct val="120000"/>
              </a:lnSpc>
            </a:pPr>
            <a:r>
              <a:rPr kumimoji="1" lang="zh-TW" altLang="en-US" sz="2400" b="1" dirty="0">
                <a:solidFill>
                  <a:schemeClr val="bg1"/>
                </a:solidFill>
                <a:latin typeface="Microsoft YaHei" charset="0"/>
                <a:ea typeface="Microsoft YaHei" charset="0"/>
              </a:rPr>
              <a:t>購買高保障的被保險人會有較低的誘因防範事故發生，所以高保障保單會導致較高的事故發生率。因此，當重置成本保單在保單到期前有較高的全損失竊率與分損失竊率，就可說明被保險人隨著保險期間的經過，將逐漸降低對汽車的失竊防護，此現象可說明事前道德危險存在。</a:t>
            </a:r>
            <a:endParaRPr kumimoji="1" lang="en-US" altLang="zh-TW" sz="2400" b="1" dirty="0">
              <a:solidFill>
                <a:schemeClr val="bg1"/>
              </a:solidFill>
              <a:latin typeface="Microsoft YaHei" charset="0"/>
              <a:ea typeface="Microsoft YaHei" charset="0"/>
            </a:endParaRPr>
          </a:p>
        </p:txBody>
      </p:sp>
      <p:sp>
        <p:nvSpPr>
          <p:cNvPr id="18" name="矩形 17">
            <a:extLst>
              <a:ext uri="{FF2B5EF4-FFF2-40B4-BE49-F238E27FC236}">
                <a16:creationId xmlns:a16="http://schemas.microsoft.com/office/drawing/2014/main" id="{3D521951-813B-7745-BA15-D4F24A05AE1B}"/>
              </a:ext>
            </a:extLst>
          </p:cNvPr>
          <p:cNvSpPr/>
          <p:nvPr/>
        </p:nvSpPr>
        <p:spPr>
          <a:xfrm>
            <a:off x="670933" y="4379289"/>
            <a:ext cx="6861981" cy="707888"/>
          </a:xfrm>
          <a:prstGeom prst="rect">
            <a:avLst/>
          </a:prstGeom>
          <a:solidFill>
            <a:srgbClr val="396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9" name="群組 18">
            <a:extLst>
              <a:ext uri="{FF2B5EF4-FFF2-40B4-BE49-F238E27FC236}">
                <a16:creationId xmlns:a16="http://schemas.microsoft.com/office/drawing/2014/main" id="{79527C8F-2FAD-6845-A53E-1CA63EA3F038}"/>
              </a:ext>
            </a:extLst>
          </p:cNvPr>
          <p:cNvGrpSpPr/>
          <p:nvPr/>
        </p:nvGrpSpPr>
        <p:grpSpPr>
          <a:xfrm>
            <a:off x="7254724" y="4437132"/>
            <a:ext cx="564587" cy="547359"/>
            <a:chOff x="2524941" y="1577599"/>
            <a:chExt cx="738065" cy="715544"/>
          </a:xfrm>
          <a:solidFill>
            <a:srgbClr val="39639D"/>
          </a:solidFill>
        </p:grpSpPr>
        <p:sp>
          <p:nvSpPr>
            <p:cNvPr id="20" name="矩形 19">
              <a:extLst>
                <a:ext uri="{FF2B5EF4-FFF2-40B4-BE49-F238E27FC236}">
                  <a16:creationId xmlns:a16="http://schemas.microsoft.com/office/drawing/2014/main" id="{3B471FAC-CCF9-CD4C-99E8-D5C25832F3D5}"/>
                </a:ext>
              </a:extLst>
            </p:cNvPr>
            <p:cNvSpPr/>
            <p:nvPr/>
          </p:nvSpPr>
          <p:spPr>
            <a:xfrm rot="18900000">
              <a:off x="2524941" y="1577599"/>
              <a:ext cx="738065" cy="7155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endParaRPr kumimoji="1" lang="en-US" altLang="zh-TW" sz="3600" b="1" dirty="0">
                <a:solidFill>
                  <a:schemeClr val="bg1"/>
                </a:solidFill>
                <a:latin typeface="Microsoft YaHei" charset="0"/>
                <a:ea typeface="Microsoft YaHei" charset="0"/>
              </a:endParaRPr>
            </a:p>
            <a:p>
              <a:pPr algn="ctr"/>
              <a:endParaRPr kumimoji="1" lang="zh-CN" altLang="en-US" dirty="0"/>
            </a:p>
          </p:txBody>
        </p:sp>
        <p:sp>
          <p:nvSpPr>
            <p:cNvPr id="21" name="矩形 20">
              <a:extLst>
                <a:ext uri="{FF2B5EF4-FFF2-40B4-BE49-F238E27FC236}">
                  <a16:creationId xmlns:a16="http://schemas.microsoft.com/office/drawing/2014/main" id="{678A038E-1CEB-674F-B254-24D474E479F5}"/>
                </a:ext>
              </a:extLst>
            </p:cNvPr>
            <p:cNvSpPr/>
            <p:nvPr/>
          </p:nvSpPr>
          <p:spPr>
            <a:xfrm rot="18900000">
              <a:off x="2569300" y="1620604"/>
              <a:ext cx="649346" cy="629532"/>
            </a:xfrm>
            <a:prstGeom prst="rect">
              <a:avLst/>
            </a:prstGeom>
            <a:grpFill/>
            <a:ln w="50800"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22" name="矩形 21">
            <a:extLst>
              <a:ext uri="{FF2B5EF4-FFF2-40B4-BE49-F238E27FC236}">
                <a16:creationId xmlns:a16="http://schemas.microsoft.com/office/drawing/2014/main" id="{67370A08-97AB-3844-B4BA-9BFC61670A16}"/>
              </a:ext>
            </a:extLst>
          </p:cNvPr>
          <p:cNvSpPr/>
          <p:nvPr/>
        </p:nvSpPr>
        <p:spPr>
          <a:xfrm>
            <a:off x="664587" y="4382955"/>
            <a:ext cx="6590137" cy="597856"/>
          </a:xfrm>
          <a:prstGeom prst="rect">
            <a:avLst/>
          </a:prstGeom>
        </p:spPr>
        <p:txBody>
          <a:bodyPr wrap="none">
            <a:spAutoFit/>
          </a:bodyPr>
          <a:lstStyle/>
          <a:p>
            <a:pPr lvl="0" algn="r">
              <a:lnSpc>
                <a:spcPct val="130000"/>
              </a:lnSpc>
            </a:pPr>
            <a:r>
              <a:rPr lang="zh-CN" altLang="en-US" sz="2800" b="1" dirty="0">
                <a:solidFill>
                  <a:schemeClr val="bg1"/>
                </a:solidFill>
                <a:latin typeface="Microsoft YaHei" charset="0"/>
                <a:ea typeface="Microsoft YaHei" charset="0"/>
                <a:cs typeface="Microsoft YaHei" charset="0"/>
              </a:rPr>
              <a:t>事後道德危險</a:t>
            </a:r>
            <a:r>
              <a:rPr lang="en-US" altLang="zh-CN" sz="2800" b="1" dirty="0">
                <a:solidFill>
                  <a:schemeClr val="bg1"/>
                </a:solidFill>
                <a:latin typeface="Microsoft YaHei" charset="0"/>
                <a:ea typeface="Microsoft YaHei" charset="0"/>
                <a:cs typeface="Microsoft YaHei" charset="0"/>
              </a:rPr>
              <a:t>(</a:t>
            </a:r>
            <a:r>
              <a:rPr lang="en" altLang="zh-CN" sz="2800" b="1" dirty="0">
                <a:solidFill>
                  <a:schemeClr val="bg1"/>
                </a:solidFill>
                <a:latin typeface="Microsoft YaHei" charset="0"/>
                <a:ea typeface="Microsoft YaHei" charset="0"/>
                <a:cs typeface="Microsoft YaHei" charset="0"/>
              </a:rPr>
              <a:t>ex-post moral hazard) </a:t>
            </a:r>
          </a:p>
        </p:txBody>
      </p:sp>
      <p:sp>
        <p:nvSpPr>
          <p:cNvPr id="23" name="矩形 22">
            <a:extLst>
              <a:ext uri="{FF2B5EF4-FFF2-40B4-BE49-F238E27FC236}">
                <a16:creationId xmlns:a16="http://schemas.microsoft.com/office/drawing/2014/main" id="{CFFE6A69-8B89-E54F-ABA6-4319339D4541}"/>
              </a:ext>
            </a:extLst>
          </p:cNvPr>
          <p:cNvSpPr/>
          <p:nvPr/>
        </p:nvSpPr>
        <p:spPr>
          <a:xfrm>
            <a:off x="7281432" y="4418423"/>
            <a:ext cx="904304" cy="584775"/>
          </a:xfrm>
          <a:prstGeom prst="rect">
            <a:avLst/>
          </a:prstGeom>
        </p:spPr>
        <p:txBody>
          <a:bodyPr wrap="square">
            <a:spAutoFit/>
          </a:bodyPr>
          <a:lstStyle/>
          <a:p>
            <a:r>
              <a:rPr kumimoji="1" lang="zh-TW" altLang="en-US" sz="3200" b="1" dirty="0">
                <a:solidFill>
                  <a:schemeClr val="bg1"/>
                </a:solidFill>
                <a:latin typeface="Microsoft YaHei" charset="0"/>
                <a:ea typeface="Microsoft YaHei" charset="0"/>
              </a:rPr>
              <a:t>✦</a:t>
            </a:r>
            <a:endParaRPr lang="zh-TW" altLang="en-US" sz="3200" dirty="0"/>
          </a:p>
        </p:txBody>
      </p:sp>
      <p:sp>
        <p:nvSpPr>
          <p:cNvPr id="25" name="矩形 24">
            <a:extLst>
              <a:ext uri="{FF2B5EF4-FFF2-40B4-BE49-F238E27FC236}">
                <a16:creationId xmlns:a16="http://schemas.microsoft.com/office/drawing/2014/main" id="{D53B5DC3-F52E-FE48-953C-2E1B42FEB0B1}"/>
              </a:ext>
            </a:extLst>
          </p:cNvPr>
          <p:cNvSpPr/>
          <p:nvPr/>
        </p:nvSpPr>
        <p:spPr>
          <a:xfrm>
            <a:off x="789039" y="5110175"/>
            <a:ext cx="11127190" cy="1384353"/>
          </a:xfrm>
          <a:prstGeom prst="rect">
            <a:avLst/>
          </a:prstGeom>
        </p:spPr>
        <p:txBody>
          <a:bodyPr wrap="square">
            <a:spAutoFit/>
          </a:bodyPr>
          <a:lstStyle/>
          <a:p>
            <a:pPr algn="just">
              <a:lnSpc>
                <a:spcPct val="120000"/>
              </a:lnSpc>
            </a:pPr>
            <a:r>
              <a:rPr kumimoji="1" lang="zh-TW" altLang="en-US" sz="2400" b="1" dirty="0">
                <a:solidFill>
                  <a:schemeClr val="bg1"/>
                </a:solidFill>
                <a:latin typeface="Microsoft YaHei" charset="0"/>
                <a:ea typeface="Microsoft YaHei" charset="0"/>
              </a:rPr>
              <a:t>購買高保障導致的保險詐欺行為。因為只有被保險人本人知道保單何時到期，所以當重置成本保單在保單到期前相較於實際現金價值保單僅存在較高的全損失竊率，此現象可以證明是被保險人的詐欺行為。</a:t>
            </a:r>
            <a:endParaRPr kumimoji="1" lang="en-US" altLang="zh-TW" sz="2400" b="1" dirty="0">
              <a:solidFill>
                <a:schemeClr val="bg1"/>
              </a:solidFill>
              <a:latin typeface="Microsoft YaHei" charset="0"/>
              <a:ea typeface="Microsoft YaHei" charset="0"/>
            </a:endParaRPr>
          </a:p>
        </p:txBody>
      </p:sp>
    </p:spTree>
    <p:extLst>
      <p:ext uri="{BB962C8B-B14F-4D97-AF65-F5344CB8AC3E}">
        <p14:creationId xmlns:p14="http://schemas.microsoft.com/office/powerpoint/2010/main" val="130808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群組 19">
            <a:extLst>
              <a:ext uri="{FF2B5EF4-FFF2-40B4-BE49-F238E27FC236}">
                <a16:creationId xmlns:a16="http://schemas.microsoft.com/office/drawing/2014/main" id="{B6EA5B47-17C6-1448-8968-26F4D7205260}"/>
              </a:ext>
            </a:extLst>
          </p:cNvPr>
          <p:cNvGrpSpPr/>
          <p:nvPr/>
        </p:nvGrpSpPr>
        <p:grpSpPr>
          <a:xfrm>
            <a:off x="258519" y="238818"/>
            <a:ext cx="8988079" cy="1070276"/>
            <a:chOff x="830019" y="260400"/>
            <a:chExt cx="8988079" cy="1070276"/>
          </a:xfrm>
        </p:grpSpPr>
        <p:sp>
          <p:nvSpPr>
            <p:cNvPr id="21" name="矩形 20">
              <a:extLst>
                <a:ext uri="{FF2B5EF4-FFF2-40B4-BE49-F238E27FC236}">
                  <a16:creationId xmlns:a16="http://schemas.microsoft.com/office/drawing/2014/main" id="{18530BC1-9397-4D49-9518-8CC7CBB89419}"/>
                </a:ext>
              </a:extLst>
            </p:cNvPr>
            <p:cNvSpPr/>
            <p:nvPr/>
          </p:nvSpPr>
          <p:spPr>
            <a:xfrm>
              <a:off x="1371555" y="260400"/>
              <a:ext cx="8446543" cy="646331"/>
            </a:xfrm>
            <a:prstGeom prst="rect">
              <a:avLst/>
            </a:prstGeom>
          </p:spPr>
          <p:txBody>
            <a:bodyPr wrap="none">
              <a:spAutoFit/>
            </a:bodyPr>
            <a:lstStyle/>
            <a:p>
              <a:r>
                <a:rPr kumimoji="1" lang="en" altLang="zh-TW" sz="3600" b="1" dirty="0">
                  <a:solidFill>
                    <a:srgbClr val="FFC000"/>
                  </a:solidFill>
                  <a:latin typeface="Microsoft YaHei" charset="0"/>
                  <a:ea typeface="Microsoft YaHei" charset="0"/>
                </a:rPr>
                <a:t>Dionne and Gagne (2002)</a:t>
              </a:r>
              <a:r>
                <a:rPr kumimoji="1" lang="zh-TW" altLang="en-US" sz="3600" b="1" dirty="0">
                  <a:solidFill>
                    <a:srgbClr val="FFC000"/>
                  </a:solidFill>
                  <a:latin typeface="Microsoft YaHei" charset="0"/>
                  <a:ea typeface="Microsoft YaHei" charset="0"/>
                </a:rPr>
                <a:t>的研究想法</a:t>
              </a:r>
            </a:p>
          </p:txBody>
        </p:sp>
        <p:sp>
          <p:nvSpPr>
            <p:cNvPr id="22" name="文本占位符 7">
              <a:extLst>
                <a:ext uri="{FF2B5EF4-FFF2-40B4-BE49-F238E27FC236}">
                  <a16:creationId xmlns:a16="http://schemas.microsoft.com/office/drawing/2014/main" id="{6EC2B924-C7B7-E040-A775-5265CEAE8E9F}"/>
                </a:ext>
              </a:extLst>
            </p:cNvPr>
            <p:cNvSpPr txBox="1">
              <a:spLocks/>
            </p:cNvSpPr>
            <p:nvPr/>
          </p:nvSpPr>
          <p:spPr>
            <a:xfrm>
              <a:off x="1221991" y="260400"/>
              <a:ext cx="8596107"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23" name="组 7">
              <a:extLst>
                <a:ext uri="{FF2B5EF4-FFF2-40B4-BE49-F238E27FC236}">
                  <a16:creationId xmlns:a16="http://schemas.microsoft.com/office/drawing/2014/main" id="{4256117E-60DF-9C46-810F-FF89C4D1841F}"/>
                </a:ext>
              </a:extLst>
            </p:cNvPr>
            <p:cNvGrpSpPr/>
            <p:nvPr/>
          </p:nvGrpSpPr>
          <p:grpSpPr>
            <a:xfrm rot="19856371">
              <a:off x="830019" y="276377"/>
              <a:ext cx="599401" cy="1054299"/>
              <a:chOff x="3087349" y="2393332"/>
              <a:chExt cx="759141" cy="1335268"/>
            </a:xfrm>
          </p:grpSpPr>
          <p:sp>
            <p:nvSpPr>
              <p:cNvPr id="24" name="椭圆 8">
                <a:extLst>
                  <a:ext uri="{FF2B5EF4-FFF2-40B4-BE49-F238E27FC236}">
                    <a16:creationId xmlns:a16="http://schemas.microsoft.com/office/drawing/2014/main" id="{06E45105-4351-9C42-A59E-3592AB8572C6}"/>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5" name="椭圆 9">
                <a:extLst>
                  <a:ext uri="{FF2B5EF4-FFF2-40B4-BE49-F238E27FC236}">
                    <a16:creationId xmlns:a16="http://schemas.microsoft.com/office/drawing/2014/main" id="{463EF21B-2444-804B-B9D0-6E5154598C50}"/>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椭圆 10">
                <a:extLst>
                  <a:ext uri="{FF2B5EF4-FFF2-40B4-BE49-F238E27FC236}">
                    <a16:creationId xmlns:a16="http://schemas.microsoft.com/office/drawing/2014/main" id="{FDDD46C5-5EA7-B74C-AD1A-2E09F51043F6}"/>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椭圆 11">
                <a:extLst>
                  <a:ext uri="{FF2B5EF4-FFF2-40B4-BE49-F238E27FC236}">
                    <a16:creationId xmlns:a16="http://schemas.microsoft.com/office/drawing/2014/main" id="{594B7F43-0A8B-874C-8FF8-E5EC798906DA}"/>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28" name="圆角矩形 321">
            <a:extLst>
              <a:ext uri="{FF2B5EF4-FFF2-40B4-BE49-F238E27FC236}">
                <a16:creationId xmlns:a16="http://schemas.microsoft.com/office/drawing/2014/main" id="{9C638EF2-21F7-8F41-83F9-CD2F537A33E5}"/>
              </a:ext>
            </a:extLst>
          </p:cNvPr>
          <p:cNvSpPr/>
          <p:nvPr/>
        </p:nvSpPr>
        <p:spPr>
          <a:xfrm>
            <a:off x="4102359" y="2014683"/>
            <a:ext cx="2217572" cy="603563"/>
          </a:xfrm>
          <a:prstGeom prst="roundRect">
            <a:avLst/>
          </a:prstGeom>
          <a:solidFill>
            <a:srgbClr val="2DA2BF"/>
          </a:solidFill>
          <a:ln w="1905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29" name="圆角矩形 335">
            <a:extLst>
              <a:ext uri="{FF2B5EF4-FFF2-40B4-BE49-F238E27FC236}">
                <a16:creationId xmlns:a16="http://schemas.microsoft.com/office/drawing/2014/main" id="{F96A8085-3CC9-5F45-863E-471989389863}"/>
              </a:ext>
            </a:extLst>
          </p:cNvPr>
          <p:cNvSpPr/>
          <p:nvPr/>
        </p:nvSpPr>
        <p:spPr>
          <a:xfrm>
            <a:off x="4144247" y="3293169"/>
            <a:ext cx="2175684" cy="603563"/>
          </a:xfrm>
          <a:prstGeom prst="roundRect">
            <a:avLst/>
          </a:prstGeom>
          <a:solidFill>
            <a:srgbClr val="DA1F28"/>
          </a:solidFill>
          <a:ln w="1905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30" name="圆角矩形 347">
            <a:extLst>
              <a:ext uri="{FF2B5EF4-FFF2-40B4-BE49-F238E27FC236}">
                <a16:creationId xmlns:a16="http://schemas.microsoft.com/office/drawing/2014/main" id="{35277233-06C5-0C42-810D-56618CAF16C2}"/>
              </a:ext>
            </a:extLst>
          </p:cNvPr>
          <p:cNvSpPr/>
          <p:nvPr/>
        </p:nvSpPr>
        <p:spPr>
          <a:xfrm>
            <a:off x="4144247" y="4540677"/>
            <a:ext cx="2175684" cy="603563"/>
          </a:xfrm>
          <a:prstGeom prst="roundRect">
            <a:avLst/>
          </a:prstGeom>
          <a:solidFill>
            <a:srgbClr val="39639D"/>
          </a:solidFill>
          <a:ln w="1905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31" name="群組 30">
            <a:extLst>
              <a:ext uri="{FF2B5EF4-FFF2-40B4-BE49-F238E27FC236}">
                <a16:creationId xmlns:a16="http://schemas.microsoft.com/office/drawing/2014/main" id="{2A18CCA0-2DC9-8740-B65A-CDD7558E412B}"/>
              </a:ext>
            </a:extLst>
          </p:cNvPr>
          <p:cNvGrpSpPr/>
          <p:nvPr/>
        </p:nvGrpSpPr>
        <p:grpSpPr>
          <a:xfrm>
            <a:off x="272866" y="1510239"/>
            <a:ext cx="3888641" cy="4402392"/>
            <a:chOff x="456118" y="1558492"/>
            <a:chExt cx="3888641" cy="4402392"/>
          </a:xfrm>
        </p:grpSpPr>
        <p:sp>
          <p:nvSpPr>
            <p:cNvPr id="32" name="圆角矩形 370">
              <a:extLst>
                <a:ext uri="{FF2B5EF4-FFF2-40B4-BE49-F238E27FC236}">
                  <a16:creationId xmlns:a16="http://schemas.microsoft.com/office/drawing/2014/main" id="{48B39C92-B586-5D4F-A278-536A7A249DDA}"/>
                </a:ext>
              </a:extLst>
            </p:cNvPr>
            <p:cNvSpPr/>
            <p:nvPr/>
          </p:nvSpPr>
          <p:spPr>
            <a:xfrm>
              <a:off x="456118" y="1635856"/>
              <a:ext cx="3888641" cy="4325028"/>
            </a:xfrm>
            <a:prstGeom prst="roundRect">
              <a:avLst>
                <a:gd name="adj" fmla="val 4670"/>
              </a:avLst>
            </a:prstGeom>
            <a:gradFill flip="none" rotWithShape="1">
              <a:gsLst>
                <a:gs pos="0">
                  <a:sysClr val="window" lastClr="FFFFFF">
                    <a:lumMod val="50000"/>
                  </a:sysClr>
                </a:gs>
                <a:gs pos="100000">
                  <a:sysClr val="windowText" lastClr="000000">
                    <a:lumMod val="75000"/>
                    <a:lumOff val="25000"/>
                  </a:sysClr>
                </a:gs>
              </a:gsLst>
              <a:lin ang="2700000" scaled="1"/>
              <a:tileRect/>
            </a:gradFill>
            <a:ln w="22225" cap="flat" cmpd="thickThin" algn="ctr">
              <a:gradFill flip="none" rotWithShape="1">
                <a:gsLst>
                  <a:gs pos="0">
                    <a:sysClr val="window" lastClr="FFFFFF">
                      <a:lumMod val="65000"/>
                    </a:sysClr>
                  </a:gs>
                  <a:gs pos="100000">
                    <a:sysClr val="windowText" lastClr="000000">
                      <a:lumMod val="85000"/>
                      <a:lumOff val="15000"/>
                    </a:sysClr>
                  </a:gs>
                </a:gsLst>
                <a:lin ang="2700000" scaled="1"/>
                <a:tileRect/>
              </a:gradFill>
              <a:prstDash val="solid"/>
            </a:ln>
            <a:effectLst>
              <a:outerShdw blurRad="139700" dist="762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33" name="圆角矩形 371">
              <a:extLst>
                <a:ext uri="{FF2B5EF4-FFF2-40B4-BE49-F238E27FC236}">
                  <a16:creationId xmlns:a16="http://schemas.microsoft.com/office/drawing/2014/main" id="{1AB09951-8EF0-6C44-A5EB-3EB40E5FF80E}"/>
                </a:ext>
              </a:extLst>
            </p:cNvPr>
            <p:cNvSpPr/>
            <p:nvPr/>
          </p:nvSpPr>
          <p:spPr>
            <a:xfrm>
              <a:off x="671070" y="1811472"/>
              <a:ext cx="3493398" cy="3891222"/>
            </a:xfrm>
            <a:prstGeom prst="roundRect">
              <a:avLst>
                <a:gd name="adj" fmla="val 3438"/>
              </a:avLst>
            </a:prstGeom>
            <a:blipFill dpi="0" rotWithShape="1">
              <a:blip r:embed="rId2"/>
              <a:srcRect/>
              <a:tile tx="-19050" ty="0" sx="100000" sy="100000" flip="none" algn="ctr"/>
            </a:blipFill>
            <a:ln w="25400" cap="flat" cmpd="thickThin" algn="ctr">
              <a:noFill/>
              <a:prstDash val="solid"/>
            </a:ln>
            <a:effectLst>
              <a:outerShdw blurRad="177800" dist="88900" dir="2700000" algn="tl" rotWithShape="0">
                <a:prstClr val="black">
                  <a:alpha val="5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nvGrpSpPr>
            <p:cNvPr id="34" name="组合 403">
              <a:extLst>
                <a:ext uri="{FF2B5EF4-FFF2-40B4-BE49-F238E27FC236}">
                  <a16:creationId xmlns:a16="http://schemas.microsoft.com/office/drawing/2014/main" id="{0DEB10BB-E2B6-9F46-9273-8CD088996DC3}"/>
                </a:ext>
              </a:extLst>
            </p:cNvPr>
            <p:cNvGrpSpPr/>
            <p:nvPr/>
          </p:nvGrpSpPr>
          <p:grpSpPr>
            <a:xfrm>
              <a:off x="852198" y="1896279"/>
              <a:ext cx="209149" cy="220072"/>
              <a:chOff x="2483009" y="1114425"/>
              <a:chExt cx="209550" cy="209550"/>
            </a:xfrm>
          </p:grpSpPr>
          <p:sp>
            <p:nvSpPr>
              <p:cNvPr id="92" name="椭圆 431">
                <a:extLst>
                  <a:ext uri="{FF2B5EF4-FFF2-40B4-BE49-F238E27FC236}">
                    <a16:creationId xmlns:a16="http://schemas.microsoft.com/office/drawing/2014/main" id="{35147097-5E47-0442-A12B-27CED4D53170}"/>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93" name="椭圆 432">
                <a:extLst>
                  <a:ext uri="{FF2B5EF4-FFF2-40B4-BE49-F238E27FC236}">
                    <a16:creationId xmlns:a16="http://schemas.microsoft.com/office/drawing/2014/main" id="{AB251D96-0BD7-B44C-A599-149B60653FFE}"/>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35" name="组合 404">
              <a:extLst>
                <a:ext uri="{FF2B5EF4-FFF2-40B4-BE49-F238E27FC236}">
                  <a16:creationId xmlns:a16="http://schemas.microsoft.com/office/drawing/2014/main" id="{3CA38942-4502-D544-9C6C-9BEA0BD209A7}"/>
                </a:ext>
              </a:extLst>
            </p:cNvPr>
            <p:cNvGrpSpPr/>
            <p:nvPr/>
          </p:nvGrpSpPr>
          <p:grpSpPr>
            <a:xfrm>
              <a:off x="1174209" y="1896279"/>
              <a:ext cx="209149" cy="220072"/>
              <a:chOff x="2483009" y="1114425"/>
              <a:chExt cx="209550" cy="209550"/>
            </a:xfrm>
          </p:grpSpPr>
          <p:sp>
            <p:nvSpPr>
              <p:cNvPr id="90" name="椭圆 429">
                <a:extLst>
                  <a:ext uri="{FF2B5EF4-FFF2-40B4-BE49-F238E27FC236}">
                    <a16:creationId xmlns:a16="http://schemas.microsoft.com/office/drawing/2014/main" id="{3FF62D08-BB71-C640-9126-B4FABD04CEB8}"/>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91" name="椭圆 430">
                <a:extLst>
                  <a:ext uri="{FF2B5EF4-FFF2-40B4-BE49-F238E27FC236}">
                    <a16:creationId xmlns:a16="http://schemas.microsoft.com/office/drawing/2014/main" id="{01375FB8-C650-9146-A689-418AE6EF36DA}"/>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36" name="组合 405">
              <a:extLst>
                <a:ext uri="{FF2B5EF4-FFF2-40B4-BE49-F238E27FC236}">
                  <a16:creationId xmlns:a16="http://schemas.microsoft.com/office/drawing/2014/main" id="{9D3CF778-F364-C54C-81B2-705262FEDCFC}"/>
                </a:ext>
              </a:extLst>
            </p:cNvPr>
            <p:cNvGrpSpPr/>
            <p:nvPr/>
          </p:nvGrpSpPr>
          <p:grpSpPr>
            <a:xfrm>
              <a:off x="1496219" y="1896279"/>
              <a:ext cx="209149" cy="220072"/>
              <a:chOff x="2483009" y="1114425"/>
              <a:chExt cx="209550" cy="209550"/>
            </a:xfrm>
          </p:grpSpPr>
          <p:sp>
            <p:nvSpPr>
              <p:cNvPr id="88" name="椭圆 427">
                <a:extLst>
                  <a:ext uri="{FF2B5EF4-FFF2-40B4-BE49-F238E27FC236}">
                    <a16:creationId xmlns:a16="http://schemas.microsoft.com/office/drawing/2014/main" id="{8F3360E7-AF85-294B-BB4A-7B4308BE55BC}"/>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89" name="椭圆 428">
                <a:extLst>
                  <a:ext uri="{FF2B5EF4-FFF2-40B4-BE49-F238E27FC236}">
                    <a16:creationId xmlns:a16="http://schemas.microsoft.com/office/drawing/2014/main" id="{0511ADF5-B0ED-7C41-94B5-8817908EC71A}"/>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37" name="组合 406">
              <a:extLst>
                <a:ext uri="{FF2B5EF4-FFF2-40B4-BE49-F238E27FC236}">
                  <a16:creationId xmlns:a16="http://schemas.microsoft.com/office/drawing/2014/main" id="{BB7E069E-58F2-7244-96F6-D7F32B715C54}"/>
                </a:ext>
              </a:extLst>
            </p:cNvPr>
            <p:cNvGrpSpPr/>
            <p:nvPr/>
          </p:nvGrpSpPr>
          <p:grpSpPr>
            <a:xfrm>
              <a:off x="1818230" y="1896279"/>
              <a:ext cx="209149" cy="220072"/>
              <a:chOff x="2483009" y="1114425"/>
              <a:chExt cx="209550" cy="209550"/>
            </a:xfrm>
          </p:grpSpPr>
          <p:sp>
            <p:nvSpPr>
              <p:cNvPr id="86" name="椭圆 425">
                <a:extLst>
                  <a:ext uri="{FF2B5EF4-FFF2-40B4-BE49-F238E27FC236}">
                    <a16:creationId xmlns:a16="http://schemas.microsoft.com/office/drawing/2014/main" id="{9BC55834-C1B1-8F43-AF9B-8528E4099A2B}"/>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87" name="椭圆 426">
                <a:extLst>
                  <a:ext uri="{FF2B5EF4-FFF2-40B4-BE49-F238E27FC236}">
                    <a16:creationId xmlns:a16="http://schemas.microsoft.com/office/drawing/2014/main" id="{C3616107-70E9-8045-AE63-1F8BB6DBA5B5}"/>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38" name="组合 407">
              <a:extLst>
                <a:ext uri="{FF2B5EF4-FFF2-40B4-BE49-F238E27FC236}">
                  <a16:creationId xmlns:a16="http://schemas.microsoft.com/office/drawing/2014/main" id="{CFF9A51B-4C96-8545-826D-5CDD40868A57}"/>
                </a:ext>
              </a:extLst>
            </p:cNvPr>
            <p:cNvGrpSpPr/>
            <p:nvPr/>
          </p:nvGrpSpPr>
          <p:grpSpPr>
            <a:xfrm>
              <a:off x="2140241" y="1896279"/>
              <a:ext cx="209149" cy="220072"/>
              <a:chOff x="2483009" y="1114425"/>
              <a:chExt cx="209550" cy="209550"/>
            </a:xfrm>
          </p:grpSpPr>
          <p:sp>
            <p:nvSpPr>
              <p:cNvPr id="84" name="椭圆 423">
                <a:extLst>
                  <a:ext uri="{FF2B5EF4-FFF2-40B4-BE49-F238E27FC236}">
                    <a16:creationId xmlns:a16="http://schemas.microsoft.com/office/drawing/2014/main" id="{85642513-06EE-FD48-87D8-F0237709BCA0}"/>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85" name="椭圆 424">
                <a:extLst>
                  <a:ext uri="{FF2B5EF4-FFF2-40B4-BE49-F238E27FC236}">
                    <a16:creationId xmlns:a16="http://schemas.microsoft.com/office/drawing/2014/main" id="{4D5FA30C-4819-F648-B37C-754CA3B8A8FB}"/>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39" name="组合 408">
              <a:extLst>
                <a:ext uri="{FF2B5EF4-FFF2-40B4-BE49-F238E27FC236}">
                  <a16:creationId xmlns:a16="http://schemas.microsoft.com/office/drawing/2014/main" id="{CEC22CAD-52C4-194E-9B7A-D899F062318B}"/>
                </a:ext>
              </a:extLst>
            </p:cNvPr>
            <p:cNvGrpSpPr/>
            <p:nvPr/>
          </p:nvGrpSpPr>
          <p:grpSpPr>
            <a:xfrm>
              <a:off x="2462251" y="1896279"/>
              <a:ext cx="209149" cy="220072"/>
              <a:chOff x="2483009" y="1114425"/>
              <a:chExt cx="209550" cy="209550"/>
            </a:xfrm>
          </p:grpSpPr>
          <p:sp>
            <p:nvSpPr>
              <p:cNvPr id="82" name="椭圆 421">
                <a:extLst>
                  <a:ext uri="{FF2B5EF4-FFF2-40B4-BE49-F238E27FC236}">
                    <a16:creationId xmlns:a16="http://schemas.microsoft.com/office/drawing/2014/main" id="{6AFFD42B-8D37-7B4C-9949-15508EF19042}"/>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83" name="椭圆 422">
                <a:extLst>
                  <a:ext uri="{FF2B5EF4-FFF2-40B4-BE49-F238E27FC236}">
                    <a16:creationId xmlns:a16="http://schemas.microsoft.com/office/drawing/2014/main" id="{90194A27-8644-9D42-A1AA-CB5B358D81A7}"/>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40" name="组合 409">
              <a:extLst>
                <a:ext uri="{FF2B5EF4-FFF2-40B4-BE49-F238E27FC236}">
                  <a16:creationId xmlns:a16="http://schemas.microsoft.com/office/drawing/2014/main" id="{1964A3C6-22F6-4A41-A852-D15BAD1767AE}"/>
                </a:ext>
              </a:extLst>
            </p:cNvPr>
            <p:cNvGrpSpPr/>
            <p:nvPr/>
          </p:nvGrpSpPr>
          <p:grpSpPr>
            <a:xfrm>
              <a:off x="2784262" y="1896279"/>
              <a:ext cx="209149" cy="220072"/>
              <a:chOff x="2483009" y="1114425"/>
              <a:chExt cx="209550" cy="209550"/>
            </a:xfrm>
          </p:grpSpPr>
          <p:sp>
            <p:nvSpPr>
              <p:cNvPr id="80" name="椭圆 419">
                <a:extLst>
                  <a:ext uri="{FF2B5EF4-FFF2-40B4-BE49-F238E27FC236}">
                    <a16:creationId xmlns:a16="http://schemas.microsoft.com/office/drawing/2014/main" id="{AB89A48F-7B4F-2447-8C8A-EB7A07F04359}"/>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81" name="椭圆 420">
                <a:extLst>
                  <a:ext uri="{FF2B5EF4-FFF2-40B4-BE49-F238E27FC236}">
                    <a16:creationId xmlns:a16="http://schemas.microsoft.com/office/drawing/2014/main" id="{94023A6D-A7AE-4143-B5C2-F7B4C0AE19FF}"/>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41" name="组合 410">
              <a:extLst>
                <a:ext uri="{FF2B5EF4-FFF2-40B4-BE49-F238E27FC236}">
                  <a16:creationId xmlns:a16="http://schemas.microsoft.com/office/drawing/2014/main" id="{47AED1D0-F132-B943-A3F9-3ED42FFE48E5}"/>
                </a:ext>
              </a:extLst>
            </p:cNvPr>
            <p:cNvGrpSpPr/>
            <p:nvPr/>
          </p:nvGrpSpPr>
          <p:grpSpPr>
            <a:xfrm>
              <a:off x="3106272" y="1896279"/>
              <a:ext cx="209149" cy="220072"/>
              <a:chOff x="2483009" y="1114425"/>
              <a:chExt cx="209550" cy="209550"/>
            </a:xfrm>
          </p:grpSpPr>
          <p:sp>
            <p:nvSpPr>
              <p:cNvPr id="78" name="椭圆 417">
                <a:extLst>
                  <a:ext uri="{FF2B5EF4-FFF2-40B4-BE49-F238E27FC236}">
                    <a16:creationId xmlns:a16="http://schemas.microsoft.com/office/drawing/2014/main" id="{433B1FA7-24C9-F947-BBFC-16EC38E8088F}"/>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79" name="椭圆 418">
                <a:extLst>
                  <a:ext uri="{FF2B5EF4-FFF2-40B4-BE49-F238E27FC236}">
                    <a16:creationId xmlns:a16="http://schemas.microsoft.com/office/drawing/2014/main" id="{BCB51863-F5BA-8B4C-896E-66E1433EF18B}"/>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42" name="组合 411">
              <a:extLst>
                <a:ext uri="{FF2B5EF4-FFF2-40B4-BE49-F238E27FC236}">
                  <a16:creationId xmlns:a16="http://schemas.microsoft.com/office/drawing/2014/main" id="{F7CCFD01-5949-1A4D-B407-AF1CD37DC930}"/>
                </a:ext>
              </a:extLst>
            </p:cNvPr>
            <p:cNvGrpSpPr/>
            <p:nvPr/>
          </p:nvGrpSpPr>
          <p:grpSpPr>
            <a:xfrm>
              <a:off x="3428284" y="1896279"/>
              <a:ext cx="209149" cy="220072"/>
              <a:chOff x="2483009" y="1114425"/>
              <a:chExt cx="209550" cy="209550"/>
            </a:xfrm>
          </p:grpSpPr>
          <p:sp>
            <p:nvSpPr>
              <p:cNvPr id="76" name="椭圆 415">
                <a:extLst>
                  <a:ext uri="{FF2B5EF4-FFF2-40B4-BE49-F238E27FC236}">
                    <a16:creationId xmlns:a16="http://schemas.microsoft.com/office/drawing/2014/main" id="{38765AEE-FA1E-C74E-A8A7-5108C7A35D24}"/>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77" name="椭圆 416">
                <a:extLst>
                  <a:ext uri="{FF2B5EF4-FFF2-40B4-BE49-F238E27FC236}">
                    <a16:creationId xmlns:a16="http://schemas.microsoft.com/office/drawing/2014/main" id="{2C7FC69A-2276-B74A-A98F-AF43A61259F0}"/>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43" name="组合 412">
              <a:extLst>
                <a:ext uri="{FF2B5EF4-FFF2-40B4-BE49-F238E27FC236}">
                  <a16:creationId xmlns:a16="http://schemas.microsoft.com/office/drawing/2014/main" id="{F21B9AF4-C3C5-8A4B-8185-804571133B0F}"/>
                </a:ext>
              </a:extLst>
            </p:cNvPr>
            <p:cNvGrpSpPr/>
            <p:nvPr/>
          </p:nvGrpSpPr>
          <p:grpSpPr>
            <a:xfrm>
              <a:off x="3750294" y="1896279"/>
              <a:ext cx="209149" cy="220072"/>
              <a:chOff x="2483009" y="1114425"/>
              <a:chExt cx="209550" cy="209550"/>
            </a:xfrm>
          </p:grpSpPr>
          <p:sp>
            <p:nvSpPr>
              <p:cNvPr id="74" name="椭圆 413">
                <a:extLst>
                  <a:ext uri="{FF2B5EF4-FFF2-40B4-BE49-F238E27FC236}">
                    <a16:creationId xmlns:a16="http://schemas.microsoft.com/office/drawing/2014/main" id="{3995D995-6C34-4540-9A04-FBF1F716A431}"/>
                  </a:ext>
                </a:extLst>
              </p:cNvPr>
              <p:cNvSpPr/>
              <p:nvPr/>
            </p:nvSpPr>
            <p:spPr>
              <a:xfrm>
                <a:off x="2483009" y="1114425"/>
                <a:ext cx="209550" cy="209550"/>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55000" cap="flat" cmpd="thickThin" algn="ctr">
                <a:noFill/>
                <a:prstDash val="solid"/>
              </a:ln>
              <a:effectLst>
                <a:outerShdw blurRad="12700" dist="127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75" name="椭圆 414">
                <a:extLst>
                  <a:ext uri="{FF2B5EF4-FFF2-40B4-BE49-F238E27FC236}">
                    <a16:creationId xmlns:a16="http://schemas.microsoft.com/office/drawing/2014/main" id="{280135BB-BA1E-E043-9F7A-CBAC206F6A82}"/>
                  </a:ext>
                </a:extLst>
              </p:cNvPr>
              <p:cNvSpPr/>
              <p:nvPr/>
            </p:nvSpPr>
            <p:spPr>
              <a:xfrm>
                <a:off x="2502059" y="1133475"/>
                <a:ext cx="171450" cy="171450"/>
              </a:xfrm>
              <a:prstGeom prst="ellipse">
                <a:avLst/>
              </a:prstGeom>
              <a:solidFill>
                <a:sysClr val="windowText" lastClr="000000">
                  <a:lumMod val="65000"/>
                  <a:lumOff val="35000"/>
                </a:sysClr>
              </a:solidFill>
              <a:ln w="55000" cap="flat" cmpd="thickThin" algn="ctr">
                <a:noFill/>
                <a:prstDash val="solid"/>
              </a:ln>
              <a:effectLst>
                <a:innerShdw blurRad="12700" dist="12700" dir="13500000">
                  <a:prstClr val="black">
                    <a:alpha val="50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44" name="圆角矩形 401">
              <a:extLst>
                <a:ext uri="{FF2B5EF4-FFF2-40B4-BE49-F238E27FC236}">
                  <a16:creationId xmlns:a16="http://schemas.microsoft.com/office/drawing/2014/main" id="{D8D7222D-CB16-2F4C-88BF-C03629EFE238}"/>
                </a:ext>
              </a:extLst>
            </p:cNvPr>
            <p:cNvSpPr/>
            <p:nvPr/>
          </p:nvSpPr>
          <p:spPr>
            <a:xfrm>
              <a:off x="906088"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5" name="圆角矩形 402">
              <a:extLst>
                <a:ext uri="{FF2B5EF4-FFF2-40B4-BE49-F238E27FC236}">
                  <a16:creationId xmlns:a16="http://schemas.microsoft.com/office/drawing/2014/main" id="{82AF74B8-B852-0040-81FC-546C8009C777}"/>
                </a:ext>
              </a:extLst>
            </p:cNvPr>
            <p:cNvSpPr/>
            <p:nvPr/>
          </p:nvSpPr>
          <p:spPr>
            <a:xfrm>
              <a:off x="967563"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6" name="圆角矩形 399">
              <a:extLst>
                <a:ext uri="{FF2B5EF4-FFF2-40B4-BE49-F238E27FC236}">
                  <a16:creationId xmlns:a16="http://schemas.microsoft.com/office/drawing/2014/main" id="{59CADD0C-385C-6D44-B550-964B42DAEFFE}"/>
                </a:ext>
              </a:extLst>
            </p:cNvPr>
            <p:cNvSpPr/>
            <p:nvPr/>
          </p:nvSpPr>
          <p:spPr>
            <a:xfrm>
              <a:off x="1229356"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7" name="圆角矩形 400">
              <a:extLst>
                <a:ext uri="{FF2B5EF4-FFF2-40B4-BE49-F238E27FC236}">
                  <a16:creationId xmlns:a16="http://schemas.microsoft.com/office/drawing/2014/main" id="{862B8028-9A81-954F-BAF4-23342F91BFED}"/>
                </a:ext>
              </a:extLst>
            </p:cNvPr>
            <p:cNvSpPr/>
            <p:nvPr/>
          </p:nvSpPr>
          <p:spPr>
            <a:xfrm>
              <a:off x="1290831"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8" name="圆角矩形 397">
              <a:extLst>
                <a:ext uri="{FF2B5EF4-FFF2-40B4-BE49-F238E27FC236}">
                  <a16:creationId xmlns:a16="http://schemas.microsoft.com/office/drawing/2014/main" id="{7F5B681B-5808-8D4F-9AEB-4678A152F6A5}"/>
                </a:ext>
              </a:extLst>
            </p:cNvPr>
            <p:cNvSpPr/>
            <p:nvPr/>
          </p:nvSpPr>
          <p:spPr>
            <a:xfrm>
              <a:off x="1552626"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49" name="圆角矩形 398">
              <a:extLst>
                <a:ext uri="{FF2B5EF4-FFF2-40B4-BE49-F238E27FC236}">
                  <a16:creationId xmlns:a16="http://schemas.microsoft.com/office/drawing/2014/main" id="{2148FD21-3DB8-8847-9FA4-B6526E277A11}"/>
                </a:ext>
              </a:extLst>
            </p:cNvPr>
            <p:cNvSpPr/>
            <p:nvPr/>
          </p:nvSpPr>
          <p:spPr>
            <a:xfrm>
              <a:off x="1614101"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0" name="圆角矩形 395">
              <a:extLst>
                <a:ext uri="{FF2B5EF4-FFF2-40B4-BE49-F238E27FC236}">
                  <a16:creationId xmlns:a16="http://schemas.microsoft.com/office/drawing/2014/main" id="{62B3E7F5-FDA4-0A4B-9595-1076CE1881F5}"/>
                </a:ext>
              </a:extLst>
            </p:cNvPr>
            <p:cNvSpPr/>
            <p:nvPr/>
          </p:nvSpPr>
          <p:spPr>
            <a:xfrm>
              <a:off x="1875893"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1" name="圆角矩形 396">
              <a:extLst>
                <a:ext uri="{FF2B5EF4-FFF2-40B4-BE49-F238E27FC236}">
                  <a16:creationId xmlns:a16="http://schemas.microsoft.com/office/drawing/2014/main" id="{357D1B23-F36C-D74B-98BC-4A02FE59245B}"/>
                </a:ext>
              </a:extLst>
            </p:cNvPr>
            <p:cNvSpPr/>
            <p:nvPr/>
          </p:nvSpPr>
          <p:spPr>
            <a:xfrm>
              <a:off x="1937368"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2" name="圆角矩形 393">
              <a:extLst>
                <a:ext uri="{FF2B5EF4-FFF2-40B4-BE49-F238E27FC236}">
                  <a16:creationId xmlns:a16="http://schemas.microsoft.com/office/drawing/2014/main" id="{E283E05D-15D8-5344-99B4-01B7BA46F0F1}"/>
                </a:ext>
              </a:extLst>
            </p:cNvPr>
            <p:cNvSpPr/>
            <p:nvPr/>
          </p:nvSpPr>
          <p:spPr>
            <a:xfrm>
              <a:off x="2199162"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3" name="圆角矩形 394">
              <a:extLst>
                <a:ext uri="{FF2B5EF4-FFF2-40B4-BE49-F238E27FC236}">
                  <a16:creationId xmlns:a16="http://schemas.microsoft.com/office/drawing/2014/main" id="{80C1D8F7-D4CB-F945-B747-5D578CDDAA87}"/>
                </a:ext>
              </a:extLst>
            </p:cNvPr>
            <p:cNvSpPr/>
            <p:nvPr/>
          </p:nvSpPr>
          <p:spPr>
            <a:xfrm>
              <a:off x="2260637"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4" name="圆角矩形 391">
              <a:extLst>
                <a:ext uri="{FF2B5EF4-FFF2-40B4-BE49-F238E27FC236}">
                  <a16:creationId xmlns:a16="http://schemas.microsoft.com/office/drawing/2014/main" id="{E2E85EA4-7B08-EC41-AAAC-0B29BE12EC9C}"/>
                </a:ext>
              </a:extLst>
            </p:cNvPr>
            <p:cNvSpPr/>
            <p:nvPr/>
          </p:nvSpPr>
          <p:spPr>
            <a:xfrm>
              <a:off x="2522430"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5" name="圆角矩形 392">
              <a:extLst>
                <a:ext uri="{FF2B5EF4-FFF2-40B4-BE49-F238E27FC236}">
                  <a16:creationId xmlns:a16="http://schemas.microsoft.com/office/drawing/2014/main" id="{912775F2-2E20-B944-8413-1793F1C9EA9A}"/>
                </a:ext>
              </a:extLst>
            </p:cNvPr>
            <p:cNvSpPr/>
            <p:nvPr/>
          </p:nvSpPr>
          <p:spPr>
            <a:xfrm>
              <a:off x="2583905"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6" name="圆角矩形 389">
              <a:extLst>
                <a:ext uri="{FF2B5EF4-FFF2-40B4-BE49-F238E27FC236}">
                  <a16:creationId xmlns:a16="http://schemas.microsoft.com/office/drawing/2014/main" id="{3AF8D447-5C31-2749-9943-1A71E6DF58CE}"/>
                </a:ext>
              </a:extLst>
            </p:cNvPr>
            <p:cNvSpPr/>
            <p:nvPr/>
          </p:nvSpPr>
          <p:spPr>
            <a:xfrm>
              <a:off x="2845700"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7" name="圆角矩形 390">
              <a:extLst>
                <a:ext uri="{FF2B5EF4-FFF2-40B4-BE49-F238E27FC236}">
                  <a16:creationId xmlns:a16="http://schemas.microsoft.com/office/drawing/2014/main" id="{20628C1B-E742-DF4E-B0E2-A23CE23ED140}"/>
                </a:ext>
              </a:extLst>
            </p:cNvPr>
            <p:cNvSpPr/>
            <p:nvPr/>
          </p:nvSpPr>
          <p:spPr>
            <a:xfrm>
              <a:off x="2907175"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8" name="圆角矩形 387">
              <a:extLst>
                <a:ext uri="{FF2B5EF4-FFF2-40B4-BE49-F238E27FC236}">
                  <a16:creationId xmlns:a16="http://schemas.microsoft.com/office/drawing/2014/main" id="{7AEEC08B-E511-7240-9B8D-15F1B5B32086}"/>
                </a:ext>
              </a:extLst>
            </p:cNvPr>
            <p:cNvSpPr/>
            <p:nvPr/>
          </p:nvSpPr>
          <p:spPr>
            <a:xfrm>
              <a:off x="3168967"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59" name="圆角矩形 388">
              <a:extLst>
                <a:ext uri="{FF2B5EF4-FFF2-40B4-BE49-F238E27FC236}">
                  <a16:creationId xmlns:a16="http://schemas.microsoft.com/office/drawing/2014/main" id="{F61462A8-6A39-524B-BDA9-EC8D0C2629A3}"/>
                </a:ext>
              </a:extLst>
            </p:cNvPr>
            <p:cNvSpPr/>
            <p:nvPr/>
          </p:nvSpPr>
          <p:spPr>
            <a:xfrm>
              <a:off x="3230442"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0" name="圆角矩形 385">
              <a:extLst>
                <a:ext uri="{FF2B5EF4-FFF2-40B4-BE49-F238E27FC236}">
                  <a16:creationId xmlns:a16="http://schemas.microsoft.com/office/drawing/2014/main" id="{B3522B0B-D811-D045-A8F8-9EB70DDAE94F}"/>
                </a:ext>
              </a:extLst>
            </p:cNvPr>
            <p:cNvSpPr/>
            <p:nvPr/>
          </p:nvSpPr>
          <p:spPr>
            <a:xfrm>
              <a:off x="3492236"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1" name="圆角矩形 386">
              <a:extLst>
                <a:ext uri="{FF2B5EF4-FFF2-40B4-BE49-F238E27FC236}">
                  <a16:creationId xmlns:a16="http://schemas.microsoft.com/office/drawing/2014/main" id="{808161AC-FAAD-154B-B037-5A59E50FC4D6}"/>
                </a:ext>
              </a:extLst>
            </p:cNvPr>
            <p:cNvSpPr/>
            <p:nvPr/>
          </p:nvSpPr>
          <p:spPr>
            <a:xfrm>
              <a:off x="3553711"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2" name="圆角矩形 383">
              <a:extLst>
                <a:ext uri="{FF2B5EF4-FFF2-40B4-BE49-F238E27FC236}">
                  <a16:creationId xmlns:a16="http://schemas.microsoft.com/office/drawing/2014/main" id="{945CAD29-C6B7-DE45-A858-2E04F8DC40F6}"/>
                </a:ext>
              </a:extLst>
            </p:cNvPr>
            <p:cNvSpPr/>
            <p:nvPr/>
          </p:nvSpPr>
          <p:spPr>
            <a:xfrm>
              <a:off x="3815525"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63" name="圆角矩形 384">
              <a:extLst>
                <a:ext uri="{FF2B5EF4-FFF2-40B4-BE49-F238E27FC236}">
                  <a16:creationId xmlns:a16="http://schemas.microsoft.com/office/drawing/2014/main" id="{CE98CD37-24B9-2D43-A3AC-649A12417EFB}"/>
                </a:ext>
              </a:extLst>
            </p:cNvPr>
            <p:cNvSpPr/>
            <p:nvPr/>
          </p:nvSpPr>
          <p:spPr>
            <a:xfrm>
              <a:off x="3877000" y="1558492"/>
              <a:ext cx="22914" cy="454905"/>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9050" cap="flat" cmpd="thickThin"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ln>
            <a:effectLst>
              <a:outerShdw blurRad="25400" sx="102000" sy="102000" algn="ctr"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94" name="矩形 93">
            <a:extLst>
              <a:ext uri="{FF2B5EF4-FFF2-40B4-BE49-F238E27FC236}">
                <a16:creationId xmlns:a16="http://schemas.microsoft.com/office/drawing/2014/main" id="{F33FD26E-649F-7441-BA0A-F82C5B0E1A75}"/>
              </a:ext>
            </a:extLst>
          </p:cNvPr>
          <p:cNvSpPr/>
          <p:nvPr/>
        </p:nvSpPr>
        <p:spPr>
          <a:xfrm>
            <a:off x="554707" y="2871905"/>
            <a:ext cx="3334058" cy="1884555"/>
          </a:xfrm>
          <a:prstGeom prst="rect">
            <a:avLst/>
          </a:prstGeom>
        </p:spPr>
        <p:txBody>
          <a:bodyPr wrap="square">
            <a:spAutoFit/>
          </a:bodyPr>
          <a:lstStyle/>
          <a:p>
            <a:pPr marL="342900" indent="-342900">
              <a:lnSpc>
                <a:spcPct val="150000"/>
              </a:lnSpc>
              <a:buFont typeface="Wingdings" pitchFamily="2" charset="2"/>
              <a:buChar char="ü"/>
            </a:pPr>
            <a:r>
              <a:rPr kumimoji="1" lang="zh-TW" altLang="en-US" sz="2000" b="1" dirty="0">
                <a:solidFill>
                  <a:schemeClr val="accent4">
                    <a:lumMod val="90000"/>
                    <a:lumOff val="10000"/>
                  </a:schemeClr>
                </a:solidFill>
                <a:latin typeface="Microsoft YaHei" charset="0"/>
                <a:ea typeface="Microsoft YaHei" charset="0"/>
              </a:rPr>
              <a:t>汽車</a:t>
            </a:r>
            <a:r>
              <a:rPr kumimoji="1" lang="zh-TW" altLang="en-US" sz="2000" b="1" u="sng" dirty="0">
                <a:solidFill>
                  <a:schemeClr val="accent4">
                    <a:lumMod val="90000"/>
                    <a:lumOff val="10000"/>
                  </a:schemeClr>
                </a:solidFill>
                <a:latin typeface="Microsoft YaHei" charset="0"/>
                <a:ea typeface="Microsoft YaHei" charset="0"/>
              </a:rPr>
              <a:t>失竊時點</a:t>
            </a:r>
            <a:endParaRPr kumimoji="1" lang="en-US" altLang="zh-TW" sz="2000" b="1" u="sng" dirty="0">
              <a:solidFill>
                <a:schemeClr val="accent4">
                  <a:lumMod val="90000"/>
                  <a:lumOff val="10000"/>
                </a:schemeClr>
              </a:solidFill>
              <a:latin typeface="Microsoft YaHei" charset="0"/>
              <a:ea typeface="Microsoft YaHei" charset="0"/>
            </a:endParaRPr>
          </a:p>
          <a:p>
            <a:pPr marL="304800">
              <a:lnSpc>
                <a:spcPct val="150000"/>
              </a:lnSpc>
            </a:pPr>
            <a:r>
              <a:rPr kumimoji="1" lang="zh-TW" altLang="en-US" sz="2000" b="1" dirty="0">
                <a:solidFill>
                  <a:schemeClr val="accent4">
                    <a:lumMod val="90000"/>
                    <a:lumOff val="10000"/>
                  </a:schemeClr>
                </a:solidFill>
                <a:latin typeface="Microsoft YaHei" charset="0"/>
                <a:ea typeface="Microsoft YaHei" charset="0"/>
              </a:rPr>
              <a:t>分為保單初期與保單末期</a:t>
            </a:r>
            <a:endParaRPr kumimoji="1" lang="en-US" altLang="zh-TW" sz="2000" b="1" dirty="0">
              <a:solidFill>
                <a:schemeClr val="accent4">
                  <a:lumMod val="90000"/>
                  <a:lumOff val="10000"/>
                </a:schemeClr>
              </a:solidFill>
              <a:latin typeface="Microsoft YaHei" charset="0"/>
              <a:ea typeface="Microsoft YaHei" charset="0"/>
            </a:endParaRPr>
          </a:p>
          <a:p>
            <a:pPr marL="342900" indent="-342900">
              <a:lnSpc>
                <a:spcPct val="150000"/>
              </a:lnSpc>
              <a:buFont typeface="Wingdings" pitchFamily="2" charset="2"/>
              <a:buChar char="ü"/>
            </a:pPr>
            <a:r>
              <a:rPr kumimoji="1" lang="zh-TW" altLang="en-US" sz="2000" b="1" dirty="0">
                <a:solidFill>
                  <a:schemeClr val="accent4">
                    <a:lumMod val="90000"/>
                    <a:lumOff val="10000"/>
                  </a:schemeClr>
                </a:solidFill>
                <a:latin typeface="Microsoft YaHei" charset="0"/>
                <a:ea typeface="Microsoft YaHei" charset="0"/>
              </a:rPr>
              <a:t>汽車</a:t>
            </a:r>
            <a:r>
              <a:rPr kumimoji="1" lang="zh-TW" altLang="en-US" sz="2000" b="1" u="sng" dirty="0">
                <a:solidFill>
                  <a:schemeClr val="accent4">
                    <a:lumMod val="90000"/>
                    <a:lumOff val="10000"/>
                  </a:schemeClr>
                </a:solidFill>
                <a:latin typeface="Microsoft YaHei" charset="0"/>
                <a:ea typeface="Microsoft YaHei" charset="0"/>
              </a:rPr>
              <a:t>失竊型態</a:t>
            </a:r>
            <a:endParaRPr kumimoji="1" lang="en-US" altLang="zh-TW" sz="2000" b="1" u="sng" dirty="0">
              <a:solidFill>
                <a:schemeClr val="accent4">
                  <a:lumMod val="90000"/>
                  <a:lumOff val="10000"/>
                </a:schemeClr>
              </a:solidFill>
              <a:latin typeface="Microsoft YaHei" charset="0"/>
              <a:ea typeface="Microsoft YaHei" charset="0"/>
            </a:endParaRPr>
          </a:p>
          <a:p>
            <a:pPr marL="304800">
              <a:lnSpc>
                <a:spcPct val="150000"/>
              </a:lnSpc>
            </a:pPr>
            <a:r>
              <a:rPr kumimoji="1" lang="zh-TW" altLang="en-US" sz="2000" b="1" dirty="0">
                <a:solidFill>
                  <a:schemeClr val="accent4">
                    <a:lumMod val="90000"/>
                    <a:lumOff val="10000"/>
                  </a:schemeClr>
                </a:solidFill>
                <a:latin typeface="Microsoft YaHei" charset="0"/>
                <a:ea typeface="Microsoft YaHei" charset="0"/>
              </a:rPr>
              <a:t>分為全損理賠與分損理賠</a:t>
            </a:r>
            <a:endParaRPr kumimoji="1" lang="en-US" altLang="zh-TW" sz="2000" b="1" dirty="0">
              <a:solidFill>
                <a:schemeClr val="accent4">
                  <a:lumMod val="90000"/>
                  <a:lumOff val="10000"/>
                </a:schemeClr>
              </a:solidFill>
              <a:latin typeface="Microsoft YaHei" charset="0"/>
              <a:ea typeface="Microsoft YaHei" charset="0"/>
            </a:endParaRPr>
          </a:p>
        </p:txBody>
      </p:sp>
      <p:sp>
        <p:nvSpPr>
          <p:cNvPr id="95" name="矩形 94">
            <a:extLst>
              <a:ext uri="{FF2B5EF4-FFF2-40B4-BE49-F238E27FC236}">
                <a16:creationId xmlns:a16="http://schemas.microsoft.com/office/drawing/2014/main" id="{AC067585-0129-3B4E-A935-77ABA35B017B}"/>
              </a:ext>
            </a:extLst>
          </p:cNvPr>
          <p:cNvSpPr/>
          <p:nvPr/>
        </p:nvSpPr>
        <p:spPr>
          <a:xfrm>
            <a:off x="4246610" y="1423873"/>
            <a:ext cx="1415772" cy="461665"/>
          </a:xfrm>
          <a:prstGeom prst="rect">
            <a:avLst/>
          </a:prstGeom>
        </p:spPr>
        <p:txBody>
          <a:bodyPr wrap="none">
            <a:spAutoFit/>
          </a:bodyPr>
          <a:lstStyle/>
          <a:p>
            <a:pPr>
              <a:spcBef>
                <a:spcPts val="1200"/>
              </a:spcBef>
            </a:pPr>
            <a:r>
              <a:rPr kumimoji="1" lang="zh-TW" altLang="en-US" sz="2400" b="1" dirty="0">
                <a:solidFill>
                  <a:srgbClr val="FFC000"/>
                </a:solidFill>
                <a:latin typeface="Microsoft YaHei" charset="0"/>
                <a:ea typeface="Microsoft YaHei" charset="0"/>
              </a:rPr>
              <a:t>研究假設</a:t>
            </a:r>
            <a:endParaRPr kumimoji="1" lang="en-US" altLang="zh-TW" sz="2400" b="1" dirty="0">
              <a:solidFill>
                <a:srgbClr val="FFC000"/>
              </a:solidFill>
              <a:latin typeface="Microsoft YaHei" charset="0"/>
              <a:ea typeface="Microsoft YaHei" charset="0"/>
            </a:endParaRPr>
          </a:p>
        </p:txBody>
      </p:sp>
      <p:sp>
        <p:nvSpPr>
          <p:cNvPr id="96" name="矩形 95">
            <a:extLst>
              <a:ext uri="{FF2B5EF4-FFF2-40B4-BE49-F238E27FC236}">
                <a16:creationId xmlns:a16="http://schemas.microsoft.com/office/drawing/2014/main" id="{114A494B-1366-8A4C-A979-FE01FF282C8A}"/>
              </a:ext>
            </a:extLst>
          </p:cNvPr>
          <p:cNvSpPr/>
          <p:nvPr/>
        </p:nvSpPr>
        <p:spPr>
          <a:xfrm>
            <a:off x="4678091" y="2085631"/>
            <a:ext cx="1107996" cy="461665"/>
          </a:xfrm>
          <a:prstGeom prst="rect">
            <a:avLst/>
          </a:prstGeom>
        </p:spPr>
        <p:txBody>
          <a:bodyPr wrap="none">
            <a:spAutoFit/>
          </a:bodyPr>
          <a:lstStyle/>
          <a:p>
            <a:pPr>
              <a:spcBef>
                <a:spcPts val="1200"/>
              </a:spcBef>
            </a:pPr>
            <a:r>
              <a:rPr kumimoji="1" lang="zh-TW" altLang="en-US" sz="2400" b="1" dirty="0">
                <a:solidFill>
                  <a:schemeClr val="bg1"/>
                </a:solidFill>
                <a:latin typeface="Microsoft YaHei" charset="0"/>
                <a:ea typeface="Microsoft YaHei" charset="0"/>
              </a:rPr>
              <a:t>逆選擇</a:t>
            </a:r>
            <a:endParaRPr kumimoji="1" lang="en-US" altLang="zh-TW" sz="2400" b="1" dirty="0">
              <a:solidFill>
                <a:schemeClr val="bg1"/>
              </a:solidFill>
              <a:latin typeface="Microsoft YaHei" charset="0"/>
              <a:ea typeface="Microsoft YaHei" charset="0"/>
            </a:endParaRPr>
          </a:p>
        </p:txBody>
      </p:sp>
      <p:sp>
        <p:nvSpPr>
          <p:cNvPr id="97" name="矩形 96">
            <a:extLst>
              <a:ext uri="{FF2B5EF4-FFF2-40B4-BE49-F238E27FC236}">
                <a16:creationId xmlns:a16="http://schemas.microsoft.com/office/drawing/2014/main" id="{7665F6DF-5A13-A748-B5C2-DDACE4E5A7FC}"/>
              </a:ext>
            </a:extLst>
          </p:cNvPr>
          <p:cNvSpPr/>
          <p:nvPr/>
        </p:nvSpPr>
        <p:spPr>
          <a:xfrm>
            <a:off x="4198108" y="3352518"/>
            <a:ext cx="2031325" cy="461665"/>
          </a:xfrm>
          <a:prstGeom prst="rect">
            <a:avLst/>
          </a:prstGeom>
        </p:spPr>
        <p:txBody>
          <a:bodyPr wrap="none">
            <a:spAutoFit/>
          </a:bodyPr>
          <a:lstStyle/>
          <a:p>
            <a:pPr>
              <a:spcBef>
                <a:spcPts val="1200"/>
              </a:spcBef>
            </a:pPr>
            <a:r>
              <a:rPr kumimoji="1" lang="zh-TW" altLang="en-US" sz="2400" b="1" dirty="0">
                <a:solidFill>
                  <a:schemeClr val="bg1"/>
                </a:solidFill>
                <a:latin typeface="Microsoft YaHei" charset="0"/>
                <a:ea typeface="Microsoft YaHei" charset="0"/>
              </a:rPr>
              <a:t>事前</a:t>
            </a:r>
            <a:r>
              <a:rPr kumimoji="1" lang="zh-TW" altLang="en-US" sz="2400" b="1">
                <a:solidFill>
                  <a:schemeClr val="bg1"/>
                </a:solidFill>
                <a:latin typeface="Microsoft YaHei" charset="0"/>
                <a:ea typeface="Microsoft YaHei" charset="0"/>
              </a:rPr>
              <a:t>道德危險</a:t>
            </a:r>
            <a:endParaRPr kumimoji="1" lang="en-US" altLang="zh-TW" sz="2400" b="1" dirty="0">
              <a:solidFill>
                <a:schemeClr val="bg1"/>
              </a:solidFill>
              <a:latin typeface="Microsoft YaHei" charset="0"/>
              <a:ea typeface="Microsoft YaHei" charset="0"/>
            </a:endParaRPr>
          </a:p>
        </p:txBody>
      </p:sp>
      <p:sp>
        <p:nvSpPr>
          <p:cNvPr id="98" name="矩形 97">
            <a:extLst>
              <a:ext uri="{FF2B5EF4-FFF2-40B4-BE49-F238E27FC236}">
                <a16:creationId xmlns:a16="http://schemas.microsoft.com/office/drawing/2014/main" id="{76852E68-819C-6F48-9A72-15B29AE9393A}"/>
              </a:ext>
            </a:extLst>
          </p:cNvPr>
          <p:cNvSpPr/>
          <p:nvPr/>
        </p:nvSpPr>
        <p:spPr>
          <a:xfrm>
            <a:off x="4239936" y="4611625"/>
            <a:ext cx="2031325" cy="461665"/>
          </a:xfrm>
          <a:prstGeom prst="rect">
            <a:avLst/>
          </a:prstGeom>
        </p:spPr>
        <p:txBody>
          <a:bodyPr wrap="none">
            <a:spAutoFit/>
          </a:bodyPr>
          <a:lstStyle/>
          <a:p>
            <a:pPr>
              <a:spcBef>
                <a:spcPts val="1200"/>
              </a:spcBef>
            </a:pPr>
            <a:r>
              <a:rPr kumimoji="1" lang="zh-TW" altLang="en-US" sz="2400" b="1" dirty="0">
                <a:solidFill>
                  <a:schemeClr val="bg1"/>
                </a:solidFill>
                <a:latin typeface="Microsoft YaHei" charset="0"/>
                <a:ea typeface="Microsoft YaHei" charset="0"/>
              </a:rPr>
              <a:t>事後</a:t>
            </a:r>
            <a:r>
              <a:rPr kumimoji="1" lang="zh-TW" altLang="en-US" sz="2400" b="1">
                <a:solidFill>
                  <a:schemeClr val="bg1"/>
                </a:solidFill>
                <a:latin typeface="Microsoft YaHei" charset="0"/>
                <a:ea typeface="Microsoft YaHei" charset="0"/>
              </a:rPr>
              <a:t>道德危險</a:t>
            </a:r>
            <a:endParaRPr kumimoji="1" lang="en-US" altLang="zh-TW" sz="2400" b="1" dirty="0">
              <a:solidFill>
                <a:schemeClr val="bg1"/>
              </a:solidFill>
              <a:latin typeface="Microsoft YaHei" charset="0"/>
              <a:ea typeface="Microsoft YaHei" charset="0"/>
            </a:endParaRPr>
          </a:p>
        </p:txBody>
      </p:sp>
      <p:sp>
        <p:nvSpPr>
          <p:cNvPr id="99" name="矩形 98">
            <a:extLst>
              <a:ext uri="{FF2B5EF4-FFF2-40B4-BE49-F238E27FC236}">
                <a16:creationId xmlns:a16="http://schemas.microsoft.com/office/drawing/2014/main" id="{43ACD93F-0C13-C247-8F4E-1B6916C08270}"/>
              </a:ext>
            </a:extLst>
          </p:cNvPr>
          <p:cNvSpPr/>
          <p:nvPr/>
        </p:nvSpPr>
        <p:spPr>
          <a:xfrm>
            <a:off x="4735324" y="5788185"/>
            <a:ext cx="6882919" cy="830997"/>
          </a:xfrm>
          <a:prstGeom prst="rect">
            <a:avLst/>
          </a:prstGeom>
        </p:spPr>
        <p:txBody>
          <a:bodyPr wrap="square">
            <a:spAutoFit/>
          </a:bodyPr>
          <a:lstStyle/>
          <a:p>
            <a:pPr>
              <a:spcBef>
                <a:spcPts val="1200"/>
              </a:spcBef>
            </a:pPr>
            <a:r>
              <a:rPr kumimoji="1" lang="en-US" altLang="zh-TW" sz="2400" b="1" dirty="0">
                <a:solidFill>
                  <a:srgbClr val="FFC000"/>
                </a:solidFill>
                <a:latin typeface="Microsoft YaHei" charset="0"/>
                <a:ea typeface="Microsoft YaHei" charset="0"/>
              </a:rPr>
              <a:t>Dionne and Gagne (2002)</a:t>
            </a:r>
            <a:r>
              <a:rPr kumimoji="1" lang="zh-TW" altLang="en-US" sz="2400" b="1" dirty="0">
                <a:solidFill>
                  <a:srgbClr val="FFC000"/>
                </a:solidFill>
                <a:latin typeface="Microsoft YaHei" charset="0"/>
                <a:ea typeface="Microsoft YaHei" charset="0"/>
              </a:rPr>
              <a:t>的研究結果證明重置成本保單會導致被保險人的投機性詐欺</a:t>
            </a:r>
            <a:endParaRPr kumimoji="1" lang="en-US" altLang="zh-TW" sz="2400" b="1" dirty="0">
              <a:solidFill>
                <a:schemeClr val="bg1"/>
              </a:solidFill>
              <a:latin typeface="Microsoft YaHei" charset="0"/>
              <a:ea typeface="Microsoft YaHei" charset="0"/>
            </a:endParaRPr>
          </a:p>
        </p:txBody>
      </p:sp>
      <p:sp>
        <p:nvSpPr>
          <p:cNvPr id="100" name="矩形 99">
            <a:extLst>
              <a:ext uri="{FF2B5EF4-FFF2-40B4-BE49-F238E27FC236}">
                <a16:creationId xmlns:a16="http://schemas.microsoft.com/office/drawing/2014/main" id="{44EF8721-3AA2-3748-85AB-4FD067E71E4E}"/>
              </a:ext>
            </a:extLst>
          </p:cNvPr>
          <p:cNvSpPr/>
          <p:nvPr/>
        </p:nvSpPr>
        <p:spPr>
          <a:xfrm>
            <a:off x="6457164" y="1951051"/>
            <a:ext cx="5569736" cy="1015663"/>
          </a:xfrm>
          <a:prstGeom prst="rect">
            <a:avLst/>
          </a:prstGeom>
        </p:spPr>
        <p:txBody>
          <a:bodyPr wrap="square">
            <a:spAutoFit/>
          </a:bodyPr>
          <a:lstStyle/>
          <a:p>
            <a:r>
              <a:rPr kumimoji="1" lang="zh-TW" altLang="en-US" sz="2000" b="1" dirty="0">
                <a:solidFill>
                  <a:schemeClr val="bg1"/>
                </a:solidFill>
                <a:latin typeface="Microsoft YaHei" charset="0"/>
                <a:ea typeface="Microsoft YaHei" charset="0"/>
              </a:rPr>
              <a:t>若重置成本保單相較於實際現金價值保單在保單初期與保單末期皆存在較高的全損理賠率與分損理賠率，可證明逆選擇存在。</a:t>
            </a:r>
            <a:endParaRPr kumimoji="1" lang="en-US" altLang="zh-TW" sz="2000" b="1" dirty="0">
              <a:solidFill>
                <a:schemeClr val="bg1"/>
              </a:solidFill>
              <a:latin typeface="Microsoft YaHei" charset="0"/>
              <a:ea typeface="Microsoft YaHei" charset="0"/>
            </a:endParaRPr>
          </a:p>
        </p:txBody>
      </p:sp>
      <p:sp>
        <p:nvSpPr>
          <p:cNvPr id="101" name="矩形 100">
            <a:extLst>
              <a:ext uri="{FF2B5EF4-FFF2-40B4-BE49-F238E27FC236}">
                <a16:creationId xmlns:a16="http://schemas.microsoft.com/office/drawing/2014/main" id="{3592033C-BC2D-D340-AD0A-D9B7ED216362}"/>
              </a:ext>
            </a:extLst>
          </p:cNvPr>
          <p:cNvSpPr/>
          <p:nvPr/>
        </p:nvSpPr>
        <p:spPr>
          <a:xfrm>
            <a:off x="6457164" y="3215737"/>
            <a:ext cx="5569736" cy="1015663"/>
          </a:xfrm>
          <a:prstGeom prst="rect">
            <a:avLst/>
          </a:prstGeom>
        </p:spPr>
        <p:txBody>
          <a:bodyPr wrap="square">
            <a:spAutoFit/>
          </a:bodyPr>
          <a:lstStyle/>
          <a:p>
            <a:r>
              <a:rPr kumimoji="1" lang="zh-TW" altLang="en-US" sz="2000" b="1" dirty="0">
                <a:solidFill>
                  <a:schemeClr val="bg1"/>
                </a:solidFill>
                <a:latin typeface="Microsoft YaHei" charset="0"/>
                <a:ea typeface="Microsoft YaHei" charset="0"/>
              </a:rPr>
              <a:t>若重置成本保單相較於實際現金價值保單僅在保單末期存在較高的全損理賠率與分損理賠率，可證明事前道德危險存在。</a:t>
            </a:r>
            <a:endParaRPr kumimoji="1" lang="en-US" altLang="zh-TW" sz="2000" b="1" dirty="0">
              <a:solidFill>
                <a:schemeClr val="bg1"/>
              </a:solidFill>
              <a:latin typeface="Microsoft YaHei" charset="0"/>
              <a:ea typeface="Microsoft YaHei" charset="0"/>
            </a:endParaRPr>
          </a:p>
        </p:txBody>
      </p:sp>
      <p:sp>
        <p:nvSpPr>
          <p:cNvPr id="102" name="矩形 101">
            <a:extLst>
              <a:ext uri="{FF2B5EF4-FFF2-40B4-BE49-F238E27FC236}">
                <a16:creationId xmlns:a16="http://schemas.microsoft.com/office/drawing/2014/main" id="{126E636B-3237-5C45-ABCA-2DDA991F40FB}"/>
              </a:ext>
            </a:extLst>
          </p:cNvPr>
          <p:cNvSpPr/>
          <p:nvPr/>
        </p:nvSpPr>
        <p:spPr>
          <a:xfrm>
            <a:off x="6457164" y="4455311"/>
            <a:ext cx="5569736" cy="1015663"/>
          </a:xfrm>
          <a:prstGeom prst="rect">
            <a:avLst/>
          </a:prstGeom>
        </p:spPr>
        <p:txBody>
          <a:bodyPr wrap="square">
            <a:spAutoFit/>
          </a:bodyPr>
          <a:lstStyle/>
          <a:p>
            <a:r>
              <a:rPr kumimoji="1" lang="zh-TW" altLang="en-US" sz="2000" b="1" dirty="0">
                <a:solidFill>
                  <a:schemeClr val="bg1"/>
                </a:solidFill>
                <a:latin typeface="Microsoft YaHei" charset="0"/>
                <a:ea typeface="Microsoft YaHei" charset="0"/>
              </a:rPr>
              <a:t>若重置成本保單相較於實際現金價值保單僅在保單末期存在較高的全損理賠率，可證明事後道德危險存在，此現象亦為被保險人投機性詐欺行為。</a:t>
            </a:r>
            <a:endParaRPr kumimoji="1" lang="en-US" altLang="zh-TW" sz="2000" b="1" dirty="0">
              <a:solidFill>
                <a:schemeClr val="bg1"/>
              </a:solidFill>
              <a:latin typeface="Microsoft YaHei" charset="0"/>
              <a:ea typeface="Microsoft YaHei" charset="0"/>
            </a:endParaRPr>
          </a:p>
        </p:txBody>
      </p:sp>
    </p:spTree>
    <p:extLst>
      <p:ext uri="{BB962C8B-B14F-4D97-AF65-F5344CB8AC3E}">
        <p14:creationId xmlns:p14="http://schemas.microsoft.com/office/powerpoint/2010/main" val="218463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C67085DC-BE24-2A4E-AA50-2084B0F5EE8E}"/>
              </a:ext>
            </a:extLst>
          </p:cNvPr>
          <p:cNvGrpSpPr/>
          <p:nvPr/>
        </p:nvGrpSpPr>
        <p:grpSpPr>
          <a:xfrm>
            <a:off x="258519" y="238818"/>
            <a:ext cx="3322881" cy="1070276"/>
            <a:chOff x="830019" y="260400"/>
            <a:chExt cx="3322881" cy="1070276"/>
          </a:xfrm>
        </p:grpSpPr>
        <p:sp>
          <p:nvSpPr>
            <p:cNvPr id="3" name="矩形 2">
              <a:extLst>
                <a:ext uri="{FF2B5EF4-FFF2-40B4-BE49-F238E27FC236}">
                  <a16:creationId xmlns:a16="http://schemas.microsoft.com/office/drawing/2014/main" id="{39F1891B-F771-E24C-BD14-7C8003AE3DEC}"/>
                </a:ext>
              </a:extLst>
            </p:cNvPr>
            <p:cNvSpPr/>
            <p:nvPr/>
          </p:nvSpPr>
          <p:spPr>
            <a:xfrm>
              <a:off x="1371555" y="260400"/>
              <a:ext cx="2492990" cy="646331"/>
            </a:xfrm>
            <a:prstGeom prst="rect">
              <a:avLst/>
            </a:prstGeom>
          </p:spPr>
          <p:txBody>
            <a:bodyPr wrap="none">
              <a:spAutoFit/>
            </a:bodyPr>
            <a:lstStyle/>
            <a:p>
              <a:r>
                <a:rPr kumimoji="1" lang="zh-TW" altLang="en-US" sz="3600" b="1" dirty="0">
                  <a:solidFill>
                    <a:srgbClr val="FFC000"/>
                  </a:solidFill>
                  <a:latin typeface="Microsoft YaHei" charset="0"/>
                  <a:ea typeface="Microsoft YaHei" charset="0"/>
                </a:rPr>
                <a:t>延伸的想法</a:t>
              </a:r>
            </a:p>
          </p:txBody>
        </p:sp>
        <p:sp>
          <p:nvSpPr>
            <p:cNvPr id="4" name="文本占位符 7">
              <a:extLst>
                <a:ext uri="{FF2B5EF4-FFF2-40B4-BE49-F238E27FC236}">
                  <a16:creationId xmlns:a16="http://schemas.microsoft.com/office/drawing/2014/main" id="{3F2E148B-A30C-874D-966E-E6FA752C3582}"/>
                </a:ext>
              </a:extLst>
            </p:cNvPr>
            <p:cNvSpPr txBox="1">
              <a:spLocks/>
            </p:cNvSpPr>
            <p:nvPr/>
          </p:nvSpPr>
          <p:spPr>
            <a:xfrm>
              <a:off x="1221991" y="260400"/>
              <a:ext cx="29309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5" name="组 7">
              <a:extLst>
                <a:ext uri="{FF2B5EF4-FFF2-40B4-BE49-F238E27FC236}">
                  <a16:creationId xmlns:a16="http://schemas.microsoft.com/office/drawing/2014/main" id="{4B6F736D-D448-1042-822D-EC73968800E8}"/>
                </a:ext>
              </a:extLst>
            </p:cNvPr>
            <p:cNvGrpSpPr/>
            <p:nvPr/>
          </p:nvGrpSpPr>
          <p:grpSpPr>
            <a:xfrm rot="19856371">
              <a:off x="830019" y="276377"/>
              <a:ext cx="599401" cy="1054299"/>
              <a:chOff x="3087349" y="2393332"/>
              <a:chExt cx="759141" cy="1335268"/>
            </a:xfrm>
          </p:grpSpPr>
          <p:sp>
            <p:nvSpPr>
              <p:cNvPr id="6" name="椭圆 8">
                <a:extLst>
                  <a:ext uri="{FF2B5EF4-FFF2-40B4-BE49-F238E27FC236}">
                    <a16:creationId xmlns:a16="http://schemas.microsoft.com/office/drawing/2014/main" id="{8C745167-F2AE-CB46-A75E-C68745FBDA39}"/>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9">
                <a:extLst>
                  <a:ext uri="{FF2B5EF4-FFF2-40B4-BE49-F238E27FC236}">
                    <a16:creationId xmlns:a16="http://schemas.microsoft.com/office/drawing/2014/main" id="{A04BFF74-A243-1444-A2BC-33EC50EF0B74}"/>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10">
                <a:extLst>
                  <a:ext uri="{FF2B5EF4-FFF2-40B4-BE49-F238E27FC236}">
                    <a16:creationId xmlns:a16="http://schemas.microsoft.com/office/drawing/2014/main" id="{F5AA4315-FAF7-7A4B-9E6C-A1B98E007B03}"/>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11">
                <a:extLst>
                  <a:ext uri="{FF2B5EF4-FFF2-40B4-BE49-F238E27FC236}">
                    <a16:creationId xmlns:a16="http://schemas.microsoft.com/office/drawing/2014/main" id="{BCC5B052-3112-2D4F-AFF3-D6983D054B11}"/>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grpSp>
        <p:nvGrpSpPr>
          <p:cNvPr id="53" name="群組 52">
            <a:extLst>
              <a:ext uri="{FF2B5EF4-FFF2-40B4-BE49-F238E27FC236}">
                <a16:creationId xmlns:a16="http://schemas.microsoft.com/office/drawing/2014/main" id="{DBE27B4B-6C27-6E46-917F-E8FF91042B89}"/>
              </a:ext>
            </a:extLst>
          </p:cNvPr>
          <p:cNvGrpSpPr/>
          <p:nvPr/>
        </p:nvGrpSpPr>
        <p:grpSpPr>
          <a:xfrm>
            <a:off x="1152540" y="1532656"/>
            <a:ext cx="536198" cy="552558"/>
            <a:chOff x="1305967" y="2309052"/>
            <a:chExt cx="536198" cy="552558"/>
          </a:xfrm>
        </p:grpSpPr>
        <p:sp>
          <p:nvSpPr>
            <p:cNvPr id="14" name="椭圆 47">
              <a:extLst>
                <a:ext uri="{FF2B5EF4-FFF2-40B4-BE49-F238E27FC236}">
                  <a16:creationId xmlns:a16="http://schemas.microsoft.com/office/drawing/2014/main" id="{550E698A-E00A-1443-AA54-14EE39ABE5E2}"/>
                </a:ext>
              </a:extLst>
            </p:cNvPr>
            <p:cNvSpPr/>
            <p:nvPr/>
          </p:nvSpPr>
          <p:spPr>
            <a:xfrm>
              <a:off x="1305967" y="2316251"/>
              <a:ext cx="534097" cy="534015"/>
            </a:xfrm>
            <a:prstGeom prst="ellipse">
              <a:avLst/>
            </a:prstGeom>
            <a:noFill/>
            <a:ln w="55000" cap="flat" cmpd="thickThin" algn="ctr">
              <a:solidFill>
                <a:srgbClr val="2DA2BF"/>
              </a:solid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5" name="文本框 28">
              <a:extLst>
                <a:ext uri="{FF2B5EF4-FFF2-40B4-BE49-F238E27FC236}">
                  <a16:creationId xmlns:a16="http://schemas.microsoft.com/office/drawing/2014/main" id="{BCE355B1-B794-5147-9D01-7694C9FB863E}"/>
                </a:ext>
              </a:extLst>
            </p:cNvPr>
            <p:cNvSpPr txBox="1"/>
            <p:nvPr/>
          </p:nvSpPr>
          <p:spPr>
            <a:xfrm>
              <a:off x="1316470" y="2309052"/>
              <a:ext cx="525695" cy="552558"/>
            </a:xfrm>
            <a:prstGeom prst="rect">
              <a:avLst/>
            </a:prstGeom>
            <a:noFill/>
          </p:spPr>
          <p:txBody>
            <a:bodyPr wrap="square" lIns="86411" tIns="43205" rIns="86411" bIns="43205" rtlCol="0">
              <a:spAutoFit/>
            </a:bodyPr>
            <a:lstStyle/>
            <a:p>
              <a:pPr algn="ctr" fontAlgn="base">
                <a:spcBef>
                  <a:spcPct val="0"/>
                </a:spcBef>
                <a:spcAft>
                  <a:spcPct val="0"/>
                </a:spcAft>
              </a:pPr>
              <a:r>
                <a:rPr lang="zh-TW" altLang="en-US" sz="3000" dirty="0">
                  <a:solidFill>
                    <a:srgbClr val="2DA2BF"/>
                  </a:solidFill>
                  <a:latin typeface="Arial" pitchFamily="34" charset="0"/>
                  <a:ea typeface="微软雅黑"/>
                  <a:cs typeface="+mn-ea"/>
                  <a:sym typeface="+mn-lt"/>
                </a:rPr>
                <a:t>☛</a:t>
              </a:r>
              <a:endParaRPr lang="zh-CN" altLang="en-US" sz="3000" dirty="0">
                <a:solidFill>
                  <a:srgbClr val="2DA2BF"/>
                </a:solidFill>
                <a:latin typeface="Arial" pitchFamily="34" charset="0"/>
                <a:ea typeface="微软雅黑"/>
                <a:cs typeface="+mn-ea"/>
                <a:sym typeface="+mn-lt"/>
              </a:endParaRPr>
            </a:p>
          </p:txBody>
        </p:sp>
      </p:grpSp>
      <p:grpSp>
        <p:nvGrpSpPr>
          <p:cNvPr id="54" name="群組 53">
            <a:extLst>
              <a:ext uri="{FF2B5EF4-FFF2-40B4-BE49-F238E27FC236}">
                <a16:creationId xmlns:a16="http://schemas.microsoft.com/office/drawing/2014/main" id="{A6572F90-341A-B648-B85F-1045C267326C}"/>
              </a:ext>
            </a:extLst>
          </p:cNvPr>
          <p:cNvGrpSpPr/>
          <p:nvPr/>
        </p:nvGrpSpPr>
        <p:grpSpPr>
          <a:xfrm>
            <a:off x="1160521" y="2347035"/>
            <a:ext cx="536198" cy="552558"/>
            <a:chOff x="1305967" y="3853474"/>
            <a:chExt cx="536198" cy="552558"/>
          </a:xfrm>
        </p:grpSpPr>
        <p:sp>
          <p:nvSpPr>
            <p:cNvPr id="23" name="椭圆 56">
              <a:extLst>
                <a:ext uri="{FF2B5EF4-FFF2-40B4-BE49-F238E27FC236}">
                  <a16:creationId xmlns:a16="http://schemas.microsoft.com/office/drawing/2014/main" id="{010CEBB3-5738-1D4D-BC1E-6802DBCD6043}"/>
                </a:ext>
              </a:extLst>
            </p:cNvPr>
            <p:cNvSpPr/>
            <p:nvPr/>
          </p:nvSpPr>
          <p:spPr>
            <a:xfrm>
              <a:off x="1305967" y="3859473"/>
              <a:ext cx="534097" cy="534015"/>
            </a:xfrm>
            <a:prstGeom prst="ellipse">
              <a:avLst/>
            </a:prstGeom>
            <a:noFill/>
            <a:ln w="55000" cap="flat" cmpd="thickThin" algn="ctr">
              <a:solidFill>
                <a:srgbClr val="DA1F28"/>
              </a:solid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24" name="文本框 30">
              <a:extLst>
                <a:ext uri="{FF2B5EF4-FFF2-40B4-BE49-F238E27FC236}">
                  <a16:creationId xmlns:a16="http://schemas.microsoft.com/office/drawing/2014/main" id="{48174700-1F19-7143-86C2-94F4BF8F2CA2}"/>
                </a:ext>
              </a:extLst>
            </p:cNvPr>
            <p:cNvSpPr txBox="1"/>
            <p:nvPr/>
          </p:nvSpPr>
          <p:spPr>
            <a:xfrm>
              <a:off x="1316470" y="3853474"/>
              <a:ext cx="525695" cy="552558"/>
            </a:xfrm>
            <a:prstGeom prst="rect">
              <a:avLst/>
            </a:prstGeom>
            <a:noFill/>
          </p:spPr>
          <p:txBody>
            <a:bodyPr wrap="square" lIns="86411" tIns="43205" rIns="86411" bIns="43205" rtlCol="0">
              <a:spAutoFit/>
            </a:bodyPr>
            <a:lstStyle/>
            <a:p>
              <a:pPr algn="ctr" fontAlgn="base">
                <a:spcBef>
                  <a:spcPct val="0"/>
                </a:spcBef>
                <a:spcAft>
                  <a:spcPct val="0"/>
                </a:spcAft>
              </a:pPr>
              <a:r>
                <a:rPr lang="zh-TW" altLang="en-US" sz="3000" dirty="0">
                  <a:solidFill>
                    <a:srgbClr val="DA1F28"/>
                  </a:solidFill>
                  <a:latin typeface="Arial" pitchFamily="34" charset="0"/>
                  <a:ea typeface="微软雅黑"/>
                  <a:cs typeface="+mn-ea"/>
                  <a:sym typeface="+mn-lt"/>
                </a:rPr>
                <a:t>☛</a:t>
              </a:r>
              <a:endParaRPr lang="zh-CN" altLang="en-US" sz="3000" dirty="0">
                <a:solidFill>
                  <a:srgbClr val="DA1F28"/>
                </a:solidFill>
                <a:latin typeface="Arial" pitchFamily="34" charset="0"/>
                <a:ea typeface="微软雅黑"/>
                <a:cs typeface="+mn-ea"/>
                <a:sym typeface="+mn-lt"/>
              </a:endParaRPr>
            </a:p>
          </p:txBody>
        </p:sp>
      </p:grpSp>
      <p:grpSp>
        <p:nvGrpSpPr>
          <p:cNvPr id="55" name="群組 54">
            <a:extLst>
              <a:ext uri="{FF2B5EF4-FFF2-40B4-BE49-F238E27FC236}">
                <a16:creationId xmlns:a16="http://schemas.microsoft.com/office/drawing/2014/main" id="{0B070243-9894-4D4F-ADA3-E37122D232C4}"/>
              </a:ext>
            </a:extLst>
          </p:cNvPr>
          <p:cNvGrpSpPr/>
          <p:nvPr/>
        </p:nvGrpSpPr>
        <p:grpSpPr>
          <a:xfrm>
            <a:off x="1156621" y="3185405"/>
            <a:ext cx="537997" cy="552559"/>
            <a:chOff x="1305967" y="5383281"/>
            <a:chExt cx="537997" cy="552559"/>
          </a:xfrm>
        </p:grpSpPr>
        <p:sp>
          <p:nvSpPr>
            <p:cNvPr id="32" name="椭圆 65">
              <a:extLst>
                <a:ext uri="{FF2B5EF4-FFF2-40B4-BE49-F238E27FC236}">
                  <a16:creationId xmlns:a16="http://schemas.microsoft.com/office/drawing/2014/main" id="{323D43A6-026B-F648-8FE8-53191BF69C2C}"/>
                </a:ext>
              </a:extLst>
            </p:cNvPr>
            <p:cNvSpPr/>
            <p:nvPr/>
          </p:nvSpPr>
          <p:spPr>
            <a:xfrm>
              <a:off x="1305967" y="5383281"/>
              <a:ext cx="534097" cy="534015"/>
            </a:xfrm>
            <a:prstGeom prst="ellipse">
              <a:avLst/>
            </a:prstGeom>
            <a:noFill/>
            <a:ln w="55000" cap="flat" cmpd="thickThin" algn="ctr">
              <a:solidFill>
                <a:srgbClr val="39639D"/>
              </a:solidFill>
              <a:prstDash val="solid"/>
            </a:ln>
            <a:effectLst/>
          </p:spPr>
          <p:txBody>
            <a:bodyPr lIns="86411" tIns="43205" rIns="86411" bIns="4320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33" name="文本框 42">
              <a:extLst>
                <a:ext uri="{FF2B5EF4-FFF2-40B4-BE49-F238E27FC236}">
                  <a16:creationId xmlns:a16="http://schemas.microsoft.com/office/drawing/2014/main" id="{59AAE5FC-CD53-B644-ACE6-BE32183DF761}"/>
                </a:ext>
              </a:extLst>
            </p:cNvPr>
            <p:cNvSpPr txBox="1"/>
            <p:nvPr/>
          </p:nvSpPr>
          <p:spPr>
            <a:xfrm>
              <a:off x="1318269" y="5383282"/>
              <a:ext cx="525695" cy="552558"/>
            </a:xfrm>
            <a:prstGeom prst="rect">
              <a:avLst/>
            </a:prstGeom>
            <a:noFill/>
          </p:spPr>
          <p:txBody>
            <a:bodyPr wrap="square" lIns="86411" tIns="43205" rIns="86411" bIns="43205" rtlCol="0">
              <a:spAutoFit/>
            </a:bodyPr>
            <a:lstStyle/>
            <a:p>
              <a:pPr algn="ctr" fontAlgn="base">
                <a:spcBef>
                  <a:spcPct val="0"/>
                </a:spcBef>
                <a:spcAft>
                  <a:spcPct val="0"/>
                </a:spcAft>
              </a:pPr>
              <a:r>
                <a:rPr lang="zh-TW" altLang="en-US" sz="3000" dirty="0">
                  <a:solidFill>
                    <a:srgbClr val="39639D"/>
                  </a:solidFill>
                  <a:latin typeface="Arial" pitchFamily="34" charset="0"/>
                  <a:ea typeface="微软雅黑"/>
                  <a:cs typeface="+mn-ea"/>
                  <a:sym typeface="+mn-lt"/>
                </a:rPr>
                <a:t>☛</a:t>
              </a:r>
              <a:endParaRPr lang="zh-CN" altLang="en-US" sz="3000" dirty="0">
                <a:solidFill>
                  <a:srgbClr val="39639D"/>
                </a:solidFill>
                <a:latin typeface="Arial" pitchFamily="34" charset="0"/>
                <a:ea typeface="微软雅黑"/>
                <a:cs typeface="+mn-ea"/>
                <a:sym typeface="+mn-lt"/>
              </a:endParaRPr>
            </a:p>
          </p:txBody>
        </p:sp>
      </p:grpSp>
      <p:sp>
        <p:nvSpPr>
          <p:cNvPr id="68" name="矩形 67">
            <a:extLst>
              <a:ext uri="{FF2B5EF4-FFF2-40B4-BE49-F238E27FC236}">
                <a16:creationId xmlns:a16="http://schemas.microsoft.com/office/drawing/2014/main" id="{EF3F7663-9A5D-B649-8277-23B9139775F3}"/>
              </a:ext>
            </a:extLst>
          </p:cNvPr>
          <p:cNvSpPr/>
          <p:nvPr/>
        </p:nvSpPr>
        <p:spPr>
          <a:xfrm>
            <a:off x="1917780" y="1571421"/>
            <a:ext cx="8853581" cy="461665"/>
          </a:xfrm>
          <a:prstGeom prst="rect">
            <a:avLst/>
          </a:prstGeom>
        </p:spPr>
        <p:txBody>
          <a:bodyPr wrap="square">
            <a:spAutoFit/>
          </a:bodyPr>
          <a:lstStyle/>
          <a:p>
            <a:r>
              <a:rPr kumimoji="1" lang="zh-TW" altLang="en-US" sz="2400" b="1" dirty="0">
                <a:solidFill>
                  <a:schemeClr val="bg1"/>
                </a:solidFill>
                <a:latin typeface="Microsoft YaHei" charset="0"/>
                <a:ea typeface="Microsoft YaHei" charset="0"/>
              </a:rPr>
              <a:t>台灣汽車竊盜險的免折舊條款也同樣會導致事後道德危險嗎</a:t>
            </a:r>
            <a:r>
              <a:rPr kumimoji="1" lang="en-US" altLang="zh-TW" sz="2400" b="1" dirty="0">
                <a:solidFill>
                  <a:schemeClr val="bg1"/>
                </a:solidFill>
                <a:latin typeface="Microsoft YaHei" charset="0"/>
                <a:ea typeface="Microsoft YaHei" charset="0"/>
              </a:rPr>
              <a:t>?</a:t>
            </a:r>
          </a:p>
        </p:txBody>
      </p:sp>
      <p:sp>
        <p:nvSpPr>
          <p:cNvPr id="69" name="矩形 68">
            <a:extLst>
              <a:ext uri="{FF2B5EF4-FFF2-40B4-BE49-F238E27FC236}">
                <a16:creationId xmlns:a16="http://schemas.microsoft.com/office/drawing/2014/main" id="{4393492A-E79A-3449-AB80-EE5F8D3FDE75}"/>
              </a:ext>
            </a:extLst>
          </p:cNvPr>
          <p:cNvSpPr/>
          <p:nvPr/>
        </p:nvSpPr>
        <p:spPr>
          <a:xfrm>
            <a:off x="1917780" y="2361535"/>
            <a:ext cx="9856826" cy="461665"/>
          </a:xfrm>
          <a:prstGeom prst="rect">
            <a:avLst/>
          </a:prstGeom>
        </p:spPr>
        <p:txBody>
          <a:bodyPr wrap="square">
            <a:spAutoFit/>
          </a:bodyPr>
          <a:lstStyle/>
          <a:p>
            <a:pPr>
              <a:spcBef>
                <a:spcPts val="2400"/>
              </a:spcBef>
            </a:pPr>
            <a:r>
              <a:rPr kumimoji="1" lang="zh-TW" altLang="en-US" sz="2400" b="1" dirty="0">
                <a:solidFill>
                  <a:schemeClr val="bg1"/>
                </a:solidFill>
                <a:latin typeface="Microsoft YaHei" charset="0"/>
                <a:ea typeface="Microsoft YaHei" charset="0"/>
              </a:rPr>
              <a:t>倘若台灣竊盜險保單也存在事後道德危險，此現象在甚麼群體會更明顯</a:t>
            </a:r>
            <a:r>
              <a:rPr kumimoji="1" lang="en-US" altLang="zh-TW" sz="2400" b="1" dirty="0">
                <a:solidFill>
                  <a:schemeClr val="bg1"/>
                </a:solidFill>
                <a:latin typeface="Microsoft YaHei" charset="0"/>
                <a:ea typeface="Microsoft YaHei" charset="0"/>
              </a:rPr>
              <a:t>?</a:t>
            </a:r>
          </a:p>
        </p:txBody>
      </p:sp>
      <p:sp>
        <p:nvSpPr>
          <p:cNvPr id="70" name="矩形 69">
            <a:extLst>
              <a:ext uri="{FF2B5EF4-FFF2-40B4-BE49-F238E27FC236}">
                <a16:creationId xmlns:a16="http://schemas.microsoft.com/office/drawing/2014/main" id="{DE89BDA3-FC41-384D-A949-950650D25491}"/>
              </a:ext>
            </a:extLst>
          </p:cNvPr>
          <p:cNvSpPr/>
          <p:nvPr/>
        </p:nvSpPr>
        <p:spPr>
          <a:xfrm>
            <a:off x="1917779" y="3061262"/>
            <a:ext cx="9856826" cy="1569660"/>
          </a:xfrm>
          <a:prstGeom prst="rect">
            <a:avLst/>
          </a:prstGeom>
        </p:spPr>
        <p:txBody>
          <a:bodyPr wrap="square">
            <a:spAutoFit/>
          </a:bodyPr>
          <a:lstStyle/>
          <a:p>
            <a:pPr>
              <a:spcBef>
                <a:spcPts val="2400"/>
              </a:spcBef>
            </a:pPr>
            <a:r>
              <a:rPr kumimoji="1" lang="zh-TW" altLang="en-US" sz="2400" b="1" dirty="0">
                <a:solidFill>
                  <a:schemeClr val="bg1"/>
                </a:solidFill>
                <a:latin typeface="Microsoft YaHei" charset="0"/>
                <a:ea typeface="Microsoft YaHei" charset="0"/>
              </a:rPr>
              <a:t>本文</a:t>
            </a:r>
            <a:r>
              <a:rPr kumimoji="1" lang="zh-TW" altLang="zh-TW" sz="2400" b="1" dirty="0">
                <a:solidFill>
                  <a:schemeClr val="bg1"/>
                </a:solidFill>
                <a:latin typeface="Microsoft YaHei" charset="0"/>
                <a:ea typeface="Microsoft YaHei" charset="0"/>
              </a:rPr>
              <a:t>以台灣汽車竊盜保險為例，透過分別驗證前十一個保單月份與最後一個保單月份的理賠率，吾人發現重置成本保單在最後一個保單月份的理賠率確實顯著高於實際現金價值保單，證實重置成本保單的設計確實會誘發道德危險。</a:t>
            </a:r>
            <a:endParaRPr kumimoji="1" lang="en-US" altLang="zh-TW" sz="2400" b="1" dirty="0">
              <a:solidFill>
                <a:schemeClr val="bg1"/>
              </a:solidFill>
              <a:latin typeface="Microsoft YaHei" charset="0"/>
              <a:ea typeface="Microsoft YaHei" charset="0"/>
            </a:endParaRPr>
          </a:p>
        </p:txBody>
      </p:sp>
      <p:sp>
        <p:nvSpPr>
          <p:cNvPr id="71" name="矩形 70">
            <a:extLst>
              <a:ext uri="{FF2B5EF4-FFF2-40B4-BE49-F238E27FC236}">
                <a16:creationId xmlns:a16="http://schemas.microsoft.com/office/drawing/2014/main" id="{858E0A83-F1AA-5A4C-881B-7A0049C2BE81}"/>
              </a:ext>
            </a:extLst>
          </p:cNvPr>
          <p:cNvSpPr/>
          <p:nvPr/>
        </p:nvSpPr>
        <p:spPr>
          <a:xfrm>
            <a:off x="789039" y="4953044"/>
            <a:ext cx="10932360" cy="1646605"/>
          </a:xfrm>
          <a:custGeom>
            <a:avLst/>
            <a:gdLst>
              <a:gd name="connsiteX0" fmla="*/ 0 w 10932360"/>
              <a:gd name="connsiteY0" fmla="*/ 0 h 1646605"/>
              <a:gd name="connsiteX1" fmla="*/ 355302 w 10932360"/>
              <a:gd name="connsiteY1" fmla="*/ 0 h 1646605"/>
              <a:gd name="connsiteX2" fmla="*/ 1257221 w 10932360"/>
              <a:gd name="connsiteY2" fmla="*/ 0 h 1646605"/>
              <a:gd name="connsiteX3" fmla="*/ 1940494 w 10932360"/>
              <a:gd name="connsiteY3" fmla="*/ 0 h 1646605"/>
              <a:gd name="connsiteX4" fmla="*/ 2295796 w 10932360"/>
              <a:gd name="connsiteY4" fmla="*/ 0 h 1646605"/>
              <a:gd name="connsiteX5" fmla="*/ 2979068 w 10932360"/>
              <a:gd name="connsiteY5" fmla="*/ 0 h 1646605"/>
              <a:gd name="connsiteX6" fmla="*/ 3880988 w 10932360"/>
              <a:gd name="connsiteY6" fmla="*/ 0 h 1646605"/>
              <a:gd name="connsiteX7" fmla="*/ 4454937 w 10932360"/>
              <a:gd name="connsiteY7" fmla="*/ 0 h 1646605"/>
              <a:gd name="connsiteX8" fmla="*/ 5028886 w 10932360"/>
              <a:gd name="connsiteY8" fmla="*/ 0 h 1646605"/>
              <a:gd name="connsiteX9" fmla="*/ 5712158 w 10932360"/>
              <a:gd name="connsiteY9" fmla="*/ 0 h 1646605"/>
              <a:gd name="connsiteX10" fmla="*/ 6504754 w 10932360"/>
              <a:gd name="connsiteY10" fmla="*/ 0 h 1646605"/>
              <a:gd name="connsiteX11" fmla="*/ 7297350 w 10932360"/>
              <a:gd name="connsiteY11" fmla="*/ 0 h 1646605"/>
              <a:gd name="connsiteX12" fmla="*/ 8089946 w 10932360"/>
              <a:gd name="connsiteY12" fmla="*/ 0 h 1646605"/>
              <a:gd name="connsiteX13" fmla="*/ 8991866 w 10932360"/>
              <a:gd name="connsiteY13" fmla="*/ 0 h 1646605"/>
              <a:gd name="connsiteX14" fmla="*/ 9675139 w 10932360"/>
              <a:gd name="connsiteY14" fmla="*/ 0 h 1646605"/>
              <a:gd name="connsiteX15" fmla="*/ 10932360 w 10932360"/>
              <a:gd name="connsiteY15" fmla="*/ 0 h 1646605"/>
              <a:gd name="connsiteX16" fmla="*/ 10932360 w 10932360"/>
              <a:gd name="connsiteY16" fmla="*/ 548868 h 1646605"/>
              <a:gd name="connsiteX17" fmla="*/ 10932360 w 10932360"/>
              <a:gd name="connsiteY17" fmla="*/ 1130669 h 1646605"/>
              <a:gd name="connsiteX18" fmla="*/ 10932360 w 10932360"/>
              <a:gd name="connsiteY18" fmla="*/ 1646605 h 1646605"/>
              <a:gd name="connsiteX19" fmla="*/ 10030440 w 10932360"/>
              <a:gd name="connsiteY19" fmla="*/ 1646605 h 1646605"/>
              <a:gd name="connsiteX20" fmla="*/ 9456491 w 10932360"/>
              <a:gd name="connsiteY20" fmla="*/ 1646605 h 1646605"/>
              <a:gd name="connsiteX21" fmla="*/ 8882543 w 10932360"/>
              <a:gd name="connsiteY21" fmla="*/ 1646605 h 1646605"/>
              <a:gd name="connsiteX22" fmla="*/ 8308594 w 10932360"/>
              <a:gd name="connsiteY22" fmla="*/ 1646605 h 1646605"/>
              <a:gd name="connsiteX23" fmla="*/ 7515998 w 10932360"/>
              <a:gd name="connsiteY23" fmla="*/ 1646605 h 1646605"/>
              <a:gd name="connsiteX24" fmla="*/ 6832725 w 10932360"/>
              <a:gd name="connsiteY24" fmla="*/ 1646605 h 1646605"/>
              <a:gd name="connsiteX25" fmla="*/ 6477423 w 10932360"/>
              <a:gd name="connsiteY25" fmla="*/ 1646605 h 1646605"/>
              <a:gd name="connsiteX26" fmla="*/ 5903474 w 10932360"/>
              <a:gd name="connsiteY26" fmla="*/ 1646605 h 1646605"/>
              <a:gd name="connsiteX27" fmla="*/ 5110878 w 10932360"/>
              <a:gd name="connsiteY27" fmla="*/ 1646605 h 1646605"/>
              <a:gd name="connsiteX28" fmla="*/ 4646253 w 10932360"/>
              <a:gd name="connsiteY28" fmla="*/ 1646605 h 1646605"/>
              <a:gd name="connsiteX29" fmla="*/ 3744333 w 10932360"/>
              <a:gd name="connsiteY29" fmla="*/ 1646605 h 1646605"/>
              <a:gd name="connsiteX30" fmla="*/ 2842414 w 10932360"/>
              <a:gd name="connsiteY30" fmla="*/ 1646605 h 1646605"/>
              <a:gd name="connsiteX31" fmla="*/ 2159141 w 10932360"/>
              <a:gd name="connsiteY31" fmla="*/ 1646605 h 1646605"/>
              <a:gd name="connsiteX32" fmla="*/ 1257221 w 10932360"/>
              <a:gd name="connsiteY32" fmla="*/ 1646605 h 1646605"/>
              <a:gd name="connsiteX33" fmla="*/ 0 w 10932360"/>
              <a:gd name="connsiteY33" fmla="*/ 1646605 h 1646605"/>
              <a:gd name="connsiteX34" fmla="*/ 0 w 10932360"/>
              <a:gd name="connsiteY34" fmla="*/ 1081271 h 1646605"/>
              <a:gd name="connsiteX35" fmla="*/ 0 w 10932360"/>
              <a:gd name="connsiteY35" fmla="*/ 565334 h 1646605"/>
              <a:gd name="connsiteX36" fmla="*/ 0 w 10932360"/>
              <a:gd name="connsiteY36" fmla="*/ 0 h 164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0932360" h="1646605" fill="none" extrusionOk="0">
                <a:moveTo>
                  <a:pt x="0" y="0"/>
                </a:moveTo>
                <a:cubicBezTo>
                  <a:pt x="175723" y="-17283"/>
                  <a:pt x="198832" y="-6350"/>
                  <a:pt x="355302" y="0"/>
                </a:cubicBezTo>
                <a:cubicBezTo>
                  <a:pt x="511772" y="6350"/>
                  <a:pt x="922519" y="34204"/>
                  <a:pt x="1257221" y="0"/>
                </a:cubicBezTo>
                <a:cubicBezTo>
                  <a:pt x="1591923" y="-34204"/>
                  <a:pt x="1779238" y="-30889"/>
                  <a:pt x="1940494" y="0"/>
                </a:cubicBezTo>
                <a:cubicBezTo>
                  <a:pt x="2101750" y="30889"/>
                  <a:pt x="2119034" y="9439"/>
                  <a:pt x="2295796" y="0"/>
                </a:cubicBezTo>
                <a:cubicBezTo>
                  <a:pt x="2472558" y="-9439"/>
                  <a:pt x="2683795" y="-1622"/>
                  <a:pt x="2979068" y="0"/>
                </a:cubicBezTo>
                <a:cubicBezTo>
                  <a:pt x="3274341" y="1622"/>
                  <a:pt x="3442338" y="694"/>
                  <a:pt x="3880988" y="0"/>
                </a:cubicBezTo>
                <a:cubicBezTo>
                  <a:pt x="4319638" y="-694"/>
                  <a:pt x="4258374" y="21833"/>
                  <a:pt x="4454937" y="0"/>
                </a:cubicBezTo>
                <a:cubicBezTo>
                  <a:pt x="4651500" y="-21833"/>
                  <a:pt x="4787907" y="-19744"/>
                  <a:pt x="5028886" y="0"/>
                </a:cubicBezTo>
                <a:cubicBezTo>
                  <a:pt x="5269865" y="19744"/>
                  <a:pt x="5499905" y="-13742"/>
                  <a:pt x="5712158" y="0"/>
                </a:cubicBezTo>
                <a:cubicBezTo>
                  <a:pt x="5924411" y="13742"/>
                  <a:pt x="6264210" y="36652"/>
                  <a:pt x="6504754" y="0"/>
                </a:cubicBezTo>
                <a:cubicBezTo>
                  <a:pt x="6745298" y="-36652"/>
                  <a:pt x="6952220" y="19972"/>
                  <a:pt x="7297350" y="0"/>
                </a:cubicBezTo>
                <a:cubicBezTo>
                  <a:pt x="7642480" y="-19972"/>
                  <a:pt x="7756888" y="-35316"/>
                  <a:pt x="8089946" y="0"/>
                </a:cubicBezTo>
                <a:cubicBezTo>
                  <a:pt x="8423004" y="35316"/>
                  <a:pt x="8586993" y="28958"/>
                  <a:pt x="8991866" y="0"/>
                </a:cubicBezTo>
                <a:cubicBezTo>
                  <a:pt x="9396739" y="-28958"/>
                  <a:pt x="9471364" y="-20436"/>
                  <a:pt x="9675139" y="0"/>
                </a:cubicBezTo>
                <a:cubicBezTo>
                  <a:pt x="9878914" y="20436"/>
                  <a:pt x="10503455" y="20416"/>
                  <a:pt x="10932360" y="0"/>
                </a:cubicBezTo>
                <a:cubicBezTo>
                  <a:pt x="10912942" y="241892"/>
                  <a:pt x="10920721" y="390677"/>
                  <a:pt x="10932360" y="548868"/>
                </a:cubicBezTo>
                <a:cubicBezTo>
                  <a:pt x="10943999" y="707059"/>
                  <a:pt x="10920086" y="969291"/>
                  <a:pt x="10932360" y="1130669"/>
                </a:cubicBezTo>
                <a:cubicBezTo>
                  <a:pt x="10944634" y="1292047"/>
                  <a:pt x="10929985" y="1409552"/>
                  <a:pt x="10932360" y="1646605"/>
                </a:cubicBezTo>
                <a:cubicBezTo>
                  <a:pt x="10720174" y="1651349"/>
                  <a:pt x="10373211" y="1614655"/>
                  <a:pt x="10030440" y="1646605"/>
                </a:cubicBezTo>
                <a:cubicBezTo>
                  <a:pt x="9687669" y="1678555"/>
                  <a:pt x="9602045" y="1632597"/>
                  <a:pt x="9456491" y="1646605"/>
                </a:cubicBezTo>
                <a:cubicBezTo>
                  <a:pt x="9310937" y="1660613"/>
                  <a:pt x="9107524" y="1638444"/>
                  <a:pt x="8882543" y="1646605"/>
                </a:cubicBezTo>
                <a:cubicBezTo>
                  <a:pt x="8657562" y="1654766"/>
                  <a:pt x="8517671" y="1670142"/>
                  <a:pt x="8308594" y="1646605"/>
                </a:cubicBezTo>
                <a:cubicBezTo>
                  <a:pt x="8099517" y="1623068"/>
                  <a:pt x="7753645" y="1658636"/>
                  <a:pt x="7515998" y="1646605"/>
                </a:cubicBezTo>
                <a:cubicBezTo>
                  <a:pt x="7278351" y="1634574"/>
                  <a:pt x="6985071" y="1652278"/>
                  <a:pt x="6832725" y="1646605"/>
                </a:cubicBezTo>
                <a:cubicBezTo>
                  <a:pt x="6680379" y="1640932"/>
                  <a:pt x="6586120" y="1649108"/>
                  <a:pt x="6477423" y="1646605"/>
                </a:cubicBezTo>
                <a:cubicBezTo>
                  <a:pt x="6368726" y="1644102"/>
                  <a:pt x="6162805" y="1663577"/>
                  <a:pt x="5903474" y="1646605"/>
                </a:cubicBezTo>
                <a:cubicBezTo>
                  <a:pt x="5644143" y="1629633"/>
                  <a:pt x="5344746" y="1645059"/>
                  <a:pt x="5110878" y="1646605"/>
                </a:cubicBezTo>
                <a:cubicBezTo>
                  <a:pt x="4877010" y="1648151"/>
                  <a:pt x="4876870" y="1629231"/>
                  <a:pt x="4646253" y="1646605"/>
                </a:cubicBezTo>
                <a:cubicBezTo>
                  <a:pt x="4415637" y="1663979"/>
                  <a:pt x="3967274" y="1663465"/>
                  <a:pt x="3744333" y="1646605"/>
                </a:cubicBezTo>
                <a:cubicBezTo>
                  <a:pt x="3521392" y="1629745"/>
                  <a:pt x="3116195" y="1682440"/>
                  <a:pt x="2842414" y="1646605"/>
                </a:cubicBezTo>
                <a:cubicBezTo>
                  <a:pt x="2568633" y="1610770"/>
                  <a:pt x="2345184" y="1634232"/>
                  <a:pt x="2159141" y="1646605"/>
                </a:cubicBezTo>
                <a:cubicBezTo>
                  <a:pt x="1973098" y="1658978"/>
                  <a:pt x="1476743" y="1610947"/>
                  <a:pt x="1257221" y="1646605"/>
                </a:cubicBezTo>
                <a:cubicBezTo>
                  <a:pt x="1037699" y="1682263"/>
                  <a:pt x="372272" y="1616900"/>
                  <a:pt x="0" y="1646605"/>
                </a:cubicBezTo>
                <a:cubicBezTo>
                  <a:pt x="23169" y="1386442"/>
                  <a:pt x="27523" y="1337438"/>
                  <a:pt x="0" y="1081271"/>
                </a:cubicBezTo>
                <a:cubicBezTo>
                  <a:pt x="-27523" y="825104"/>
                  <a:pt x="10969" y="796988"/>
                  <a:pt x="0" y="565334"/>
                </a:cubicBezTo>
                <a:cubicBezTo>
                  <a:pt x="-10969" y="333680"/>
                  <a:pt x="11356" y="157888"/>
                  <a:pt x="0" y="0"/>
                </a:cubicBezTo>
                <a:close/>
              </a:path>
              <a:path w="10932360" h="1646605" stroke="0" extrusionOk="0">
                <a:moveTo>
                  <a:pt x="0" y="0"/>
                </a:moveTo>
                <a:cubicBezTo>
                  <a:pt x="205853" y="3496"/>
                  <a:pt x="431778" y="-9219"/>
                  <a:pt x="573949" y="0"/>
                </a:cubicBezTo>
                <a:cubicBezTo>
                  <a:pt x="716120" y="9219"/>
                  <a:pt x="775987" y="-3304"/>
                  <a:pt x="929251" y="0"/>
                </a:cubicBezTo>
                <a:cubicBezTo>
                  <a:pt x="1082515" y="3304"/>
                  <a:pt x="1443219" y="2017"/>
                  <a:pt x="1831170" y="0"/>
                </a:cubicBezTo>
                <a:cubicBezTo>
                  <a:pt x="2219121" y="-2017"/>
                  <a:pt x="2288965" y="-14336"/>
                  <a:pt x="2405119" y="0"/>
                </a:cubicBezTo>
                <a:cubicBezTo>
                  <a:pt x="2521273" y="14336"/>
                  <a:pt x="2836227" y="-21212"/>
                  <a:pt x="2979068" y="0"/>
                </a:cubicBezTo>
                <a:cubicBezTo>
                  <a:pt x="3121909" y="21212"/>
                  <a:pt x="3489944" y="-32033"/>
                  <a:pt x="3880988" y="0"/>
                </a:cubicBezTo>
                <a:cubicBezTo>
                  <a:pt x="4272032" y="32033"/>
                  <a:pt x="4187373" y="13133"/>
                  <a:pt x="4345613" y="0"/>
                </a:cubicBezTo>
                <a:cubicBezTo>
                  <a:pt x="4503853" y="-13133"/>
                  <a:pt x="4878067" y="-16161"/>
                  <a:pt x="5247533" y="0"/>
                </a:cubicBezTo>
                <a:cubicBezTo>
                  <a:pt x="5616999" y="16161"/>
                  <a:pt x="5698664" y="541"/>
                  <a:pt x="6149453" y="0"/>
                </a:cubicBezTo>
                <a:cubicBezTo>
                  <a:pt x="6600242" y="-541"/>
                  <a:pt x="6632156" y="-14335"/>
                  <a:pt x="6832725" y="0"/>
                </a:cubicBezTo>
                <a:cubicBezTo>
                  <a:pt x="7033294" y="14335"/>
                  <a:pt x="7334604" y="-41763"/>
                  <a:pt x="7734645" y="0"/>
                </a:cubicBezTo>
                <a:cubicBezTo>
                  <a:pt x="8134686" y="41763"/>
                  <a:pt x="8053444" y="-23056"/>
                  <a:pt x="8308594" y="0"/>
                </a:cubicBezTo>
                <a:cubicBezTo>
                  <a:pt x="8563744" y="23056"/>
                  <a:pt x="8634309" y="10066"/>
                  <a:pt x="8882543" y="0"/>
                </a:cubicBezTo>
                <a:cubicBezTo>
                  <a:pt x="9130777" y="-10066"/>
                  <a:pt x="9359336" y="-27184"/>
                  <a:pt x="9675139" y="0"/>
                </a:cubicBezTo>
                <a:cubicBezTo>
                  <a:pt x="9990942" y="27184"/>
                  <a:pt x="10049130" y="-25088"/>
                  <a:pt x="10249088" y="0"/>
                </a:cubicBezTo>
                <a:cubicBezTo>
                  <a:pt x="10449046" y="25088"/>
                  <a:pt x="10762248" y="31689"/>
                  <a:pt x="10932360" y="0"/>
                </a:cubicBezTo>
                <a:cubicBezTo>
                  <a:pt x="10921870" y="240823"/>
                  <a:pt x="10912821" y="463288"/>
                  <a:pt x="10932360" y="581800"/>
                </a:cubicBezTo>
                <a:cubicBezTo>
                  <a:pt x="10951899" y="700312"/>
                  <a:pt x="10929193" y="986726"/>
                  <a:pt x="10932360" y="1147135"/>
                </a:cubicBezTo>
                <a:cubicBezTo>
                  <a:pt x="10935527" y="1307544"/>
                  <a:pt x="10920257" y="1513470"/>
                  <a:pt x="10932360" y="1646605"/>
                </a:cubicBezTo>
                <a:cubicBezTo>
                  <a:pt x="10770583" y="1657899"/>
                  <a:pt x="10739412" y="1650110"/>
                  <a:pt x="10577058" y="1646605"/>
                </a:cubicBezTo>
                <a:cubicBezTo>
                  <a:pt x="10414704" y="1643100"/>
                  <a:pt x="9888613" y="1652722"/>
                  <a:pt x="9675139" y="1646605"/>
                </a:cubicBezTo>
                <a:cubicBezTo>
                  <a:pt x="9461665" y="1640488"/>
                  <a:pt x="9279983" y="1644231"/>
                  <a:pt x="8991866" y="1646605"/>
                </a:cubicBezTo>
                <a:cubicBezTo>
                  <a:pt x="8703749" y="1648979"/>
                  <a:pt x="8745051" y="1641506"/>
                  <a:pt x="8527241" y="1646605"/>
                </a:cubicBezTo>
                <a:cubicBezTo>
                  <a:pt x="8309432" y="1651704"/>
                  <a:pt x="8105467" y="1632117"/>
                  <a:pt x="7843968" y="1646605"/>
                </a:cubicBezTo>
                <a:cubicBezTo>
                  <a:pt x="7582469" y="1661093"/>
                  <a:pt x="7604498" y="1661227"/>
                  <a:pt x="7488667" y="1646605"/>
                </a:cubicBezTo>
                <a:cubicBezTo>
                  <a:pt x="7372836" y="1631983"/>
                  <a:pt x="7259302" y="1660042"/>
                  <a:pt x="7133365" y="1646605"/>
                </a:cubicBezTo>
                <a:cubicBezTo>
                  <a:pt x="7007428" y="1633168"/>
                  <a:pt x="6771392" y="1678001"/>
                  <a:pt x="6450092" y="1646605"/>
                </a:cubicBezTo>
                <a:cubicBezTo>
                  <a:pt x="6128792" y="1615209"/>
                  <a:pt x="6147606" y="1651367"/>
                  <a:pt x="5985467" y="1646605"/>
                </a:cubicBezTo>
                <a:cubicBezTo>
                  <a:pt x="5823328" y="1641843"/>
                  <a:pt x="5355871" y="1671326"/>
                  <a:pt x="5192871" y="1646605"/>
                </a:cubicBezTo>
                <a:cubicBezTo>
                  <a:pt x="5029871" y="1621884"/>
                  <a:pt x="4908102" y="1659456"/>
                  <a:pt x="4728246" y="1646605"/>
                </a:cubicBezTo>
                <a:cubicBezTo>
                  <a:pt x="4548390" y="1633754"/>
                  <a:pt x="4303804" y="1607473"/>
                  <a:pt x="3935650" y="1646605"/>
                </a:cubicBezTo>
                <a:cubicBezTo>
                  <a:pt x="3567496" y="1685737"/>
                  <a:pt x="3743485" y="1663073"/>
                  <a:pt x="3580348" y="1646605"/>
                </a:cubicBezTo>
                <a:cubicBezTo>
                  <a:pt x="3417211" y="1630137"/>
                  <a:pt x="3032280" y="1608421"/>
                  <a:pt x="2787752" y="1646605"/>
                </a:cubicBezTo>
                <a:cubicBezTo>
                  <a:pt x="2543224" y="1684789"/>
                  <a:pt x="2544664" y="1632833"/>
                  <a:pt x="2323127" y="1646605"/>
                </a:cubicBezTo>
                <a:cubicBezTo>
                  <a:pt x="2101591" y="1660377"/>
                  <a:pt x="2141794" y="1642609"/>
                  <a:pt x="1967825" y="1646605"/>
                </a:cubicBezTo>
                <a:cubicBezTo>
                  <a:pt x="1793856" y="1650601"/>
                  <a:pt x="1598842" y="1640005"/>
                  <a:pt x="1503200" y="1646605"/>
                </a:cubicBezTo>
                <a:cubicBezTo>
                  <a:pt x="1407558" y="1653205"/>
                  <a:pt x="947796" y="1663177"/>
                  <a:pt x="710603" y="1646605"/>
                </a:cubicBezTo>
                <a:cubicBezTo>
                  <a:pt x="473410" y="1630033"/>
                  <a:pt x="337931" y="1611643"/>
                  <a:pt x="0" y="1646605"/>
                </a:cubicBezTo>
                <a:cubicBezTo>
                  <a:pt x="12884" y="1419864"/>
                  <a:pt x="16463" y="1294077"/>
                  <a:pt x="0" y="1147135"/>
                </a:cubicBezTo>
                <a:cubicBezTo>
                  <a:pt x="-16463" y="1000193"/>
                  <a:pt x="5796" y="833882"/>
                  <a:pt x="0" y="647665"/>
                </a:cubicBezTo>
                <a:cubicBezTo>
                  <a:pt x="-5796" y="461448"/>
                  <a:pt x="-22787" y="224570"/>
                  <a:pt x="0" y="0"/>
                </a:cubicBezTo>
                <a:close/>
              </a:path>
            </a:pathLst>
          </a:custGeom>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a:spAutoFit/>
          </a:bodyPr>
          <a:lstStyle/>
          <a:p>
            <a:pPr>
              <a:spcBef>
                <a:spcPts val="2400"/>
              </a:spcBef>
            </a:pPr>
            <a:r>
              <a:rPr kumimoji="1" lang="zh-TW" altLang="en-US" sz="2400" b="1" dirty="0">
                <a:solidFill>
                  <a:srgbClr val="FFC000"/>
                </a:solidFill>
                <a:latin typeface="Microsoft YaHei" charset="0"/>
                <a:ea typeface="Microsoft YaHei" charset="0"/>
              </a:rPr>
              <a:t>核保意涵</a:t>
            </a:r>
            <a:r>
              <a:rPr kumimoji="1" lang="en-US" altLang="zh-TW" sz="2400" b="1" dirty="0">
                <a:solidFill>
                  <a:srgbClr val="FFC000"/>
                </a:solidFill>
                <a:latin typeface="Microsoft YaHei" charset="0"/>
                <a:ea typeface="Microsoft YaHei" charset="0"/>
              </a:rPr>
              <a:t>:</a:t>
            </a:r>
          </a:p>
          <a:p>
            <a:pPr>
              <a:spcBef>
                <a:spcPts val="600"/>
              </a:spcBef>
            </a:pPr>
            <a:r>
              <a:rPr kumimoji="1" lang="zh-TW" altLang="zh-TW" sz="2400" b="1" dirty="0">
                <a:solidFill>
                  <a:srgbClr val="FFC000"/>
                </a:solidFill>
                <a:latin typeface="Microsoft YaHei" charset="0"/>
                <a:ea typeface="Microsoft YaHei" charset="0"/>
              </a:rPr>
              <a:t>被保險汽車的特徵與投保人特徵是引發道德危險的根源，特別是國產車</a:t>
            </a:r>
            <a:r>
              <a:rPr kumimoji="1" lang="en-US" altLang="zh-TW" sz="2400" b="1" dirty="0">
                <a:solidFill>
                  <a:srgbClr val="FFC000"/>
                </a:solidFill>
                <a:latin typeface="Microsoft YaHei" charset="0"/>
                <a:ea typeface="Microsoft YaHei" charset="0"/>
              </a:rPr>
              <a:t>70-79.9</a:t>
            </a:r>
            <a:r>
              <a:rPr kumimoji="1" lang="zh-TW" altLang="zh-TW" sz="2400" b="1" dirty="0">
                <a:solidFill>
                  <a:srgbClr val="FFC000"/>
                </a:solidFill>
                <a:latin typeface="Microsoft YaHei" charset="0"/>
                <a:ea typeface="Microsoft YaHei" charset="0"/>
              </a:rPr>
              <a:t>萬元的被保險汽車、前兩年新車以及</a:t>
            </a:r>
            <a:r>
              <a:rPr kumimoji="1" lang="en-US" altLang="zh-TW" sz="2400" b="1" dirty="0">
                <a:solidFill>
                  <a:srgbClr val="FFC000"/>
                </a:solidFill>
                <a:latin typeface="Microsoft YaHei" charset="0"/>
                <a:ea typeface="Microsoft YaHei" charset="0"/>
              </a:rPr>
              <a:t>18-29</a:t>
            </a:r>
            <a:r>
              <a:rPr kumimoji="1" lang="zh-TW" altLang="zh-TW" sz="2400" b="1" dirty="0">
                <a:solidFill>
                  <a:srgbClr val="FFC000"/>
                </a:solidFill>
                <a:latin typeface="Microsoft YaHei" charset="0"/>
                <a:ea typeface="Microsoft YaHei" charset="0"/>
              </a:rPr>
              <a:t>歲的被保險人存在較嚴重的道德危險問題。同時，透過研擬的核保政策，本文實證也發現可有效的控制道德危險問題。</a:t>
            </a:r>
          </a:p>
        </p:txBody>
      </p:sp>
    </p:spTree>
    <p:extLst>
      <p:ext uri="{BB962C8B-B14F-4D97-AF65-F5344CB8AC3E}">
        <p14:creationId xmlns:p14="http://schemas.microsoft.com/office/powerpoint/2010/main" val="1906648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25">
            <a:extLst>
              <a:ext uri="{FF2B5EF4-FFF2-40B4-BE49-F238E27FC236}">
                <a16:creationId xmlns:a16="http://schemas.microsoft.com/office/drawing/2014/main" id="{B35EABEE-D9B8-2848-BA6F-BF6B54B74D05}"/>
              </a:ext>
            </a:extLst>
          </p:cNvPr>
          <p:cNvGrpSpPr/>
          <p:nvPr/>
        </p:nvGrpSpPr>
        <p:grpSpPr>
          <a:xfrm>
            <a:off x="1359520" y="1884322"/>
            <a:ext cx="10313630" cy="2614913"/>
            <a:chOff x="3129129" y="1121776"/>
            <a:chExt cx="5933741" cy="1171624"/>
          </a:xfrm>
        </p:grpSpPr>
        <p:sp>
          <p:nvSpPr>
            <p:cNvPr id="9" name="圆角矩形 100">
              <a:extLst>
                <a:ext uri="{FF2B5EF4-FFF2-40B4-BE49-F238E27FC236}">
                  <a16:creationId xmlns:a16="http://schemas.microsoft.com/office/drawing/2014/main" id="{83DE1050-2CC1-9B40-98FF-B8EBD29D1B21}"/>
                </a:ext>
              </a:extLst>
            </p:cNvPr>
            <p:cNvSpPr/>
            <p:nvPr/>
          </p:nvSpPr>
          <p:spPr>
            <a:xfrm>
              <a:off x="3129129" y="1121776"/>
              <a:ext cx="5933741" cy="1171624"/>
            </a:xfrm>
            <a:prstGeom prst="roundRect">
              <a:avLst>
                <a:gd name="adj" fmla="val 50000"/>
              </a:avLst>
            </a:prstGeom>
            <a:solidFill>
              <a:sysClr val="window" lastClr="FFFFFF">
                <a:lumMod val="85000"/>
                <a:alpha val="50000"/>
              </a:sysClr>
            </a:solidFill>
            <a:ln w="55000" cap="flat" cmpd="thickThin"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0" name="圆角矩形 101">
              <a:extLst>
                <a:ext uri="{FF2B5EF4-FFF2-40B4-BE49-F238E27FC236}">
                  <a16:creationId xmlns:a16="http://schemas.microsoft.com/office/drawing/2014/main" id="{0B727230-F1E0-E040-9E3C-40996273A7EA}"/>
                </a:ext>
              </a:extLst>
            </p:cNvPr>
            <p:cNvSpPr/>
            <p:nvPr/>
          </p:nvSpPr>
          <p:spPr>
            <a:xfrm>
              <a:off x="3289330" y="1253414"/>
              <a:ext cx="5613339" cy="908350"/>
            </a:xfrm>
            <a:prstGeom prst="roundRect">
              <a:avLst>
                <a:gd name="adj" fmla="val 50000"/>
              </a:avLst>
            </a:prstGeom>
            <a:solidFill>
              <a:srgbClr val="266698"/>
            </a:solidFill>
            <a:ln w="19050" cap="flat" cmpd="thickThin" algn="ctr">
              <a:gradFill flip="none" rotWithShape="1">
                <a:gsLst>
                  <a:gs pos="0">
                    <a:sysClr val="window" lastClr="FFFFFF">
                      <a:lumMod val="75000"/>
                    </a:sysClr>
                  </a:gs>
                  <a:gs pos="100000">
                    <a:sysClr val="window" lastClr="FFFFFF"/>
                  </a:gs>
                </a:gsLst>
                <a:lin ang="2700000" scaled="1"/>
                <a:tileRect/>
              </a:gradFill>
              <a:prstDash val="solid"/>
            </a:ln>
            <a:effectLst>
              <a:innerShdw blurRad="317500" dist="114300" dir="13500000">
                <a:prstClr val="black">
                  <a:alpha val="25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grpSp>
        <p:nvGrpSpPr>
          <p:cNvPr id="11" name="组合 3">
            <a:extLst>
              <a:ext uri="{FF2B5EF4-FFF2-40B4-BE49-F238E27FC236}">
                <a16:creationId xmlns:a16="http://schemas.microsoft.com/office/drawing/2014/main" id="{7CE48177-FD10-EC40-A375-C72CF86DD1E4}"/>
              </a:ext>
            </a:extLst>
          </p:cNvPr>
          <p:cNvGrpSpPr/>
          <p:nvPr/>
        </p:nvGrpSpPr>
        <p:grpSpPr>
          <a:xfrm>
            <a:off x="630962" y="2178121"/>
            <a:ext cx="2349083" cy="2769598"/>
            <a:chOff x="3150394" y="933507"/>
            <a:chExt cx="1559925" cy="1839452"/>
          </a:xfrm>
        </p:grpSpPr>
        <p:grpSp>
          <p:nvGrpSpPr>
            <p:cNvPr id="12" name="组合 24">
              <a:extLst>
                <a:ext uri="{FF2B5EF4-FFF2-40B4-BE49-F238E27FC236}">
                  <a16:creationId xmlns:a16="http://schemas.microsoft.com/office/drawing/2014/main" id="{523BA51A-1783-EB44-86F3-A94B1FFC1DEC}"/>
                </a:ext>
              </a:extLst>
            </p:cNvPr>
            <p:cNvGrpSpPr/>
            <p:nvPr/>
          </p:nvGrpSpPr>
          <p:grpSpPr>
            <a:xfrm>
              <a:off x="3150394" y="933507"/>
              <a:ext cx="1559925" cy="1839452"/>
              <a:chOff x="3222821" y="1148080"/>
              <a:chExt cx="1484215" cy="1750177"/>
            </a:xfrm>
          </p:grpSpPr>
          <p:grpSp>
            <p:nvGrpSpPr>
              <p:cNvPr id="14" name="组合 10">
                <a:extLst>
                  <a:ext uri="{FF2B5EF4-FFF2-40B4-BE49-F238E27FC236}">
                    <a16:creationId xmlns:a16="http://schemas.microsoft.com/office/drawing/2014/main" id="{557C15AE-677A-EC40-92A9-4CD27EFB47BB}"/>
                  </a:ext>
                </a:extLst>
              </p:cNvPr>
              <p:cNvGrpSpPr/>
              <p:nvPr/>
            </p:nvGrpSpPr>
            <p:grpSpPr>
              <a:xfrm>
                <a:off x="3420363" y="1295115"/>
                <a:ext cx="1286673" cy="1603142"/>
                <a:chOff x="7380501" y="2927402"/>
                <a:chExt cx="2311887" cy="2880512"/>
              </a:xfrm>
            </p:grpSpPr>
            <p:sp>
              <p:nvSpPr>
                <p:cNvPr id="16" name="椭圆 50">
                  <a:extLst>
                    <a:ext uri="{FF2B5EF4-FFF2-40B4-BE49-F238E27FC236}">
                      <a16:creationId xmlns:a16="http://schemas.microsoft.com/office/drawing/2014/main" id="{8513BDCC-93CD-3A48-ACEB-46E00340BD25}"/>
                    </a:ext>
                  </a:extLst>
                </p:cNvPr>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 fmla="*/ 13249 w 1687745"/>
                    <a:gd name="connsiteY0" fmla="*/ 1035368 h 2070736"/>
                    <a:gd name="connsiteX1" fmla="*/ 850497 w 1687745"/>
                    <a:gd name="connsiteY1" fmla="*/ 0 h 2070736"/>
                    <a:gd name="connsiteX2" fmla="*/ 1687745 w 1687745"/>
                    <a:gd name="connsiteY2" fmla="*/ 1035368 h 2070736"/>
                    <a:gd name="connsiteX3" fmla="*/ 850497 w 1687745"/>
                    <a:gd name="connsiteY3" fmla="*/ 2070736 h 2070736"/>
                    <a:gd name="connsiteX4" fmla="*/ 13249 w 1687745"/>
                    <a:gd name="connsiteY4" fmla="*/ 1035368 h 2070736"/>
                    <a:gd name="connsiteX0" fmla="*/ 13249 w 1696474"/>
                    <a:gd name="connsiteY0" fmla="*/ 1035368 h 2070736"/>
                    <a:gd name="connsiteX1" fmla="*/ 850497 w 1696474"/>
                    <a:gd name="connsiteY1" fmla="*/ 0 h 2070736"/>
                    <a:gd name="connsiteX2" fmla="*/ 1687745 w 1696474"/>
                    <a:gd name="connsiteY2" fmla="*/ 1035368 h 2070736"/>
                    <a:gd name="connsiteX3" fmla="*/ 850497 w 1696474"/>
                    <a:gd name="connsiteY3" fmla="*/ 2070736 h 2070736"/>
                    <a:gd name="connsiteX4" fmla="*/ 13249 w 1696474"/>
                    <a:gd name="connsiteY4" fmla="*/ 1035368 h 2070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ysClr val="windowText" lastClr="000000">
                        <a:alpha val="20000"/>
                      </a:sysClr>
                    </a:gs>
                    <a:gs pos="78000">
                      <a:sysClr val="windowText" lastClr="000000">
                        <a:alpha val="5000"/>
                      </a:sysClr>
                    </a:gs>
                    <a:gs pos="0">
                      <a:sysClr val="windowText" lastClr="000000"/>
                    </a:gs>
                    <a:gs pos="100000">
                      <a:sysClr val="windowText" lastClr="000000">
                        <a:alpha val="0"/>
                      </a:sysClr>
                    </a:gs>
                  </a:gsLst>
                  <a:lin ang="5400000" scaled="0"/>
                </a:gradFill>
                <a:ln w="55000" cap="flat" cmpd="thickThin" algn="ctr">
                  <a:noFill/>
                  <a:prstDash val="solid"/>
                </a:ln>
                <a:effectLst>
                  <a:softEdge rad="3556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7" name="椭圆 119">
                  <a:extLst>
                    <a:ext uri="{FF2B5EF4-FFF2-40B4-BE49-F238E27FC236}">
                      <a16:creationId xmlns:a16="http://schemas.microsoft.com/office/drawing/2014/main" id="{4B36DC3E-D436-AD43-AFCF-71D14721C3DF}"/>
                    </a:ext>
                  </a:extLst>
                </p:cNvPr>
                <p:cNvSpPr/>
                <p:nvPr/>
              </p:nvSpPr>
              <p:spPr>
                <a:xfrm>
                  <a:off x="7567583" y="3243359"/>
                  <a:ext cx="1344545" cy="1344543"/>
                </a:xfrm>
                <a:prstGeom prst="ellipse">
                  <a:avLst/>
                </a:prstGeom>
                <a:gradFill>
                  <a:gsLst>
                    <a:gs pos="43000">
                      <a:srgbClr val="F7F7F7"/>
                    </a:gs>
                    <a:gs pos="0">
                      <a:sysClr val="window" lastClr="FFFFFF">
                        <a:alpha val="99000"/>
                      </a:sysClr>
                    </a:gs>
                    <a:gs pos="100000">
                      <a:srgbClr val="B8C0C0"/>
                    </a:gs>
                  </a:gsLst>
                  <a:lin ang="2700000" scaled="1"/>
                </a:gradFill>
                <a:ln w="55000" cap="flat" cmpd="thickThin" algn="ctr">
                  <a:noFill/>
                  <a:prstDash val="solid"/>
                </a:ln>
                <a:effectLst>
                  <a:outerShdw blurRad="139700" dist="88900" dir="2700000" algn="tl" rotWithShape="0">
                    <a:srgbClr val="494949">
                      <a:alpha val="30000"/>
                    </a:srgb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sp>
              <p:nvSpPr>
                <p:cNvPr id="18" name="椭圆 120">
                  <a:extLst>
                    <a:ext uri="{FF2B5EF4-FFF2-40B4-BE49-F238E27FC236}">
                      <a16:creationId xmlns:a16="http://schemas.microsoft.com/office/drawing/2014/main" id="{7BBC413B-E6E8-AB46-A8A8-14E61623405B}"/>
                    </a:ext>
                  </a:extLst>
                </p:cNvPr>
                <p:cNvSpPr/>
                <p:nvPr/>
              </p:nvSpPr>
              <p:spPr>
                <a:xfrm>
                  <a:off x="7380501" y="3019185"/>
                  <a:ext cx="1596494" cy="1596494"/>
                </a:xfrm>
                <a:prstGeom prst="ellipse">
                  <a:avLst/>
                </a:prstGeom>
                <a:gradFill>
                  <a:gsLst>
                    <a:gs pos="39000">
                      <a:sysClr val="window" lastClr="FFFFFF"/>
                    </a:gs>
                    <a:gs pos="53000">
                      <a:srgbClr val="F7F7F7"/>
                    </a:gs>
                    <a:gs pos="11000">
                      <a:sysClr val="window" lastClr="FFFFFF">
                        <a:alpha val="99000"/>
                      </a:sysClr>
                    </a:gs>
                    <a:gs pos="100000">
                      <a:srgbClr val="B8C0C0"/>
                    </a:gs>
                  </a:gsLst>
                  <a:lin ang="2700000" scaled="1"/>
                </a:gradFill>
                <a:ln w="55000" cap="flat" cmpd="thickThin" algn="ctr">
                  <a:noFill/>
                  <a:prstDash val="solid"/>
                </a:ln>
                <a:effectLst>
                  <a:innerShdw blurRad="444500" dist="152400" dir="2700000">
                    <a:srgbClr val="5F6D6C">
                      <a:alpha val="36000"/>
                    </a:srgb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15" name="椭圆 117">
                <a:extLst>
                  <a:ext uri="{FF2B5EF4-FFF2-40B4-BE49-F238E27FC236}">
                    <a16:creationId xmlns:a16="http://schemas.microsoft.com/office/drawing/2014/main" id="{3E1A1822-5A91-EE47-A4F2-6C187D5BB6A6}"/>
                  </a:ext>
                </a:extLst>
              </p:cNvPr>
              <p:cNvSpPr/>
              <p:nvPr/>
            </p:nvSpPr>
            <p:spPr>
              <a:xfrm>
                <a:off x="3222821" y="1148080"/>
                <a:ext cx="1284820" cy="1284821"/>
              </a:xfrm>
              <a:prstGeom prst="ellipse">
                <a:avLst/>
              </a:prstGeom>
              <a:solidFill>
                <a:sysClr val="window" lastClr="FFFFFF">
                  <a:alpha val="14000"/>
                </a:sysClr>
              </a:solidFill>
              <a:ln w="15875" cap="flat" cmpd="thickThin" algn="ctr">
                <a:gradFill flip="none" rotWithShape="1">
                  <a:gsLst>
                    <a:gs pos="0">
                      <a:sysClr val="window" lastClr="FFFFFF"/>
                    </a:gs>
                    <a:gs pos="100000">
                      <a:sysClr val="window" lastClr="FFFFFF">
                        <a:lumMod val="85000"/>
                      </a:sysClr>
                    </a:gs>
                  </a:gsLst>
                  <a:lin ang="2700000" scaled="1"/>
                  <a:tileRect/>
                </a:gradFill>
                <a:prstDash val="solid"/>
              </a:ln>
              <a:effectLst>
                <a:outerShdw blurRad="215900" dist="88900" dir="2700000" algn="tl" rotWithShape="0">
                  <a:prstClr val="black">
                    <a:alpha val="11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mn-lt"/>
                  <a:ea typeface="微软雅黑"/>
                  <a:cs typeface="+mn-ea"/>
                  <a:sym typeface="+mn-lt"/>
                </a:endParaRPr>
              </a:p>
            </p:txBody>
          </p:sp>
        </p:grpSp>
        <p:sp>
          <p:nvSpPr>
            <p:cNvPr id="13" name="文本框 15">
              <a:extLst>
                <a:ext uri="{FF2B5EF4-FFF2-40B4-BE49-F238E27FC236}">
                  <a16:creationId xmlns:a16="http://schemas.microsoft.com/office/drawing/2014/main" id="{9328DDDB-0A3E-274D-8E5D-8EF5D124F418}"/>
                </a:ext>
              </a:extLst>
            </p:cNvPr>
            <p:cNvSpPr txBox="1"/>
            <p:nvPr/>
          </p:nvSpPr>
          <p:spPr>
            <a:xfrm>
              <a:off x="3417140" y="1302035"/>
              <a:ext cx="774240" cy="613237"/>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5400" b="1" i="0" u="none" strike="noStrike" kern="0" cap="none" spc="0" normalizeH="0" baseline="0" noProof="0" dirty="0">
                  <a:ln>
                    <a:noFill/>
                  </a:ln>
                  <a:solidFill>
                    <a:srgbClr val="266698"/>
                  </a:solidFill>
                  <a:effectLst/>
                  <a:uLnTx/>
                  <a:uFillTx/>
                  <a:latin typeface="Arial" pitchFamily="34" charset="0"/>
                  <a:ea typeface="微软雅黑"/>
                  <a:cs typeface="+mn-ea"/>
                  <a:sym typeface="+mn-lt"/>
                </a:rPr>
                <a:t>02</a:t>
              </a:r>
              <a:endParaRPr kumimoji="0" lang="zh-CN" altLang="en-US" sz="5400" b="1" i="0" u="none" strike="noStrike" kern="0" cap="none" spc="0" normalizeH="0" baseline="0" noProof="0" dirty="0">
                <a:ln>
                  <a:noFill/>
                </a:ln>
                <a:solidFill>
                  <a:srgbClr val="266698"/>
                </a:solidFill>
                <a:effectLst/>
                <a:uLnTx/>
                <a:uFillTx/>
                <a:latin typeface="Arial" pitchFamily="34" charset="0"/>
                <a:ea typeface="微软雅黑"/>
                <a:cs typeface="+mn-ea"/>
                <a:sym typeface="+mn-lt"/>
              </a:endParaRPr>
            </a:p>
          </p:txBody>
        </p:sp>
      </p:grpSp>
      <p:sp>
        <p:nvSpPr>
          <p:cNvPr id="19" name="矩形 18">
            <a:extLst>
              <a:ext uri="{FF2B5EF4-FFF2-40B4-BE49-F238E27FC236}">
                <a16:creationId xmlns:a16="http://schemas.microsoft.com/office/drawing/2014/main" id="{7A3EEEBB-7C2F-7642-B1EE-64E5936DD218}"/>
              </a:ext>
            </a:extLst>
          </p:cNvPr>
          <p:cNvSpPr/>
          <p:nvPr/>
        </p:nvSpPr>
        <p:spPr>
          <a:xfrm>
            <a:off x="2805666" y="2409680"/>
            <a:ext cx="8026814" cy="1631216"/>
          </a:xfrm>
          <a:prstGeom prst="rect">
            <a:avLst/>
          </a:prstGeom>
        </p:spPr>
        <p:txBody>
          <a:bodyPr wrap="square">
            <a:spAutoFit/>
          </a:bodyPr>
          <a:lstStyle/>
          <a:p>
            <a:pPr>
              <a:buClr>
                <a:srgbClr val="FF3399"/>
              </a:buClr>
            </a:pPr>
            <a:r>
              <a:rPr kumimoji="1" lang="zh-TW" altLang="en-US" sz="5000" b="1" dirty="0">
                <a:solidFill>
                  <a:schemeClr val="bg1"/>
                </a:solidFill>
                <a:latin typeface="Microsoft YaHei" charset="0"/>
                <a:ea typeface="Microsoft YaHei" charset="0"/>
                <a:cs typeface="Microsoft YaHei" charset="0"/>
              </a:rPr>
              <a:t>酒償險附約是否會誘發訊息不對稱問題</a:t>
            </a:r>
            <a:r>
              <a:rPr kumimoji="1" lang="en-US" altLang="zh-TW" sz="5000" b="1" dirty="0">
                <a:solidFill>
                  <a:schemeClr val="bg1"/>
                </a:solidFill>
                <a:latin typeface="Microsoft YaHei" charset="0"/>
                <a:ea typeface="Microsoft YaHei" charset="0"/>
                <a:cs typeface="Microsoft YaHei" charset="0"/>
              </a:rPr>
              <a:t>?</a:t>
            </a:r>
          </a:p>
        </p:txBody>
      </p:sp>
      <p:sp>
        <p:nvSpPr>
          <p:cNvPr id="3" name="矩形 2">
            <a:extLst>
              <a:ext uri="{FF2B5EF4-FFF2-40B4-BE49-F238E27FC236}">
                <a16:creationId xmlns:a16="http://schemas.microsoft.com/office/drawing/2014/main" id="{4C67127B-F425-4C3D-928D-CCD5757BD2A3}"/>
              </a:ext>
            </a:extLst>
          </p:cNvPr>
          <p:cNvSpPr/>
          <p:nvPr/>
        </p:nvSpPr>
        <p:spPr>
          <a:xfrm>
            <a:off x="7803528" y="4730794"/>
            <a:ext cx="3028952" cy="707886"/>
          </a:xfrm>
          <a:prstGeom prst="rect">
            <a:avLst/>
          </a:prstGeom>
        </p:spPr>
        <p:txBody>
          <a:bodyPr wrap="square">
            <a:spAutoFit/>
          </a:bodyPr>
          <a:lstStyle/>
          <a:p>
            <a:r>
              <a:rPr kumimoji="1" lang="en-US" altLang="zh-TW" sz="4000" b="1" dirty="0">
                <a:solidFill>
                  <a:schemeClr val="bg1"/>
                </a:solidFill>
                <a:latin typeface="Microsoft YaHei" charset="0"/>
                <a:ea typeface="Microsoft YaHei" charset="0"/>
              </a:rPr>
              <a:t>2018 TRIA</a:t>
            </a:r>
            <a:endParaRPr kumimoji="1" lang="zh-TW" altLang="en-US" sz="4000" b="1" dirty="0">
              <a:solidFill>
                <a:schemeClr val="bg1"/>
              </a:solidFill>
              <a:latin typeface="Microsoft YaHei" charset="0"/>
              <a:ea typeface="Microsoft YaHei" charset="0"/>
            </a:endParaRPr>
          </a:p>
        </p:txBody>
      </p:sp>
    </p:spTree>
    <p:extLst>
      <p:ext uri="{BB962C8B-B14F-4D97-AF65-F5344CB8AC3E}">
        <p14:creationId xmlns:p14="http://schemas.microsoft.com/office/powerpoint/2010/main" val="39157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29">
            <a:extLst>
              <a:ext uri="{FF2B5EF4-FFF2-40B4-BE49-F238E27FC236}">
                <a16:creationId xmlns:a16="http://schemas.microsoft.com/office/drawing/2014/main" id="{15ED8615-E05B-402C-85DD-D804CD9FFB7D}"/>
              </a:ext>
            </a:extLst>
          </p:cNvPr>
          <p:cNvSpPr txBox="1"/>
          <p:nvPr/>
        </p:nvSpPr>
        <p:spPr>
          <a:xfrm>
            <a:off x="650491" y="1601124"/>
            <a:ext cx="11080348" cy="492443"/>
          </a:xfrm>
          <a:prstGeom prst="rect">
            <a:avLst/>
          </a:prstGeom>
          <a:noFill/>
        </p:spPr>
        <p:txBody>
          <a:bodyPr wrap="square" rtlCol="0">
            <a:spAutoFit/>
          </a:bodyPr>
          <a:lstStyle/>
          <a:p>
            <a:r>
              <a:rPr kumimoji="1" lang="zh-TW" altLang="zh-TW" sz="2600" b="1" dirty="0">
                <a:solidFill>
                  <a:schemeClr val="bg1"/>
                </a:solidFill>
                <a:latin typeface="Microsoft YaHei" charset="0"/>
                <a:ea typeface="Microsoft YaHei" charset="0"/>
              </a:rPr>
              <a:t>酒償險</a:t>
            </a:r>
            <a:r>
              <a:rPr kumimoji="1" lang="zh-TW" altLang="en-US" sz="2600" b="1" dirty="0">
                <a:solidFill>
                  <a:schemeClr val="bg1"/>
                </a:solidFill>
                <a:latin typeface="Microsoft YaHei" charset="0"/>
                <a:ea typeface="Microsoft YaHei" charset="0"/>
              </a:rPr>
              <a:t>附約</a:t>
            </a:r>
            <a:r>
              <a:rPr kumimoji="1" lang="zh-TW" altLang="zh-TW" sz="2600" b="1" dirty="0">
                <a:solidFill>
                  <a:schemeClr val="bg1"/>
                </a:solidFill>
                <a:latin typeface="Microsoft YaHei" charset="0"/>
                <a:ea typeface="Microsoft YaHei" charset="0"/>
              </a:rPr>
              <a:t>的銷售在實務界一直反應兩極</a:t>
            </a:r>
            <a:r>
              <a:rPr kumimoji="1" lang="zh-TW" altLang="en-US" sz="2600" b="1" dirty="0">
                <a:solidFill>
                  <a:schemeClr val="bg1"/>
                </a:solidFill>
                <a:latin typeface="Microsoft YaHei" charset="0"/>
                <a:ea typeface="Microsoft YaHei" charset="0"/>
              </a:rPr>
              <a:t>存在支持方與反對方，觀點如下</a:t>
            </a:r>
            <a:r>
              <a:rPr kumimoji="1" lang="en-US" altLang="zh-TW" sz="2600" b="1" dirty="0">
                <a:solidFill>
                  <a:schemeClr val="bg1"/>
                </a:solidFill>
                <a:latin typeface="Microsoft YaHei" charset="0"/>
                <a:ea typeface="Microsoft YaHei" charset="0"/>
              </a:rPr>
              <a:t>:</a:t>
            </a:r>
          </a:p>
        </p:txBody>
      </p:sp>
      <p:grpSp>
        <p:nvGrpSpPr>
          <p:cNvPr id="5" name="群組 4">
            <a:extLst>
              <a:ext uri="{FF2B5EF4-FFF2-40B4-BE49-F238E27FC236}">
                <a16:creationId xmlns:a16="http://schemas.microsoft.com/office/drawing/2014/main" id="{7F2E02C9-298A-8542-BFD0-C653F903AFBB}"/>
              </a:ext>
            </a:extLst>
          </p:cNvPr>
          <p:cNvGrpSpPr/>
          <p:nvPr/>
        </p:nvGrpSpPr>
        <p:grpSpPr>
          <a:xfrm>
            <a:off x="258519" y="238818"/>
            <a:ext cx="4580181" cy="1070276"/>
            <a:chOff x="830019" y="260400"/>
            <a:chExt cx="4580181" cy="1070276"/>
          </a:xfrm>
        </p:grpSpPr>
        <p:sp>
          <p:nvSpPr>
            <p:cNvPr id="6" name="矩形 5">
              <a:extLst>
                <a:ext uri="{FF2B5EF4-FFF2-40B4-BE49-F238E27FC236}">
                  <a16:creationId xmlns:a16="http://schemas.microsoft.com/office/drawing/2014/main" id="{A0DF34DD-7F8D-2148-A8AF-451EDE6C3377}"/>
                </a:ext>
              </a:extLst>
            </p:cNvPr>
            <p:cNvSpPr/>
            <p:nvPr/>
          </p:nvSpPr>
          <p:spPr>
            <a:xfrm>
              <a:off x="1371555" y="260400"/>
              <a:ext cx="4038645" cy="646331"/>
            </a:xfrm>
            <a:prstGeom prst="rect">
              <a:avLst/>
            </a:prstGeom>
          </p:spPr>
          <p:txBody>
            <a:bodyPr wrap="square">
              <a:spAutoFit/>
            </a:bodyPr>
            <a:lstStyle/>
            <a:p>
              <a:r>
                <a:rPr kumimoji="1" lang="zh-TW" altLang="en-US" sz="3600" b="1" dirty="0">
                  <a:solidFill>
                    <a:srgbClr val="FFC000"/>
                  </a:solidFill>
                  <a:latin typeface="Microsoft YaHei" charset="0"/>
                  <a:ea typeface="Microsoft YaHei" charset="0"/>
                </a:rPr>
                <a:t>酒償險附約的爭議</a:t>
              </a:r>
            </a:p>
          </p:txBody>
        </p:sp>
        <p:sp>
          <p:nvSpPr>
            <p:cNvPr id="7" name="文本占位符 7">
              <a:extLst>
                <a:ext uri="{FF2B5EF4-FFF2-40B4-BE49-F238E27FC236}">
                  <a16:creationId xmlns:a16="http://schemas.microsoft.com/office/drawing/2014/main" id="{1EE51C8F-7B78-8D42-B099-F34F0420A1AA}"/>
                </a:ext>
              </a:extLst>
            </p:cNvPr>
            <p:cNvSpPr txBox="1">
              <a:spLocks/>
            </p:cNvSpPr>
            <p:nvPr/>
          </p:nvSpPr>
          <p:spPr>
            <a:xfrm>
              <a:off x="1221991" y="260400"/>
              <a:ext cx="4188209" cy="707886"/>
            </a:xfrm>
            <a:prstGeom prst="rect">
              <a:avLst/>
            </a:prstGeom>
            <a:ln w="12700" cmpd="sng">
              <a:solidFill>
                <a:schemeClr val="bg1"/>
              </a:solidFill>
            </a:ln>
          </p:spPr>
          <p:txBody>
            <a:bodyPr vert="horz" anchor="ctr"/>
            <a:lstStyle>
              <a:lvl1pPr marL="0" indent="0" algn="l" defTabSz="914400" rtl="0" eaLnBrk="1" latinLnBrk="0" hangingPunct="1">
                <a:lnSpc>
                  <a:spcPct val="90000"/>
                </a:lnSpc>
                <a:spcBef>
                  <a:spcPts val="1000"/>
                </a:spcBef>
                <a:buFont typeface="Arial"/>
                <a:buNone/>
                <a:defRPr sz="3000" b="1" kern="1200">
                  <a:solidFill>
                    <a:srgbClr val="FFFF00"/>
                  </a:solidFill>
                  <a:latin typeface="Microsoft YaHei" panose="020B0503020204020204" pitchFamily="34" charset="-122"/>
                  <a:ea typeface="Microsoft YaHei" panose="020B0503020204020204" pitchFamily="34" charset="-122"/>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kumimoji="1" lang="zh-CN" altLang="en-US" dirty="0"/>
            </a:p>
          </p:txBody>
        </p:sp>
        <p:grpSp>
          <p:nvGrpSpPr>
            <p:cNvPr id="8" name="组 7">
              <a:extLst>
                <a:ext uri="{FF2B5EF4-FFF2-40B4-BE49-F238E27FC236}">
                  <a16:creationId xmlns:a16="http://schemas.microsoft.com/office/drawing/2014/main" id="{67F29DA4-8016-FA46-AB96-46E7812FCB76}"/>
                </a:ext>
              </a:extLst>
            </p:cNvPr>
            <p:cNvGrpSpPr/>
            <p:nvPr/>
          </p:nvGrpSpPr>
          <p:grpSpPr>
            <a:xfrm rot="19856371">
              <a:off x="830019" y="276377"/>
              <a:ext cx="599401" cy="1054299"/>
              <a:chOff x="3087349" y="2393332"/>
              <a:chExt cx="759141" cy="1335268"/>
            </a:xfrm>
          </p:grpSpPr>
          <p:sp>
            <p:nvSpPr>
              <p:cNvPr id="9" name="椭圆 8">
                <a:extLst>
                  <a:ext uri="{FF2B5EF4-FFF2-40B4-BE49-F238E27FC236}">
                    <a16:creationId xmlns:a16="http://schemas.microsoft.com/office/drawing/2014/main" id="{40A32289-4CBE-6F43-83E9-19082EDDE23A}"/>
                  </a:ext>
                </a:extLst>
              </p:cNvPr>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a:extLst>
                  <a:ext uri="{FF2B5EF4-FFF2-40B4-BE49-F238E27FC236}">
                    <a16:creationId xmlns:a16="http://schemas.microsoft.com/office/drawing/2014/main" id="{AFF1C114-62A6-7C4B-B418-9BF6577A0C6F}"/>
                  </a:ext>
                </a:extLst>
              </p:cNvPr>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a:extLst>
                  <a:ext uri="{FF2B5EF4-FFF2-40B4-BE49-F238E27FC236}">
                    <a16:creationId xmlns:a16="http://schemas.microsoft.com/office/drawing/2014/main" id="{1F4904ED-4804-4D42-A242-843ED0E0C37D}"/>
                  </a:ext>
                </a:extLst>
              </p:cNvPr>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a:extLst>
                  <a:ext uri="{FF2B5EF4-FFF2-40B4-BE49-F238E27FC236}">
                    <a16:creationId xmlns:a16="http://schemas.microsoft.com/office/drawing/2014/main" id="{49B226E9-DB56-814C-90DA-AC852604C875}"/>
                  </a:ext>
                </a:extLst>
              </p:cNvPr>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sp>
        <p:nvSpPr>
          <p:cNvPr id="3" name="矩形 2">
            <a:extLst>
              <a:ext uri="{FF2B5EF4-FFF2-40B4-BE49-F238E27FC236}">
                <a16:creationId xmlns:a16="http://schemas.microsoft.com/office/drawing/2014/main" id="{6BED0F3A-346A-9045-926D-176922DFAB9C}"/>
              </a:ext>
            </a:extLst>
          </p:cNvPr>
          <p:cNvSpPr/>
          <p:nvPr/>
        </p:nvSpPr>
        <p:spPr>
          <a:xfrm>
            <a:off x="892115" y="2450476"/>
            <a:ext cx="10452938" cy="1200329"/>
          </a:xfrm>
          <a:custGeom>
            <a:avLst/>
            <a:gdLst>
              <a:gd name="connsiteX0" fmla="*/ 0 w 10452938"/>
              <a:gd name="connsiteY0" fmla="*/ 0 h 1200329"/>
              <a:gd name="connsiteX1" fmla="*/ 592333 w 10452938"/>
              <a:gd name="connsiteY1" fmla="*/ 0 h 1200329"/>
              <a:gd name="connsiteX2" fmla="*/ 1289196 w 10452938"/>
              <a:gd name="connsiteY2" fmla="*/ 0 h 1200329"/>
              <a:gd name="connsiteX3" fmla="*/ 1776999 w 10452938"/>
              <a:gd name="connsiteY3" fmla="*/ 0 h 1200329"/>
              <a:gd name="connsiteX4" fmla="*/ 2369333 w 10452938"/>
              <a:gd name="connsiteY4" fmla="*/ 0 h 1200329"/>
              <a:gd name="connsiteX5" fmla="*/ 2857136 w 10452938"/>
              <a:gd name="connsiteY5" fmla="*/ 0 h 1200329"/>
              <a:gd name="connsiteX6" fmla="*/ 3449470 w 10452938"/>
              <a:gd name="connsiteY6" fmla="*/ 0 h 1200329"/>
              <a:gd name="connsiteX7" fmla="*/ 4355391 w 10452938"/>
              <a:gd name="connsiteY7" fmla="*/ 0 h 1200329"/>
              <a:gd name="connsiteX8" fmla="*/ 5052253 w 10452938"/>
              <a:gd name="connsiteY8" fmla="*/ 0 h 1200329"/>
              <a:gd name="connsiteX9" fmla="*/ 5958175 w 10452938"/>
              <a:gd name="connsiteY9" fmla="*/ 0 h 1200329"/>
              <a:gd name="connsiteX10" fmla="*/ 6550508 w 10452938"/>
              <a:gd name="connsiteY10" fmla="*/ 0 h 1200329"/>
              <a:gd name="connsiteX11" fmla="*/ 6933782 w 10452938"/>
              <a:gd name="connsiteY11" fmla="*/ 0 h 1200329"/>
              <a:gd name="connsiteX12" fmla="*/ 7630645 w 10452938"/>
              <a:gd name="connsiteY12" fmla="*/ 0 h 1200329"/>
              <a:gd name="connsiteX13" fmla="*/ 8013919 w 10452938"/>
              <a:gd name="connsiteY13" fmla="*/ 0 h 1200329"/>
              <a:gd name="connsiteX14" fmla="*/ 8710782 w 10452938"/>
              <a:gd name="connsiteY14" fmla="*/ 0 h 1200329"/>
              <a:gd name="connsiteX15" fmla="*/ 9512174 w 10452938"/>
              <a:gd name="connsiteY15" fmla="*/ 0 h 1200329"/>
              <a:gd name="connsiteX16" fmla="*/ 10452938 w 10452938"/>
              <a:gd name="connsiteY16" fmla="*/ 0 h 1200329"/>
              <a:gd name="connsiteX17" fmla="*/ 10452938 w 10452938"/>
              <a:gd name="connsiteY17" fmla="*/ 564155 h 1200329"/>
              <a:gd name="connsiteX18" fmla="*/ 10452938 w 10452938"/>
              <a:gd name="connsiteY18" fmla="*/ 1200329 h 1200329"/>
              <a:gd name="connsiteX19" fmla="*/ 9860605 w 10452938"/>
              <a:gd name="connsiteY19" fmla="*/ 1200329 h 1200329"/>
              <a:gd name="connsiteX20" fmla="*/ 9059213 w 10452938"/>
              <a:gd name="connsiteY20" fmla="*/ 1200329 h 1200329"/>
              <a:gd name="connsiteX21" fmla="*/ 8153292 w 10452938"/>
              <a:gd name="connsiteY21" fmla="*/ 1200329 h 1200329"/>
              <a:gd name="connsiteX22" fmla="*/ 7351900 w 10452938"/>
              <a:gd name="connsiteY22" fmla="*/ 1200329 h 1200329"/>
              <a:gd name="connsiteX23" fmla="*/ 6655037 w 10452938"/>
              <a:gd name="connsiteY23" fmla="*/ 1200329 h 1200329"/>
              <a:gd name="connsiteX24" fmla="*/ 5853645 w 10452938"/>
              <a:gd name="connsiteY24" fmla="*/ 1200329 h 1200329"/>
              <a:gd name="connsiteX25" fmla="*/ 4947724 w 10452938"/>
              <a:gd name="connsiteY25" fmla="*/ 1200329 h 1200329"/>
              <a:gd name="connsiteX26" fmla="*/ 4146332 w 10452938"/>
              <a:gd name="connsiteY26" fmla="*/ 1200329 h 1200329"/>
              <a:gd name="connsiteX27" fmla="*/ 3553999 w 10452938"/>
              <a:gd name="connsiteY27" fmla="*/ 1200329 h 1200329"/>
              <a:gd name="connsiteX28" fmla="*/ 2961666 w 10452938"/>
              <a:gd name="connsiteY28" fmla="*/ 1200329 h 1200329"/>
              <a:gd name="connsiteX29" fmla="*/ 2264803 w 10452938"/>
              <a:gd name="connsiteY29" fmla="*/ 1200329 h 1200329"/>
              <a:gd name="connsiteX30" fmla="*/ 1881529 w 10452938"/>
              <a:gd name="connsiteY30" fmla="*/ 1200329 h 1200329"/>
              <a:gd name="connsiteX31" fmla="*/ 975608 w 10452938"/>
              <a:gd name="connsiteY31" fmla="*/ 1200329 h 1200329"/>
              <a:gd name="connsiteX32" fmla="*/ 0 w 10452938"/>
              <a:gd name="connsiteY32" fmla="*/ 1200329 h 1200329"/>
              <a:gd name="connsiteX33" fmla="*/ 0 w 10452938"/>
              <a:gd name="connsiteY33" fmla="*/ 624171 h 1200329"/>
              <a:gd name="connsiteX34" fmla="*/ 0 w 10452938"/>
              <a:gd name="connsiteY34"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52938" h="1200329" fill="none" extrusionOk="0">
                <a:moveTo>
                  <a:pt x="0" y="0"/>
                </a:moveTo>
                <a:cubicBezTo>
                  <a:pt x="204940" y="-1834"/>
                  <a:pt x="303534" y="-6082"/>
                  <a:pt x="592333" y="0"/>
                </a:cubicBezTo>
                <a:cubicBezTo>
                  <a:pt x="881132" y="6082"/>
                  <a:pt x="1038820" y="-34413"/>
                  <a:pt x="1289196" y="0"/>
                </a:cubicBezTo>
                <a:cubicBezTo>
                  <a:pt x="1539572" y="34413"/>
                  <a:pt x="1577673" y="-11016"/>
                  <a:pt x="1776999" y="0"/>
                </a:cubicBezTo>
                <a:cubicBezTo>
                  <a:pt x="1976325" y="11016"/>
                  <a:pt x="2091785" y="-1306"/>
                  <a:pt x="2369333" y="0"/>
                </a:cubicBezTo>
                <a:cubicBezTo>
                  <a:pt x="2646881" y="1306"/>
                  <a:pt x="2735194" y="-13322"/>
                  <a:pt x="2857136" y="0"/>
                </a:cubicBezTo>
                <a:cubicBezTo>
                  <a:pt x="2979078" y="13322"/>
                  <a:pt x="3208784" y="4908"/>
                  <a:pt x="3449470" y="0"/>
                </a:cubicBezTo>
                <a:cubicBezTo>
                  <a:pt x="3690156" y="-4908"/>
                  <a:pt x="4065796" y="6534"/>
                  <a:pt x="4355391" y="0"/>
                </a:cubicBezTo>
                <a:cubicBezTo>
                  <a:pt x="4644986" y="-6534"/>
                  <a:pt x="4892232" y="-20792"/>
                  <a:pt x="5052253" y="0"/>
                </a:cubicBezTo>
                <a:cubicBezTo>
                  <a:pt x="5212274" y="20792"/>
                  <a:pt x="5586052" y="29294"/>
                  <a:pt x="5958175" y="0"/>
                </a:cubicBezTo>
                <a:cubicBezTo>
                  <a:pt x="6330298" y="-29294"/>
                  <a:pt x="6331552" y="4372"/>
                  <a:pt x="6550508" y="0"/>
                </a:cubicBezTo>
                <a:cubicBezTo>
                  <a:pt x="6769464" y="-4372"/>
                  <a:pt x="6785129" y="-9703"/>
                  <a:pt x="6933782" y="0"/>
                </a:cubicBezTo>
                <a:cubicBezTo>
                  <a:pt x="7082435" y="9703"/>
                  <a:pt x="7383319" y="33913"/>
                  <a:pt x="7630645" y="0"/>
                </a:cubicBezTo>
                <a:cubicBezTo>
                  <a:pt x="7877971" y="-33913"/>
                  <a:pt x="7873453" y="10294"/>
                  <a:pt x="8013919" y="0"/>
                </a:cubicBezTo>
                <a:cubicBezTo>
                  <a:pt x="8154385" y="-10294"/>
                  <a:pt x="8466737" y="21814"/>
                  <a:pt x="8710782" y="0"/>
                </a:cubicBezTo>
                <a:cubicBezTo>
                  <a:pt x="8954827" y="-21814"/>
                  <a:pt x="9120849" y="9770"/>
                  <a:pt x="9512174" y="0"/>
                </a:cubicBezTo>
                <a:cubicBezTo>
                  <a:pt x="9903499" y="-9770"/>
                  <a:pt x="10134193" y="-4172"/>
                  <a:pt x="10452938" y="0"/>
                </a:cubicBezTo>
                <a:cubicBezTo>
                  <a:pt x="10477698" y="241129"/>
                  <a:pt x="10438950" y="340963"/>
                  <a:pt x="10452938" y="564155"/>
                </a:cubicBezTo>
                <a:cubicBezTo>
                  <a:pt x="10466926" y="787348"/>
                  <a:pt x="10483390" y="983912"/>
                  <a:pt x="10452938" y="1200329"/>
                </a:cubicBezTo>
                <a:cubicBezTo>
                  <a:pt x="10194934" y="1173008"/>
                  <a:pt x="10007570" y="1172117"/>
                  <a:pt x="9860605" y="1200329"/>
                </a:cubicBezTo>
                <a:cubicBezTo>
                  <a:pt x="9713640" y="1228541"/>
                  <a:pt x="9299162" y="1231915"/>
                  <a:pt x="9059213" y="1200329"/>
                </a:cubicBezTo>
                <a:cubicBezTo>
                  <a:pt x="8819264" y="1168743"/>
                  <a:pt x="8519741" y="1179022"/>
                  <a:pt x="8153292" y="1200329"/>
                </a:cubicBezTo>
                <a:cubicBezTo>
                  <a:pt x="7786843" y="1221636"/>
                  <a:pt x="7528164" y="1228395"/>
                  <a:pt x="7351900" y="1200329"/>
                </a:cubicBezTo>
                <a:cubicBezTo>
                  <a:pt x="7175636" y="1172263"/>
                  <a:pt x="6811923" y="1208670"/>
                  <a:pt x="6655037" y="1200329"/>
                </a:cubicBezTo>
                <a:cubicBezTo>
                  <a:pt x="6498151" y="1191988"/>
                  <a:pt x="6119112" y="1161409"/>
                  <a:pt x="5853645" y="1200329"/>
                </a:cubicBezTo>
                <a:cubicBezTo>
                  <a:pt x="5588178" y="1239249"/>
                  <a:pt x="5241692" y="1234660"/>
                  <a:pt x="4947724" y="1200329"/>
                </a:cubicBezTo>
                <a:cubicBezTo>
                  <a:pt x="4653756" y="1165998"/>
                  <a:pt x="4331532" y="1199420"/>
                  <a:pt x="4146332" y="1200329"/>
                </a:cubicBezTo>
                <a:cubicBezTo>
                  <a:pt x="3961132" y="1201238"/>
                  <a:pt x="3721105" y="1171825"/>
                  <a:pt x="3553999" y="1200329"/>
                </a:cubicBezTo>
                <a:cubicBezTo>
                  <a:pt x="3386893" y="1228833"/>
                  <a:pt x="3187581" y="1208927"/>
                  <a:pt x="2961666" y="1200329"/>
                </a:cubicBezTo>
                <a:cubicBezTo>
                  <a:pt x="2735751" y="1191731"/>
                  <a:pt x="2491496" y="1219807"/>
                  <a:pt x="2264803" y="1200329"/>
                </a:cubicBezTo>
                <a:cubicBezTo>
                  <a:pt x="2038110" y="1180851"/>
                  <a:pt x="2019295" y="1191917"/>
                  <a:pt x="1881529" y="1200329"/>
                </a:cubicBezTo>
                <a:cubicBezTo>
                  <a:pt x="1743763" y="1208741"/>
                  <a:pt x="1307779" y="1241294"/>
                  <a:pt x="975608" y="1200329"/>
                </a:cubicBezTo>
                <a:cubicBezTo>
                  <a:pt x="643437" y="1159364"/>
                  <a:pt x="485057" y="1208205"/>
                  <a:pt x="0" y="1200329"/>
                </a:cubicBezTo>
                <a:cubicBezTo>
                  <a:pt x="-16138" y="1065849"/>
                  <a:pt x="-18841" y="871700"/>
                  <a:pt x="0" y="624171"/>
                </a:cubicBezTo>
                <a:cubicBezTo>
                  <a:pt x="18841" y="376642"/>
                  <a:pt x="1634" y="302167"/>
                  <a:pt x="0" y="0"/>
                </a:cubicBezTo>
                <a:close/>
              </a:path>
              <a:path w="10452938" h="1200329" stroke="0" extrusionOk="0">
                <a:moveTo>
                  <a:pt x="0" y="0"/>
                </a:moveTo>
                <a:cubicBezTo>
                  <a:pt x="104171" y="4610"/>
                  <a:pt x="197871" y="-10137"/>
                  <a:pt x="383274" y="0"/>
                </a:cubicBezTo>
                <a:cubicBezTo>
                  <a:pt x="568677" y="10137"/>
                  <a:pt x="855655" y="14324"/>
                  <a:pt x="1184666" y="0"/>
                </a:cubicBezTo>
                <a:cubicBezTo>
                  <a:pt x="1513677" y="-14324"/>
                  <a:pt x="1772605" y="35165"/>
                  <a:pt x="1986058" y="0"/>
                </a:cubicBezTo>
                <a:cubicBezTo>
                  <a:pt x="2199511" y="-35165"/>
                  <a:pt x="2198703" y="-15277"/>
                  <a:pt x="2369333" y="0"/>
                </a:cubicBezTo>
                <a:cubicBezTo>
                  <a:pt x="2539964" y="15277"/>
                  <a:pt x="2948890" y="-39466"/>
                  <a:pt x="3275254" y="0"/>
                </a:cubicBezTo>
                <a:cubicBezTo>
                  <a:pt x="3601618" y="39466"/>
                  <a:pt x="3508932" y="7001"/>
                  <a:pt x="3658528" y="0"/>
                </a:cubicBezTo>
                <a:cubicBezTo>
                  <a:pt x="3808124" y="-7001"/>
                  <a:pt x="4320913" y="-7583"/>
                  <a:pt x="4564450" y="0"/>
                </a:cubicBezTo>
                <a:cubicBezTo>
                  <a:pt x="4807987" y="7583"/>
                  <a:pt x="4936889" y="-157"/>
                  <a:pt x="5052253" y="0"/>
                </a:cubicBezTo>
                <a:cubicBezTo>
                  <a:pt x="5167617" y="157"/>
                  <a:pt x="5768204" y="-22041"/>
                  <a:pt x="5958175" y="0"/>
                </a:cubicBezTo>
                <a:cubicBezTo>
                  <a:pt x="6148146" y="22041"/>
                  <a:pt x="6209914" y="18733"/>
                  <a:pt x="6445978" y="0"/>
                </a:cubicBezTo>
                <a:cubicBezTo>
                  <a:pt x="6682042" y="-18733"/>
                  <a:pt x="6694498" y="-15907"/>
                  <a:pt x="6933782" y="0"/>
                </a:cubicBezTo>
                <a:cubicBezTo>
                  <a:pt x="7173066" y="15907"/>
                  <a:pt x="7497960" y="34529"/>
                  <a:pt x="7839704" y="0"/>
                </a:cubicBezTo>
                <a:cubicBezTo>
                  <a:pt x="8181448" y="-34529"/>
                  <a:pt x="8324525" y="38585"/>
                  <a:pt x="8745625" y="0"/>
                </a:cubicBezTo>
                <a:cubicBezTo>
                  <a:pt x="9166725" y="-38585"/>
                  <a:pt x="9263627" y="12561"/>
                  <a:pt x="9547017" y="0"/>
                </a:cubicBezTo>
                <a:cubicBezTo>
                  <a:pt x="9830407" y="-12561"/>
                  <a:pt x="10096307" y="28994"/>
                  <a:pt x="10452938" y="0"/>
                </a:cubicBezTo>
                <a:cubicBezTo>
                  <a:pt x="10466307" y="122860"/>
                  <a:pt x="10472747" y="375082"/>
                  <a:pt x="10452938" y="600165"/>
                </a:cubicBezTo>
                <a:cubicBezTo>
                  <a:pt x="10433129" y="825248"/>
                  <a:pt x="10443407" y="959786"/>
                  <a:pt x="10452938" y="1200329"/>
                </a:cubicBezTo>
                <a:cubicBezTo>
                  <a:pt x="10217218" y="1194208"/>
                  <a:pt x="10157037" y="1196085"/>
                  <a:pt x="9965134" y="1200329"/>
                </a:cubicBezTo>
                <a:cubicBezTo>
                  <a:pt x="9773231" y="1204573"/>
                  <a:pt x="9593127" y="1215754"/>
                  <a:pt x="9477330" y="1200329"/>
                </a:cubicBezTo>
                <a:cubicBezTo>
                  <a:pt x="9361533" y="1184904"/>
                  <a:pt x="8923397" y="1215383"/>
                  <a:pt x="8571409" y="1200329"/>
                </a:cubicBezTo>
                <a:cubicBezTo>
                  <a:pt x="8219421" y="1185275"/>
                  <a:pt x="8102932" y="1201259"/>
                  <a:pt x="7665488" y="1200329"/>
                </a:cubicBezTo>
                <a:cubicBezTo>
                  <a:pt x="7228044" y="1199399"/>
                  <a:pt x="7370883" y="1217244"/>
                  <a:pt x="7282213" y="1200329"/>
                </a:cubicBezTo>
                <a:cubicBezTo>
                  <a:pt x="7193543" y="1183414"/>
                  <a:pt x="6557961" y="1173862"/>
                  <a:pt x="6376292" y="1200329"/>
                </a:cubicBezTo>
                <a:cubicBezTo>
                  <a:pt x="6194623" y="1226796"/>
                  <a:pt x="6091988" y="1215180"/>
                  <a:pt x="5888488" y="1200329"/>
                </a:cubicBezTo>
                <a:cubicBezTo>
                  <a:pt x="5684988" y="1185478"/>
                  <a:pt x="5418453" y="1220440"/>
                  <a:pt x="5191626" y="1200329"/>
                </a:cubicBezTo>
                <a:cubicBezTo>
                  <a:pt x="4964799" y="1180218"/>
                  <a:pt x="4892286" y="1189130"/>
                  <a:pt x="4599293" y="1200329"/>
                </a:cubicBezTo>
                <a:cubicBezTo>
                  <a:pt x="4306300" y="1211528"/>
                  <a:pt x="4301544" y="1198757"/>
                  <a:pt x="4111489" y="1200329"/>
                </a:cubicBezTo>
                <a:cubicBezTo>
                  <a:pt x="3921434" y="1201901"/>
                  <a:pt x="3494270" y="1167233"/>
                  <a:pt x="3205568" y="1200329"/>
                </a:cubicBezTo>
                <a:cubicBezTo>
                  <a:pt x="2916866" y="1233425"/>
                  <a:pt x="2796218" y="1203986"/>
                  <a:pt x="2404176" y="1200329"/>
                </a:cubicBezTo>
                <a:cubicBezTo>
                  <a:pt x="2012134" y="1196672"/>
                  <a:pt x="1963685" y="1206039"/>
                  <a:pt x="1811843" y="1200329"/>
                </a:cubicBezTo>
                <a:cubicBezTo>
                  <a:pt x="1660001" y="1194619"/>
                  <a:pt x="1255600" y="1177106"/>
                  <a:pt x="1114980" y="1200329"/>
                </a:cubicBezTo>
                <a:cubicBezTo>
                  <a:pt x="974360" y="1223552"/>
                  <a:pt x="793620" y="1189066"/>
                  <a:pt x="627176" y="1200329"/>
                </a:cubicBezTo>
                <a:cubicBezTo>
                  <a:pt x="460732" y="1211592"/>
                  <a:pt x="226800" y="1224590"/>
                  <a:pt x="0" y="1200329"/>
                </a:cubicBezTo>
                <a:cubicBezTo>
                  <a:pt x="14214" y="1029562"/>
                  <a:pt x="-3467" y="759387"/>
                  <a:pt x="0" y="636174"/>
                </a:cubicBezTo>
                <a:cubicBezTo>
                  <a:pt x="3467" y="512962"/>
                  <a:pt x="-12592" y="152013"/>
                  <a:pt x="0" y="0"/>
                </a:cubicBezTo>
                <a:close/>
              </a:path>
            </a:pathLst>
          </a:custGeom>
          <a:ln>
            <a:solidFill>
              <a:schemeClr val="bg1"/>
            </a:solidFill>
            <a:extLst>
              <a:ext uri="{C807C97D-BFC1-408E-A445-0C87EB9F89A2}">
                <ask:lineSketchStyleProps xmlns:ask="http://schemas.microsoft.com/office/drawing/2018/sketchyshapes" sd="2786970889">
                  <a:prstGeom prst="rect">
                    <a:avLst/>
                  </a:prstGeom>
                  <ask:type>
                    <ask:lineSketchFreehand/>
                  </ask:type>
                </ask:lineSketchStyleProps>
              </a:ext>
            </a:extLst>
          </a:ln>
        </p:spPr>
        <p:txBody>
          <a:bodyPr wrap="square">
            <a:spAutoFit/>
          </a:bodyPr>
          <a:lstStyle/>
          <a:p>
            <a:pPr>
              <a:spcBef>
                <a:spcPts val="1200"/>
              </a:spcBef>
            </a:pPr>
            <a:r>
              <a:rPr kumimoji="1" lang="zh-TW" altLang="zh-TW" sz="2400" b="1" dirty="0">
                <a:solidFill>
                  <a:srgbClr val="4BD0FF"/>
                </a:solidFill>
                <a:latin typeface="Microsoft YaHei" charset="0"/>
                <a:ea typeface="Microsoft YaHei" charset="0"/>
              </a:rPr>
              <a:t>支持</a:t>
            </a:r>
            <a:r>
              <a:rPr kumimoji="1" lang="zh-TW" altLang="en-US" sz="2400" b="1" dirty="0">
                <a:solidFill>
                  <a:srgbClr val="4BD0FF"/>
                </a:solidFill>
                <a:latin typeface="Microsoft YaHei" charset="0"/>
                <a:ea typeface="Microsoft YaHei" charset="0"/>
              </a:rPr>
              <a:t>方</a:t>
            </a:r>
            <a:r>
              <a:rPr kumimoji="1" lang="en-US" altLang="zh-TW" sz="2400" b="1" dirty="0">
                <a:solidFill>
                  <a:srgbClr val="4BD0FF"/>
                </a:solidFill>
                <a:latin typeface="Microsoft YaHei" charset="0"/>
                <a:ea typeface="Microsoft YaHei" charset="0"/>
              </a:rPr>
              <a:t>:</a:t>
            </a:r>
          </a:p>
          <a:p>
            <a:r>
              <a:rPr kumimoji="1" lang="zh-TW" altLang="zh-TW" sz="2400" b="1" dirty="0">
                <a:solidFill>
                  <a:schemeClr val="bg1"/>
                </a:solidFill>
                <a:latin typeface="Microsoft YaHei" charset="0"/>
                <a:ea typeface="Microsoft YaHei" charset="0"/>
              </a:rPr>
              <a:t>車禍受害人及其家屬為酒償險的受益者，因被保險人加保酒償險，車禍受害人才能在被保險人酒駕的情況下獲得保障。</a:t>
            </a:r>
            <a:endParaRPr kumimoji="1" lang="en-US" altLang="zh-TW" sz="2400" b="1" dirty="0">
              <a:solidFill>
                <a:schemeClr val="bg1"/>
              </a:solidFill>
              <a:latin typeface="Microsoft YaHei" charset="0"/>
              <a:ea typeface="Microsoft YaHei" charset="0"/>
            </a:endParaRPr>
          </a:p>
        </p:txBody>
      </p:sp>
      <p:sp>
        <p:nvSpPr>
          <p:cNvPr id="13" name="矩形 12">
            <a:extLst>
              <a:ext uri="{FF2B5EF4-FFF2-40B4-BE49-F238E27FC236}">
                <a16:creationId xmlns:a16="http://schemas.microsoft.com/office/drawing/2014/main" id="{EFA9909A-DFD5-1F45-86CE-FE81BD97CB03}"/>
              </a:ext>
            </a:extLst>
          </p:cNvPr>
          <p:cNvSpPr/>
          <p:nvPr/>
        </p:nvSpPr>
        <p:spPr>
          <a:xfrm>
            <a:off x="892115" y="3918048"/>
            <a:ext cx="10452938" cy="2677656"/>
          </a:xfrm>
          <a:custGeom>
            <a:avLst/>
            <a:gdLst>
              <a:gd name="connsiteX0" fmla="*/ 0 w 10452938"/>
              <a:gd name="connsiteY0" fmla="*/ 0 h 2677656"/>
              <a:gd name="connsiteX1" fmla="*/ 580719 w 10452938"/>
              <a:gd name="connsiteY1" fmla="*/ 0 h 2677656"/>
              <a:gd name="connsiteX2" fmla="*/ 1161438 w 10452938"/>
              <a:gd name="connsiteY2" fmla="*/ 0 h 2677656"/>
              <a:gd name="connsiteX3" fmla="*/ 1533098 w 10452938"/>
              <a:gd name="connsiteY3" fmla="*/ 0 h 2677656"/>
              <a:gd name="connsiteX4" fmla="*/ 1800228 w 10452938"/>
              <a:gd name="connsiteY4" fmla="*/ 0 h 2677656"/>
              <a:gd name="connsiteX5" fmla="*/ 2590006 w 10452938"/>
              <a:gd name="connsiteY5" fmla="*/ 0 h 2677656"/>
              <a:gd name="connsiteX6" fmla="*/ 2857136 w 10452938"/>
              <a:gd name="connsiteY6" fmla="*/ 0 h 2677656"/>
              <a:gd name="connsiteX7" fmla="*/ 3542385 w 10452938"/>
              <a:gd name="connsiteY7" fmla="*/ 0 h 2677656"/>
              <a:gd name="connsiteX8" fmla="*/ 3914045 w 10452938"/>
              <a:gd name="connsiteY8" fmla="*/ 0 h 2677656"/>
              <a:gd name="connsiteX9" fmla="*/ 4390234 w 10452938"/>
              <a:gd name="connsiteY9" fmla="*/ 0 h 2677656"/>
              <a:gd name="connsiteX10" fmla="*/ 4970953 w 10452938"/>
              <a:gd name="connsiteY10" fmla="*/ 0 h 2677656"/>
              <a:gd name="connsiteX11" fmla="*/ 5447142 w 10452938"/>
              <a:gd name="connsiteY11" fmla="*/ 0 h 2677656"/>
              <a:gd name="connsiteX12" fmla="*/ 6027861 w 10452938"/>
              <a:gd name="connsiteY12" fmla="*/ 0 h 2677656"/>
              <a:gd name="connsiteX13" fmla="*/ 6399521 w 10452938"/>
              <a:gd name="connsiteY13" fmla="*/ 0 h 2677656"/>
              <a:gd name="connsiteX14" fmla="*/ 7084769 w 10452938"/>
              <a:gd name="connsiteY14" fmla="*/ 0 h 2677656"/>
              <a:gd name="connsiteX15" fmla="*/ 7560958 w 10452938"/>
              <a:gd name="connsiteY15" fmla="*/ 0 h 2677656"/>
              <a:gd name="connsiteX16" fmla="*/ 8037148 w 10452938"/>
              <a:gd name="connsiteY16" fmla="*/ 0 h 2677656"/>
              <a:gd name="connsiteX17" fmla="*/ 8408808 w 10452938"/>
              <a:gd name="connsiteY17" fmla="*/ 0 h 2677656"/>
              <a:gd name="connsiteX18" fmla="*/ 9094056 w 10452938"/>
              <a:gd name="connsiteY18" fmla="*/ 0 h 2677656"/>
              <a:gd name="connsiteX19" fmla="*/ 9570245 w 10452938"/>
              <a:gd name="connsiteY19" fmla="*/ 0 h 2677656"/>
              <a:gd name="connsiteX20" fmla="*/ 10452938 w 10452938"/>
              <a:gd name="connsiteY20" fmla="*/ 0 h 2677656"/>
              <a:gd name="connsiteX21" fmla="*/ 10452938 w 10452938"/>
              <a:gd name="connsiteY21" fmla="*/ 562308 h 2677656"/>
              <a:gd name="connsiteX22" fmla="*/ 10452938 w 10452938"/>
              <a:gd name="connsiteY22" fmla="*/ 1124616 h 2677656"/>
              <a:gd name="connsiteX23" fmla="*/ 10452938 w 10452938"/>
              <a:gd name="connsiteY23" fmla="*/ 1660147 h 2677656"/>
              <a:gd name="connsiteX24" fmla="*/ 10452938 w 10452938"/>
              <a:gd name="connsiteY24" fmla="*/ 2677656 h 2677656"/>
              <a:gd name="connsiteX25" fmla="*/ 9767690 w 10452938"/>
              <a:gd name="connsiteY25" fmla="*/ 2677656 h 2677656"/>
              <a:gd name="connsiteX26" fmla="*/ 8977912 w 10452938"/>
              <a:gd name="connsiteY26" fmla="*/ 2677656 h 2677656"/>
              <a:gd name="connsiteX27" fmla="*/ 8188135 w 10452938"/>
              <a:gd name="connsiteY27" fmla="*/ 2677656 h 2677656"/>
              <a:gd name="connsiteX28" fmla="*/ 7502887 w 10452938"/>
              <a:gd name="connsiteY28" fmla="*/ 2677656 h 2677656"/>
              <a:gd name="connsiteX29" fmla="*/ 6922168 w 10452938"/>
              <a:gd name="connsiteY29" fmla="*/ 2677656 h 2677656"/>
              <a:gd name="connsiteX30" fmla="*/ 6132390 w 10452938"/>
              <a:gd name="connsiteY30" fmla="*/ 2677656 h 2677656"/>
              <a:gd name="connsiteX31" fmla="*/ 5865260 w 10452938"/>
              <a:gd name="connsiteY31" fmla="*/ 2677656 h 2677656"/>
              <a:gd name="connsiteX32" fmla="*/ 5598129 w 10452938"/>
              <a:gd name="connsiteY32" fmla="*/ 2677656 h 2677656"/>
              <a:gd name="connsiteX33" fmla="*/ 5121940 w 10452938"/>
              <a:gd name="connsiteY33" fmla="*/ 2677656 h 2677656"/>
              <a:gd name="connsiteX34" fmla="*/ 4854809 w 10452938"/>
              <a:gd name="connsiteY34" fmla="*/ 2677656 h 2677656"/>
              <a:gd name="connsiteX35" fmla="*/ 4587678 w 10452938"/>
              <a:gd name="connsiteY35" fmla="*/ 2677656 h 2677656"/>
              <a:gd name="connsiteX36" fmla="*/ 4216018 w 10452938"/>
              <a:gd name="connsiteY36" fmla="*/ 2677656 h 2677656"/>
              <a:gd name="connsiteX37" fmla="*/ 3635300 w 10452938"/>
              <a:gd name="connsiteY37" fmla="*/ 2677656 h 2677656"/>
              <a:gd name="connsiteX38" fmla="*/ 3263640 w 10452938"/>
              <a:gd name="connsiteY38" fmla="*/ 2677656 h 2677656"/>
              <a:gd name="connsiteX39" fmla="*/ 2996509 w 10452938"/>
              <a:gd name="connsiteY39" fmla="*/ 2677656 h 2677656"/>
              <a:gd name="connsiteX40" fmla="*/ 2206731 w 10452938"/>
              <a:gd name="connsiteY40" fmla="*/ 2677656 h 2677656"/>
              <a:gd name="connsiteX41" fmla="*/ 1730542 w 10452938"/>
              <a:gd name="connsiteY41" fmla="*/ 2677656 h 2677656"/>
              <a:gd name="connsiteX42" fmla="*/ 1149823 w 10452938"/>
              <a:gd name="connsiteY42" fmla="*/ 2677656 h 2677656"/>
              <a:gd name="connsiteX43" fmla="*/ 569104 w 10452938"/>
              <a:gd name="connsiteY43" fmla="*/ 2677656 h 2677656"/>
              <a:gd name="connsiteX44" fmla="*/ 0 w 10452938"/>
              <a:gd name="connsiteY44" fmla="*/ 2677656 h 2677656"/>
              <a:gd name="connsiteX45" fmla="*/ 0 w 10452938"/>
              <a:gd name="connsiteY45" fmla="*/ 2168901 h 2677656"/>
              <a:gd name="connsiteX46" fmla="*/ 0 w 10452938"/>
              <a:gd name="connsiteY46" fmla="*/ 1633370 h 2677656"/>
              <a:gd name="connsiteX47" fmla="*/ 0 w 10452938"/>
              <a:gd name="connsiteY47" fmla="*/ 1124616 h 2677656"/>
              <a:gd name="connsiteX48" fmla="*/ 0 w 10452938"/>
              <a:gd name="connsiteY48" fmla="*/ 615861 h 2677656"/>
              <a:gd name="connsiteX49" fmla="*/ 0 w 10452938"/>
              <a:gd name="connsiteY49" fmla="*/ 0 h 267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0452938" h="2677656" fill="none" extrusionOk="0">
                <a:moveTo>
                  <a:pt x="0" y="0"/>
                </a:moveTo>
                <a:cubicBezTo>
                  <a:pt x="271591" y="-66804"/>
                  <a:pt x="451646" y="20847"/>
                  <a:pt x="580719" y="0"/>
                </a:cubicBezTo>
                <a:cubicBezTo>
                  <a:pt x="709792" y="-20847"/>
                  <a:pt x="891244" y="60474"/>
                  <a:pt x="1161438" y="0"/>
                </a:cubicBezTo>
                <a:cubicBezTo>
                  <a:pt x="1431632" y="-60474"/>
                  <a:pt x="1452961" y="29621"/>
                  <a:pt x="1533098" y="0"/>
                </a:cubicBezTo>
                <a:cubicBezTo>
                  <a:pt x="1613235" y="-29621"/>
                  <a:pt x="1742625" y="20093"/>
                  <a:pt x="1800228" y="0"/>
                </a:cubicBezTo>
                <a:cubicBezTo>
                  <a:pt x="1857831" y="-20093"/>
                  <a:pt x="2376307" y="76111"/>
                  <a:pt x="2590006" y="0"/>
                </a:cubicBezTo>
                <a:cubicBezTo>
                  <a:pt x="2803705" y="-76111"/>
                  <a:pt x="2794308" y="15197"/>
                  <a:pt x="2857136" y="0"/>
                </a:cubicBezTo>
                <a:cubicBezTo>
                  <a:pt x="2919964" y="-15197"/>
                  <a:pt x="3302802" y="77686"/>
                  <a:pt x="3542385" y="0"/>
                </a:cubicBezTo>
                <a:cubicBezTo>
                  <a:pt x="3781968" y="-77686"/>
                  <a:pt x="3827010" y="3827"/>
                  <a:pt x="3914045" y="0"/>
                </a:cubicBezTo>
                <a:cubicBezTo>
                  <a:pt x="4001080" y="-3827"/>
                  <a:pt x="4160712" y="26728"/>
                  <a:pt x="4390234" y="0"/>
                </a:cubicBezTo>
                <a:cubicBezTo>
                  <a:pt x="4619756" y="-26728"/>
                  <a:pt x="4749000" y="5339"/>
                  <a:pt x="4970953" y="0"/>
                </a:cubicBezTo>
                <a:cubicBezTo>
                  <a:pt x="5192906" y="-5339"/>
                  <a:pt x="5245287" y="9142"/>
                  <a:pt x="5447142" y="0"/>
                </a:cubicBezTo>
                <a:cubicBezTo>
                  <a:pt x="5648997" y="-9142"/>
                  <a:pt x="5831185" y="14365"/>
                  <a:pt x="6027861" y="0"/>
                </a:cubicBezTo>
                <a:cubicBezTo>
                  <a:pt x="6224537" y="-14365"/>
                  <a:pt x="6292685" y="32161"/>
                  <a:pt x="6399521" y="0"/>
                </a:cubicBezTo>
                <a:cubicBezTo>
                  <a:pt x="6506357" y="-32161"/>
                  <a:pt x="6913596" y="29010"/>
                  <a:pt x="7084769" y="0"/>
                </a:cubicBezTo>
                <a:cubicBezTo>
                  <a:pt x="7255942" y="-29010"/>
                  <a:pt x="7363531" y="9942"/>
                  <a:pt x="7560958" y="0"/>
                </a:cubicBezTo>
                <a:cubicBezTo>
                  <a:pt x="7758385" y="-9942"/>
                  <a:pt x="7883978" y="27004"/>
                  <a:pt x="8037148" y="0"/>
                </a:cubicBezTo>
                <a:cubicBezTo>
                  <a:pt x="8190318" y="-27004"/>
                  <a:pt x="8284063" y="28112"/>
                  <a:pt x="8408808" y="0"/>
                </a:cubicBezTo>
                <a:cubicBezTo>
                  <a:pt x="8533553" y="-28112"/>
                  <a:pt x="8806679" y="62814"/>
                  <a:pt x="9094056" y="0"/>
                </a:cubicBezTo>
                <a:cubicBezTo>
                  <a:pt x="9381433" y="-62814"/>
                  <a:pt x="9448280" y="13500"/>
                  <a:pt x="9570245" y="0"/>
                </a:cubicBezTo>
                <a:cubicBezTo>
                  <a:pt x="9692210" y="-13500"/>
                  <a:pt x="10259537" y="57177"/>
                  <a:pt x="10452938" y="0"/>
                </a:cubicBezTo>
                <a:cubicBezTo>
                  <a:pt x="10495161" y="279054"/>
                  <a:pt x="10426692" y="442024"/>
                  <a:pt x="10452938" y="562308"/>
                </a:cubicBezTo>
                <a:cubicBezTo>
                  <a:pt x="10479184" y="682592"/>
                  <a:pt x="10404567" y="859827"/>
                  <a:pt x="10452938" y="1124616"/>
                </a:cubicBezTo>
                <a:cubicBezTo>
                  <a:pt x="10501309" y="1389405"/>
                  <a:pt x="10404100" y="1494905"/>
                  <a:pt x="10452938" y="1660147"/>
                </a:cubicBezTo>
                <a:cubicBezTo>
                  <a:pt x="10501776" y="1825389"/>
                  <a:pt x="10427709" y="2258856"/>
                  <a:pt x="10452938" y="2677656"/>
                </a:cubicBezTo>
                <a:cubicBezTo>
                  <a:pt x="10167289" y="2737985"/>
                  <a:pt x="10041301" y="2623369"/>
                  <a:pt x="9767690" y="2677656"/>
                </a:cubicBezTo>
                <a:cubicBezTo>
                  <a:pt x="9494079" y="2731943"/>
                  <a:pt x="9220855" y="2637966"/>
                  <a:pt x="8977912" y="2677656"/>
                </a:cubicBezTo>
                <a:cubicBezTo>
                  <a:pt x="8734969" y="2717346"/>
                  <a:pt x="8525990" y="2609356"/>
                  <a:pt x="8188135" y="2677656"/>
                </a:cubicBezTo>
                <a:cubicBezTo>
                  <a:pt x="7850280" y="2745956"/>
                  <a:pt x="7696238" y="2669977"/>
                  <a:pt x="7502887" y="2677656"/>
                </a:cubicBezTo>
                <a:cubicBezTo>
                  <a:pt x="7309536" y="2685335"/>
                  <a:pt x="7085575" y="2608654"/>
                  <a:pt x="6922168" y="2677656"/>
                </a:cubicBezTo>
                <a:cubicBezTo>
                  <a:pt x="6758761" y="2746658"/>
                  <a:pt x="6436855" y="2637986"/>
                  <a:pt x="6132390" y="2677656"/>
                </a:cubicBezTo>
                <a:cubicBezTo>
                  <a:pt x="5827925" y="2717326"/>
                  <a:pt x="5955666" y="2670486"/>
                  <a:pt x="5865260" y="2677656"/>
                </a:cubicBezTo>
                <a:cubicBezTo>
                  <a:pt x="5774854" y="2684826"/>
                  <a:pt x="5693227" y="2675041"/>
                  <a:pt x="5598129" y="2677656"/>
                </a:cubicBezTo>
                <a:cubicBezTo>
                  <a:pt x="5503031" y="2680271"/>
                  <a:pt x="5246202" y="2639467"/>
                  <a:pt x="5121940" y="2677656"/>
                </a:cubicBezTo>
                <a:cubicBezTo>
                  <a:pt x="4997678" y="2715845"/>
                  <a:pt x="4975995" y="2650947"/>
                  <a:pt x="4854809" y="2677656"/>
                </a:cubicBezTo>
                <a:cubicBezTo>
                  <a:pt x="4733623" y="2704365"/>
                  <a:pt x="4659888" y="2656535"/>
                  <a:pt x="4587678" y="2677656"/>
                </a:cubicBezTo>
                <a:cubicBezTo>
                  <a:pt x="4515468" y="2698777"/>
                  <a:pt x="4296936" y="2636819"/>
                  <a:pt x="4216018" y="2677656"/>
                </a:cubicBezTo>
                <a:cubicBezTo>
                  <a:pt x="4135100" y="2718493"/>
                  <a:pt x="3842074" y="2637049"/>
                  <a:pt x="3635300" y="2677656"/>
                </a:cubicBezTo>
                <a:cubicBezTo>
                  <a:pt x="3428526" y="2718263"/>
                  <a:pt x="3440810" y="2660926"/>
                  <a:pt x="3263640" y="2677656"/>
                </a:cubicBezTo>
                <a:cubicBezTo>
                  <a:pt x="3086470" y="2694386"/>
                  <a:pt x="3062386" y="2655045"/>
                  <a:pt x="2996509" y="2677656"/>
                </a:cubicBezTo>
                <a:cubicBezTo>
                  <a:pt x="2930632" y="2700267"/>
                  <a:pt x="2371617" y="2591624"/>
                  <a:pt x="2206731" y="2677656"/>
                </a:cubicBezTo>
                <a:cubicBezTo>
                  <a:pt x="2041845" y="2763688"/>
                  <a:pt x="1879570" y="2667025"/>
                  <a:pt x="1730542" y="2677656"/>
                </a:cubicBezTo>
                <a:cubicBezTo>
                  <a:pt x="1581514" y="2688287"/>
                  <a:pt x="1440174" y="2610796"/>
                  <a:pt x="1149823" y="2677656"/>
                </a:cubicBezTo>
                <a:cubicBezTo>
                  <a:pt x="859472" y="2744516"/>
                  <a:pt x="810331" y="2611389"/>
                  <a:pt x="569104" y="2677656"/>
                </a:cubicBezTo>
                <a:cubicBezTo>
                  <a:pt x="327877" y="2743923"/>
                  <a:pt x="249916" y="2648399"/>
                  <a:pt x="0" y="2677656"/>
                </a:cubicBezTo>
                <a:cubicBezTo>
                  <a:pt x="-52196" y="2496687"/>
                  <a:pt x="54950" y="2296694"/>
                  <a:pt x="0" y="2168901"/>
                </a:cubicBezTo>
                <a:cubicBezTo>
                  <a:pt x="-54950" y="2041108"/>
                  <a:pt x="51849" y="1814461"/>
                  <a:pt x="0" y="1633370"/>
                </a:cubicBezTo>
                <a:cubicBezTo>
                  <a:pt x="-51849" y="1452279"/>
                  <a:pt x="43030" y="1255701"/>
                  <a:pt x="0" y="1124616"/>
                </a:cubicBezTo>
                <a:cubicBezTo>
                  <a:pt x="-43030" y="993531"/>
                  <a:pt x="20257" y="794854"/>
                  <a:pt x="0" y="615861"/>
                </a:cubicBezTo>
                <a:cubicBezTo>
                  <a:pt x="-20257" y="436869"/>
                  <a:pt x="8607" y="148562"/>
                  <a:pt x="0" y="0"/>
                </a:cubicBezTo>
                <a:close/>
              </a:path>
              <a:path w="10452938" h="2677656" stroke="0" extrusionOk="0">
                <a:moveTo>
                  <a:pt x="0" y="0"/>
                </a:moveTo>
                <a:cubicBezTo>
                  <a:pt x="322830" y="-69580"/>
                  <a:pt x="522922" y="23394"/>
                  <a:pt x="789778" y="0"/>
                </a:cubicBezTo>
                <a:cubicBezTo>
                  <a:pt x="1056634" y="-23394"/>
                  <a:pt x="1258872" y="66375"/>
                  <a:pt x="1579555" y="0"/>
                </a:cubicBezTo>
                <a:cubicBezTo>
                  <a:pt x="1900238" y="-66375"/>
                  <a:pt x="2110351" y="93016"/>
                  <a:pt x="2369333" y="0"/>
                </a:cubicBezTo>
                <a:cubicBezTo>
                  <a:pt x="2628315" y="-93016"/>
                  <a:pt x="2717415" y="41279"/>
                  <a:pt x="2950051" y="0"/>
                </a:cubicBezTo>
                <a:cubicBezTo>
                  <a:pt x="3182687" y="-41279"/>
                  <a:pt x="3483655" y="38398"/>
                  <a:pt x="3635300" y="0"/>
                </a:cubicBezTo>
                <a:cubicBezTo>
                  <a:pt x="3786945" y="-38398"/>
                  <a:pt x="3773277" y="30928"/>
                  <a:pt x="3902430" y="0"/>
                </a:cubicBezTo>
                <a:cubicBezTo>
                  <a:pt x="4031583" y="-30928"/>
                  <a:pt x="4291963" y="7188"/>
                  <a:pt x="4587678" y="0"/>
                </a:cubicBezTo>
                <a:cubicBezTo>
                  <a:pt x="4883393" y="-7188"/>
                  <a:pt x="5052097" y="47604"/>
                  <a:pt x="5272927" y="0"/>
                </a:cubicBezTo>
                <a:cubicBezTo>
                  <a:pt x="5493757" y="-47604"/>
                  <a:pt x="5468789" y="2756"/>
                  <a:pt x="5540057" y="0"/>
                </a:cubicBezTo>
                <a:cubicBezTo>
                  <a:pt x="5611325" y="-2756"/>
                  <a:pt x="5755950" y="23941"/>
                  <a:pt x="5911717" y="0"/>
                </a:cubicBezTo>
                <a:cubicBezTo>
                  <a:pt x="6067484" y="-23941"/>
                  <a:pt x="6132670" y="3564"/>
                  <a:pt x="6283377" y="0"/>
                </a:cubicBezTo>
                <a:cubicBezTo>
                  <a:pt x="6434084" y="-3564"/>
                  <a:pt x="6421422" y="13948"/>
                  <a:pt x="6550508" y="0"/>
                </a:cubicBezTo>
                <a:cubicBezTo>
                  <a:pt x="6679594" y="-13948"/>
                  <a:pt x="6843068" y="19330"/>
                  <a:pt x="7026697" y="0"/>
                </a:cubicBezTo>
                <a:cubicBezTo>
                  <a:pt x="7210326" y="-19330"/>
                  <a:pt x="7230071" y="5717"/>
                  <a:pt x="7293828" y="0"/>
                </a:cubicBezTo>
                <a:cubicBezTo>
                  <a:pt x="7357585" y="-5717"/>
                  <a:pt x="7739698" y="35265"/>
                  <a:pt x="8083605" y="0"/>
                </a:cubicBezTo>
                <a:cubicBezTo>
                  <a:pt x="8427512" y="-35265"/>
                  <a:pt x="8276366" y="13115"/>
                  <a:pt x="8455265" y="0"/>
                </a:cubicBezTo>
                <a:cubicBezTo>
                  <a:pt x="8634164" y="-13115"/>
                  <a:pt x="8652474" y="10537"/>
                  <a:pt x="8722396" y="0"/>
                </a:cubicBezTo>
                <a:cubicBezTo>
                  <a:pt x="8792318" y="-10537"/>
                  <a:pt x="9227915" y="32264"/>
                  <a:pt x="9407644" y="0"/>
                </a:cubicBezTo>
                <a:cubicBezTo>
                  <a:pt x="9587373" y="-32264"/>
                  <a:pt x="9986064" y="75132"/>
                  <a:pt x="10452938" y="0"/>
                </a:cubicBezTo>
                <a:cubicBezTo>
                  <a:pt x="10514955" y="110807"/>
                  <a:pt x="10424756" y="307408"/>
                  <a:pt x="10452938" y="535531"/>
                </a:cubicBezTo>
                <a:cubicBezTo>
                  <a:pt x="10481120" y="763654"/>
                  <a:pt x="10429275" y="905196"/>
                  <a:pt x="10452938" y="1124616"/>
                </a:cubicBezTo>
                <a:cubicBezTo>
                  <a:pt x="10476601" y="1344037"/>
                  <a:pt x="10435704" y="1420665"/>
                  <a:pt x="10452938" y="1606594"/>
                </a:cubicBezTo>
                <a:cubicBezTo>
                  <a:pt x="10470172" y="1792523"/>
                  <a:pt x="10437429" y="1857037"/>
                  <a:pt x="10452938" y="2061795"/>
                </a:cubicBezTo>
                <a:cubicBezTo>
                  <a:pt x="10468447" y="2266553"/>
                  <a:pt x="10430891" y="2476060"/>
                  <a:pt x="10452938" y="2677656"/>
                </a:cubicBezTo>
                <a:cubicBezTo>
                  <a:pt x="10201735" y="2686981"/>
                  <a:pt x="10065363" y="2616717"/>
                  <a:pt x="9872219" y="2677656"/>
                </a:cubicBezTo>
                <a:cubicBezTo>
                  <a:pt x="9679075" y="2738595"/>
                  <a:pt x="9338945" y="2665545"/>
                  <a:pt x="9186971" y="2677656"/>
                </a:cubicBezTo>
                <a:cubicBezTo>
                  <a:pt x="9034997" y="2689767"/>
                  <a:pt x="8677415" y="2627545"/>
                  <a:pt x="8501723" y="2677656"/>
                </a:cubicBezTo>
                <a:cubicBezTo>
                  <a:pt x="8326031" y="2727767"/>
                  <a:pt x="7961078" y="2603686"/>
                  <a:pt x="7816475" y="2677656"/>
                </a:cubicBezTo>
                <a:cubicBezTo>
                  <a:pt x="7671872" y="2751626"/>
                  <a:pt x="7354656" y="2658615"/>
                  <a:pt x="7235756" y="2677656"/>
                </a:cubicBezTo>
                <a:cubicBezTo>
                  <a:pt x="7116856" y="2696697"/>
                  <a:pt x="6943491" y="2610539"/>
                  <a:pt x="6655037" y="2677656"/>
                </a:cubicBezTo>
                <a:cubicBezTo>
                  <a:pt x="6366583" y="2744773"/>
                  <a:pt x="6363779" y="2677155"/>
                  <a:pt x="6178848" y="2677656"/>
                </a:cubicBezTo>
                <a:cubicBezTo>
                  <a:pt x="5993917" y="2678157"/>
                  <a:pt x="5974733" y="2677498"/>
                  <a:pt x="5911717" y="2677656"/>
                </a:cubicBezTo>
                <a:cubicBezTo>
                  <a:pt x="5848701" y="2677814"/>
                  <a:pt x="5647422" y="2672703"/>
                  <a:pt x="5540057" y="2677656"/>
                </a:cubicBezTo>
                <a:cubicBezTo>
                  <a:pt x="5432692" y="2682609"/>
                  <a:pt x="5381347" y="2661625"/>
                  <a:pt x="5272927" y="2677656"/>
                </a:cubicBezTo>
                <a:cubicBezTo>
                  <a:pt x="5164507" y="2693687"/>
                  <a:pt x="4963262" y="2638574"/>
                  <a:pt x="4692208" y="2677656"/>
                </a:cubicBezTo>
                <a:cubicBezTo>
                  <a:pt x="4421154" y="2716738"/>
                  <a:pt x="4449641" y="2633644"/>
                  <a:pt x="4216018" y="2677656"/>
                </a:cubicBezTo>
                <a:cubicBezTo>
                  <a:pt x="3982395" y="2721668"/>
                  <a:pt x="3651097" y="2645957"/>
                  <a:pt x="3426241" y="2677656"/>
                </a:cubicBezTo>
                <a:cubicBezTo>
                  <a:pt x="3201385" y="2709355"/>
                  <a:pt x="3047154" y="2646774"/>
                  <a:pt x="2740993" y="2677656"/>
                </a:cubicBezTo>
                <a:cubicBezTo>
                  <a:pt x="2434832" y="2708538"/>
                  <a:pt x="2376183" y="2631062"/>
                  <a:pt x="2264803" y="2677656"/>
                </a:cubicBezTo>
                <a:cubicBezTo>
                  <a:pt x="2153423" y="2724250"/>
                  <a:pt x="1792495" y="2653354"/>
                  <a:pt x="1475026" y="2677656"/>
                </a:cubicBezTo>
                <a:cubicBezTo>
                  <a:pt x="1157557" y="2701958"/>
                  <a:pt x="1247215" y="2668527"/>
                  <a:pt x="1103366" y="2677656"/>
                </a:cubicBezTo>
                <a:cubicBezTo>
                  <a:pt x="959517" y="2686785"/>
                  <a:pt x="484689" y="2643113"/>
                  <a:pt x="0" y="2677656"/>
                </a:cubicBezTo>
                <a:cubicBezTo>
                  <a:pt x="-23787" y="2502362"/>
                  <a:pt x="25615" y="2392211"/>
                  <a:pt x="0" y="2115348"/>
                </a:cubicBezTo>
                <a:cubicBezTo>
                  <a:pt x="-25615" y="1838485"/>
                  <a:pt x="68071" y="1732487"/>
                  <a:pt x="0" y="1526264"/>
                </a:cubicBezTo>
                <a:cubicBezTo>
                  <a:pt x="-68071" y="1320041"/>
                  <a:pt x="32367" y="1280429"/>
                  <a:pt x="0" y="1044286"/>
                </a:cubicBezTo>
                <a:cubicBezTo>
                  <a:pt x="-32367" y="808143"/>
                  <a:pt x="4840" y="705665"/>
                  <a:pt x="0" y="508755"/>
                </a:cubicBezTo>
                <a:cubicBezTo>
                  <a:pt x="-4840" y="311845"/>
                  <a:pt x="29446" y="202398"/>
                  <a:pt x="0" y="0"/>
                </a:cubicBezTo>
                <a:close/>
              </a:path>
            </a:pathLst>
          </a:custGeom>
          <a:ln>
            <a:solidFill>
              <a:schemeClr val="bg1"/>
            </a:solidFill>
            <a:extLst>
              <a:ext uri="{C807C97D-BFC1-408E-A445-0C87EB9F89A2}">
                <ask:lineSketchStyleProps xmlns:ask="http://schemas.microsoft.com/office/drawing/2018/sketchyshapes" sd="4136492138">
                  <a:prstGeom prst="rect">
                    <a:avLst/>
                  </a:prstGeom>
                  <ask:type>
                    <ask:lineSketchScribble/>
                  </ask:type>
                </ask:lineSketchStyleProps>
              </a:ext>
            </a:extLst>
          </a:ln>
        </p:spPr>
        <p:txBody>
          <a:bodyPr wrap="square">
            <a:spAutoFit/>
          </a:bodyPr>
          <a:lstStyle/>
          <a:p>
            <a:pPr>
              <a:spcBef>
                <a:spcPts val="1200"/>
              </a:spcBef>
            </a:pPr>
            <a:r>
              <a:rPr kumimoji="1" lang="zh-TW" altLang="zh-TW" sz="2400" b="1" dirty="0">
                <a:solidFill>
                  <a:srgbClr val="4BD0FF"/>
                </a:solidFill>
                <a:latin typeface="Microsoft YaHei" charset="0"/>
                <a:ea typeface="Microsoft YaHei" charset="0"/>
              </a:rPr>
              <a:t>反對</a:t>
            </a:r>
            <a:r>
              <a:rPr kumimoji="1" lang="zh-TW" altLang="en-US" sz="2400" b="1" dirty="0">
                <a:solidFill>
                  <a:srgbClr val="4BD0FF"/>
                </a:solidFill>
                <a:latin typeface="Microsoft YaHei" charset="0"/>
                <a:ea typeface="Microsoft YaHei" charset="0"/>
              </a:rPr>
              <a:t>方</a:t>
            </a:r>
            <a:r>
              <a:rPr kumimoji="1" lang="en-US" altLang="zh-TW" sz="2400" b="1" dirty="0">
                <a:solidFill>
                  <a:srgbClr val="4BD0FF"/>
                </a:solidFill>
                <a:latin typeface="Microsoft YaHei" charset="0"/>
                <a:ea typeface="Microsoft YaHei" charset="0"/>
              </a:rPr>
              <a:t>:</a:t>
            </a:r>
          </a:p>
          <a:p>
            <a:r>
              <a:rPr kumimoji="1" lang="zh-TW" altLang="zh-TW" sz="2400" b="1" dirty="0">
                <a:solidFill>
                  <a:schemeClr val="bg1"/>
                </a:solidFill>
                <a:latin typeface="Microsoft YaHei" charset="0"/>
                <a:ea typeface="Microsoft YaHei" charset="0"/>
              </a:rPr>
              <a:t>酒償險</a:t>
            </a:r>
            <a:r>
              <a:rPr kumimoji="1" lang="zh-TW" altLang="en-US" sz="2400" b="1" dirty="0">
                <a:solidFill>
                  <a:schemeClr val="bg1"/>
                </a:solidFill>
                <a:latin typeface="Microsoft YaHei" charset="0"/>
                <a:ea typeface="Microsoft YaHei" charset="0"/>
              </a:rPr>
              <a:t>附約</a:t>
            </a:r>
            <a:r>
              <a:rPr kumimoji="1" lang="zh-TW" altLang="zh-TW" sz="2400" b="1" dirty="0">
                <a:solidFill>
                  <a:schemeClr val="bg1"/>
                </a:solidFill>
                <a:latin typeface="Microsoft YaHei" charset="0"/>
                <a:ea typeface="Microsoft YaHei" charset="0"/>
              </a:rPr>
              <a:t>存在嚴重的</a:t>
            </a:r>
            <a:r>
              <a:rPr kumimoji="1" lang="zh-TW" altLang="zh-TW" sz="2400" b="1" dirty="0">
                <a:solidFill>
                  <a:srgbClr val="FFC000"/>
                </a:solidFill>
                <a:latin typeface="Microsoft YaHei" charset="0"/>
                <a:ea typeface="Microsoft YaHei" charset="0"/>
              </a:rPr>
              <a:t>訊息不對稱問題</a:t>
            </a:r>
            <a:r>
              <a:rPr kumimoji="1" lang="zh-TW" altLang="zh-TW" sz="2400" b="1" dirty="0">
                <a:solidFill>
                  <a:schemeClr val="bg1"/>
                </a:solidFill>
                <a:latin typeface="Microsoft YaHei" charset="0"/>
                <a:ea typeface="Microsoft YaHei" charset="0"/>
              </a:rPr>
              <a:t>，尤其</a:t>
            </a:r>
            <a:r>
              <a:rPr kumimoji="1" lang="zh-TW" altLang="zh-TW" sz="2400" b="1" dirty="0">
                <a:solidFill>
                  <a:srgbClr val="FFC000"/>
                </a:solidFill>
                <a:latin typeface="Microsoft YaHei" charset="0"/>
                <a:ea typeface="Microsoft YaHei" charset="0"/>
              </a:rPr>
              <a:t>逆選擇</a:t>
            </a:r>
            <a:r>
              <a:rPr kumimoji="1" lang="zh-TW" altLang="zh-TW" sz="2400" b="1" dirty="0">
                <a:solidFill>
                  <a:schemeClr val="bg1"/>
                </a:solidFill>
                <a:latin typeface="Microsoft YaHei" charset="0"/>
                <a:ea typeface="Microsoft YaHei" charset="0"/>
              </a:rPr>
              <a:t>現象是顯而易見的，因為只有酒後會駕車的被保險人才有加保酒償險的需求。</a:t>
            </a:r>
            <a:endParaRPr kumimoji="1" lang="en-US" altLang="zh-TW" sz="2400" b="1" dirty="0">
              <a:solidFill>
                <a:schemeClr val="bg1"/>
              </a:solidFill>
              <a:latin typeface="Microsoft YaHei" charset="0"/>
              <a:ea typeface="Microsoft YaHei" charset="0"/>
            </a:endParaRPr>
          </a:p>
          <a:p>
            <a:r>
              <a:rPr kumimoji="1" lang="zh-TW" altLang="zh-TW" sz="2400" b="1" dirty="0">
                <a:solidFill>
                  <a:schemeClr val="bg1"/>
                </a:solidFill>
                <a:latin typeface="Microsoft YaHei" charset="0"/>
                <a:ea typeface="Microsoft YaHei" charset="0"/>
              </a:rPr>
              <a:t>另一訊息不對稱的問題是酒償險也可能導致</a:t>
            </a:r>
            <a:r>
              <a:rPr kumimoji="1" lang="zh-TW" altLang="zh-TW" sz="2400" b="1" dirty="0">
                <a:solidFill>
                  <a:srgbClr val="FFC000"/>
                </a:solidFill>
                <a:latin typeface="Microsoft YaHei" charset="0"/>
                <a:ea typeface="Microsoft YaHei" charset="0"/>
              </a:rPr>
              <a:t>道德危險</a:t>
            </a:r>
            <a:r>
              <a:rPr kumimoji="1" lang="zh-TW" altLang="zh-TW" sz="2400" b="1" dirty="0">
                <a:solidFill>
                  <a:schemeClr val="bg1"/>
                </a:solidFill>
                <a:latin typeface="Microsoft YaHei" charset="0"/>
                <a:ea typeface="Microsoft YaHei" charset="0"/>
              </a:rPr>
              <a:t>，例如平時有飲酒習慣的被保險人，在有酒償險的保障下，可能提高其酒後駕車的可能性，並導致車禍事故率的提高。由此可知，酒償險附約的設計可能導致保險市場的逆選擇或道德危險等問題。</a:t>
            </a:r>
          </a:p>
        </p:txBody>
      </p:sp>
    </p:spTree>
    <p:extLst>
      <p:ext uri="{BB962C8B-B14F-4D97-AF65-F5344CB8AC3E}">
        <p14:creationId xmlns:p14="http://schemas.microsoft.com/office/powerpoint/2010/main" val="2031319170"/>
      </p:ext>
    </p:extLst>
  </p:cSld>
  <p:clrMapOvr>
    <a:masterClrMapping/>
  </p:clrMapOvr>
</p:sld>
</file>

<file path=ppt/theme/theme1.xml><?xml version="1.0" encoding="utf-8"?>
<a:theme xmlns:a="http://schemas.openxmlformats.org/drawingml/2006/main" name="Office 主题">
  <a:themeElements>
    <a:clrScheme name="自定义 33">
      <a:dk1>
        <a:srgbClr val="000000"/>
      </a:dk1>
      <a:lt1>
        <a:srgbClr val="FFFFFF"/>
      </a:lt1>
      <a:dk2>
        <a:srgbClr val="000000"/>
      </a:dk2>
      <a:lt2>
        <a:srgbClr val="FEFEFE"/>
      </a:lt2>
      <a:accent1>
        <a:srgbClr val="F17700"/>
      </a:accent1>
      <a:accent2>
        <a:srgbClr val="DC2144"/>
      </a:accent2>
      <a:accent3>
        <a:srgbClr val="71CAE0"/>
      </a:accent3>
      <a:accent4>
        <a:srgbClr val="112D43"/>
      </a:accent4>
      <a:accent5>
        <a:srgbClr val="050F25"/>
      </a:accent5>
      <a:accent6>
        <a:srgbClr val="162D4E"/>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33">
    <a:dk1>
      <a:srgbClr val="000000"/>
    </a:dk1>
    <a:lt1>
      <a:srgbClr val="FFFFFF"/>
    </a:lt1>
    <a:dk2>
      <a:srgbClr val="000000"/>
    </a:dk2>
    <a:lt2>
      <a:srgbClr val="FEFEFE"/>
    </a:lt2>
    <a:accent1>
      <a:srgbClr val="F17700"/>
    </a:accent1>
    <a:accent2>
      <a:srgbClr val="DC2144"/>
    </a:accent2>
    <a:accent3>
      <a:srgbClr val="71CAE0"/>
    </a:accent3>
    <a:accent4>
      <a:srgbClr val="112D43"/>
    </a:accent4>
    <a:accent5>
      <a:srgbClr val="050F25"/>
    </a:accent5>
    <a:accent6>
      <a:srgbClr val="162D4E"/>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2396</TotalTime>
  <Words>2926</Words>
  <Application>Microsoft Macintosh PowerPoint</Application>
  <PresentationFormat>寬螢幕</PresentationFormat>
  <Paragraphs>186</Paragraphs>
  <Slides>24</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24</vt:i4>
      </vt:variant>
    </vt:vector>
  </HeadingPairs>
  <TitlesOfParts>
    <vt:vector size="33" baseType="lpstr">
      <vt:lpstr>微軟正黑體</vt:lpstr>
      <vt:lpstr>Microsoft YaHei</vt:lpstr>
      <vt:lpstr>Arial</vt:lpstr>
      <vt:lpstr>Calibri</vt:lpstr>
      <vt:lpstr>Century Gothic</vt:lpstr>
      <vt:lpstr>Segoe UI Light</vt:lpstr>
      <vt:lpstr>Times New Roman</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刘瑶</dc:creator>
  <cp:lastModifiedBy>徐佩琪</cp:lastModifiedBy>
  <cp:revision>433</cp:revision>
  <dcterms:created xsi:type="dcterms:W3CDTF">2015-09-05T08:54:39Z</dcterms:created>
  <dcterms:modified xsi:type="dcterms:W3CDTF">2021-08-23T02:51:58Z</dcterms:modified>
</cp:coreProperties>
</file>